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3"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1pPr>
    <a:lvl2pPr marL="0" marR="0" indent="3429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2pPr>
    <a:lvl3pPr marL="0" marR="0" indent="6858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3pPr>
    <a:lvl4pPr marL="0" marR="0" indent="10287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4pPr>
    <a:lvl5pPr marL="0" marR="0" indent="13716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5pPr>
    <a:lvl6pPr marL="0" marR="0" indent="17145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6pPr>
    <a:lvl7pPr marL="0" marR="0" indent="20574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7pPr>
    <a:lvl8pPr marL="0" marR="0" indent="24003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8pPr>
    <a:lvl9pPr marL="0" marR="0" indent="274320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FAFA"/>
          </a:solidFill>
        </a:fill>
      </a:tcStyle>
    </a:wholeTbl>
    <a:band2H>
      <a:tcTxStyle/>
      <a:tcStyle>
        <a:tcBdr/>
        <a:fill>
          <a:solidFill>
            <a:srgbClr val="FA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showGuides="1">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xfrm>
            <a:off x="1143000" y="685800"/>
            <a:ext cx="4572000" cy="3429000"/>
          </a:xfrm>
          <a:prstGeom prst="rect">
            <a:avLst/>
          </a:prstGeom>
        </p:spPr>
        <p:txBody>
          <a:bodyPr/>
          <a:lstStyle/>
          <a:p>
            <a:endParaRPr/>
          </a:p>
        </p:txBody>
      </p:sp>
      <p:sp>
        <p:nvSpPr>
          <p:cNvPr id="89" name="Shape 8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uFill>
          <a:solidFill>
            <a:srgbClr val="000000"/>
          </a:solidFill>
        </a:uFill>
        <a:latin typeface="+mn-lt"/>
        <a:ea typeface="+mn-ea"/>
        <a:cs typeface="+mn-cs"/>
        <a:sym typeface="Arial"/>
      </a:defRPr>
    </a:lvl1pPr>
    <a:lvl2pPr indent="228600" latinLnBrk="0">
      <a:spcBef>
        <a:spcPts val="400"/>
      </a:spcBef>
      <a:defRPr sz="1200">
        <a:uFill>
          <a:solidFill>
            <a:srgbClr val="000000"/>
          </a:solidFill>
        </a:uFill>
        <a:latin typeface="+mn-lt"/>
        <a:ea typeface="+mn-ea"/>
        <a:cs typeface="+mn-cs"/>
        <a:sym typeface="Arial"/>
      </a:defRPr>
    </a:lvl2pPr>
    <a:lvl3pPr indent="457200" latinLnBrk="0">
      <a:spcBef>
        <a:spcPts val="400"/>
      </a:spcBef>
      <a:defRPr sz="1200">
        <a:uFill>
          <a:solidFill>
            <a:srgbClr val="000000"/>
          </a:solidFill>
        </a:uFill>
        <a:latin typeface="+mn-lt"/>
        <a:ea typeface="+mn-ea"/>
        <a:cs typeface="+mn-cs"/>
        <a:sym typeface="Arial"/>
      </a:defRPr>
    </a:lvl3pPr>
    <a:lvl4pPr indent="685800" latinLnBrk="0">
      <a:spcBef>
        <a:spcPts val="400"/>
      </a:spcBef>
      <a:defRPr sz="1200">
        <a:uFill>
          <a:solidFill>
            <a:srgbClr val="000000"/>
          </a:solidFill>
        </a:uFill>
        <a:latin typeface="+mn-lt"/>
        <a:ea typeface="+mn-ea"/>
        <a:cs typeface="+mn-cs"/>
        <a:sym typeface="Arial"/>
      </a:defRPr>
    </a:lvl4pPr>
    <a:lvl5pPr indent="914400" latinLnBrk="0">
      <a:spcBef>
        <a:spcPts val="400"/>
      </a:spcBef>
      <a:defRPr sz="1200">
        <a:uFill>
          <a:solidFill>
            <a:srgbClr val="000000"/>
          </a:solidFill>
        </a:uFill>
        <a:latin typeface="+mn-lt"/>
        <a:ea typeface="+mn-ea"/>
        <a:cs typeface="+mn-cs"/>
        <a:sym typeface="Arial"/>
      </a:defRPr>
    </a:lvl5pPr>
    <a:lvl6pPr indent="1143000" latinLnBrk="0">
      <a:spcBef>
        <a:spcPts val="400"/>
      </a:spcBef>
      <a:defRPr sz="1200">
        <a:uFill>
          <a:solidFill>
            <a:srgbClr val="000000"/>
          </a:solidFill>
        </a:uFill>
        <a:latin typeface="+mn-lt"/>
        <a:ea typeface="+mn-ea"/>
        <a:cs typeface="+mn-cs"/>
        <a:sym typeface="Arial"/>
      </a:defRPr>
    </a:lvl6pPr>
    <a:lvl7pPr indent="1371600" latinLnBrk="0">
      <a:spcBef>
        <a:spcPts val="400"/>
      </a:spcBef>
      <a:defRPr sz="1200">
        <a:uFill>
          <a:solidFill>
            <a:srgbClr val="000000"/>
          </a:solidFill>
        </a:uFill>
        <a:latin typeface="+mn-lt"/>
        <a:ea typeface="+mn-ea"/>
        <a:cs typeface="+mn-cs"/>
        <a:sym typeface="Arial"/>
      </a:defRPr>
    </a:lvl7pPr>
    <a:lvl8pPr indent="1600200" latinLnBrk="0">
      <a:spcBef>
        <a:spcPts val="400"/>
      </a:spcBef>
      <a:defRPr sz="1200">
        <a:uFill>
          <a:solidFill>
            <a:srgbClr val="000000"/>
          </a:solidFill>
        </a:uFill>
        <a:latin typeface="+mn-lt"/>
        <a:ea typeface="+mn-ea"/>
        <a:cs typeface="+mn-cs"/>
        <a:sym typeface="Arial"/>
      </a:defRPr>
    </a:lvl8pPr>
    <a:lvl9pPr indent="1828800" latinLnBrk="0">
      <a:spcBef>
        <a:spcPts val="400"/>
      </a:spcBef>
      <a:defRPr sz="1200">
        <a:uFill>
          <a:solidFill>
            <a:srgbClr val="000000"/>
          </a:solidFill>
        </a:uFill>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 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Text"/>
          <p:cNvSpPr txBox="1">
            <a:spLocks noGrp="1"/>
          </p:cNvSpPr>
          <p:nvPr>
            <p:ph type="title"/>
          </p:nvPr>
        </p:nvSpPr>
        <p:spPr>
          <a:xfrm>
            <a:off x="0" y="2209800"/>
            <a:ext cx="9144000" cy="1447800"/>
          </a:xfrm>
          <a:prstGeom prst="rect">
            <a:avLst/>
          </a:prstGeom>
        </p:spPr>
        <p:txBody>
          <a:bodyPr>
            <a:noAutofit/>
          </a:bodyPr>
          <a:lstStyle>
            <a:lvl1pPr algn="ctr">
              <a:defRPr sz="4000"/>
            </a:lvl1pPr>
          </a:lstStyle>
          <a:p>
            <a:r>
              <a:t>Title Text</a:t>
            </a:r>
          </a:p>
        </p:txBody>
      </p:sp>
      <p:sp>
        <p:nvSpPr>
          <p:cNvPr id="15" name="Body Level One…"/>
          <p:cNvSpPr txBox="1">
            <a:spLocks noGrp="1"/>
          </p:cNvSpPr>
          <p:nvPr>
            <p:ph type="body" sz="quarter" idx="1"/>
          </p:nvPr>
        </p:nvSpPr>
        <p:spPr>
          <a:xfrm>
            <a:off x="0" y="3657600"/>
            <a:ext cx="9144000" cy="1054100"/>
          </a:xfrm>
          <a:prstGeom prst="rect">
            <a:avLst/>
          </a:prstGeom>
        </p:spPr>
        <p:txBody>
          <a:bodyPr lIns="38100" tIns="38100" rIns="38100" bIns="38100">
            <a:noAutofit/>
          </a:bodyPr>
          <a:lstStyle>
            <a:lvl1pPr marL="0" indent="0" algn="ctr">
              <a:spcBef>
                <a:spcPts val="400"/>
              </a:spcBef>
              <a:buSzTx/>
              <a:buNone/>
              <a:defRPr sz="2000"/>
            </a:lvl1pPr>
          </a:lstStyle>
          <a:p>
            <a:r>
              <a:t>Body Level One</a:t>
            </a:r>
          </a:p>
          <a:p>
            <a:pPr lvl="1"/>
            <a:r>
              <a:t>Body Level Two</a:t>
            </a:r>
          </a:p>
          <a:p>
            <a:pPr lvl="2"/>
            <a:r>
              <a:t>Body Level Three</a:t>
            </a:r>
          </a:p>
          <a:p>
            <a:pPr lvl="3"/>
            <a:r>
              <a:t>Body Level Four</a:t>
            </a:r>
          </a:p>
          <a:p>
            <a:pPr lvl="4"/>
            <a:r>
              <a:t>Body Level Five</a:t>
            </a:r>
          </a:p>
        </p:txBody>
      </p:sp>
      <p:pic>
        <p:nvPicPr>
          <p:cNvPr id="16" name="image3.jpg" descr="image3.jpg"/>
          <p:cNvPicPr>
            <a:picLocks/>
          </p:cNvPicPr>
          <p:nvPr/>
        </p:nvPicPr>
        <p:blipFill>
          <a:blip r:embed="rId3"/>
          <a:srcRect l="9527" r="9527"/>
          <a:stretch>
            <a:fillRect/>
          </a:stretch>
        </p:blipFill>
        <p:spPr>
          <a:xfrm>
            <a:off x="2274286" y="6175790"/>
            <a:ext cx="5336216" cy="698491"/>
          </a:xfrm>
          <a:prstGeom prst="rect">
            <a:avLst/>
          </a:prstGeom>
          <a:ln w="12700"/>
        </p:spPr>
      </p:pic>
      <p:grpSp>
        <p:nvGrpSpPr>
          <p:cNvPr id="19" name="Group"/>
          <p:cNvGrpSpPr/>
          <p:nvPr/>
        </p:nvGrpSpPr>
        <p:grpSpPr>
          <a:xfrm>
            <a:off x="-4709" y="6178906"/>
            <a:ext cx="2275683" cy="698501"/>
            <a:chOff x="0" y="0"/>
            <a:chExt cx="2275682" cy="698500"/>
          </a:xfrm>
        </p:grpSpPr>
        <p:sp>
          <p:nvSpPr>
            <p:cNvPr id="17" name="Rectangle"/>
            <p:cNvSpPr/>
            <p:nvPr/>
          </p:nvSpPr>
          <p:spPr>
            <a:xfrm>
              <a:off x="0" y="0"/>
              <a:ext cx="2275683" cy="698500"/>
            </a:xfrm>
            <a:prstGeom prst="rect">
              <a:avLst/>
            </a:prstGeom>
            <a:solidFill>
              <a:srgbClr val="C7DCE7"/>
            </a:solidFill>
            <a:ln w="12700" cap="flat">
              <a:noFill/>
              <a:miter lim="400000"/>
            </a:ln>
            <a:effectLst/>
          </p:spPr>
          <p:txBody>
            <a:bodyPr wrap="square" lIns="72248" tIns="72248" rIns="72248" bIns="72248" numCol="1" anchor="ctr">
              <a:noAutofit/>
            </a:bodyP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18" name="mathematical-institute.logo.large.horizontal.blue.pdf" descr="mathematical-institute.logo.large.horizontal.blue.pdf"/>
            <p:cNvPicPr>
              <a:picLocks noChangeAspect="1"/>
            </p:cNvPicPr>
            <p:nvPr/>
          </p:nvPicPr>
          <p:blipFill>
            <a:blip r:embed="rId4"/>
            <a:srcRect l="10013" t="22416" r="10013" b="22416"/>
            <a:stretch>
              <a:fillRect/>
            </a:stretch>
          </p:blipFill>
          <p:spPr>
            <a:xfrm>
              <a:off x="18720" y="18719"/>
              <a:ext cx="2238174" cy="660946"/>
            </a:xfrm>
            <a:prstGeom prst="rect">
              <a:avLst/>
            </a:prstGeom>
            <a:ln w="12700" cap="flat">
              <a:noFill/>
              <a:miter lim="400000"/>
            </a:ln>
            <a:effectLst/>
          </p:spPr>
        </p:pic>
      </p:grpSp>
      <p:sp>
        <p:nvSpPr>
          <p:cNvPr id="20" name="Slide Number"/>
          <p:cNvSpPr txBox="1">
            <a:spLocks noGrp="1"/>
          </p:cNvSpPr>
          <p:nvPr>
            <p:ph type="sldNum" sz="quarter" idx="2"/>
          </p:nvPr>
        </p:nvSpPr>
        <p:spPr>
          <a:prstGeom prst="rect">
            <a:avLst/>
          </a:prstGeom>
        </p:spPr>
        <p:txBody>
          <a:bodyPr>
            <a:spAutoFit/>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212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noAutofit/>
          </a:bodyPr>
          <a:lstStyle/>
          <a:p>
            <a:r>
              <a:t>Title Text</a:t>
            </a:r>
          </a:p>
        </p:txBody>
      </p:sp>
      <p:sp>
        <p:nvSpPr>
          <p:cNvPr id="28" name="Body Level One…"/>
          <p:cNvSpPr txBox="1">
            <a:spLocks noGrp="1"/>
          </p:cNvSpPr>
          <p:nvPr>
            <p:ph type="body" idx="1"/>
          </p:nvPr>
        </p:nvSpPr>
        <p:spPr>
          <a:xfrm>
            <a:off x="203200" y="901700"/>
            <a:ext cx="8763000" cy="5207000"/>
          </a:xfrm>
          <a:prstGeom prst="rect">
            <a:avLst/>
          </a:prstGeom>
        </p:spPr>
        <p:txBody>
          <a:bodyPr lIns="38100" tIns="38100" rIns="38100" bIns="38100">
            <a:noAutofit/>
          </a:bodyPr>
          <a:lstStyle>
            <a:lvl1pPr>
              <a:spcBef>
                <a:spcPts val="1700"/>
              </a:spcBef>
            </a:lvl1pPr>
          </a:lstStyle>
          <a:p>
            <a:r>
              <a:t>Body Level One</a:t>
            </a:r>
          </a:p>
          <a:p>
            <a:pPr lvl="1"/>
            <a:r>
              <a:t>Body Level Two</a:t>
            </a:r>
          </a:p>
          <a:p>
            <a:pPr lvl="2"/>
            <a:r>
              <a:t>Body Level Three</a:t>
            </a:r>
          </a:p>
          <a:p>
            <a:pPr lvl="3"/>
            <a:r>
              <a:t>Body Level Four</a:t>
            </a:r>
          </a:p>
          <a:p>
            <a:pPr lvl="4"/>
            <a:r>
              <a:t>Body Level Five</a:t>
            </a:r>
          </a:p>
        </p:txBody>
      </p:sp>
      <p:grpSp>
        <p:nvGrpSpPr>
          <p:cNvPr id="31" name="Group"/>
          <p:cNvGrpSpPr/>
          <p:nvPr/>
        </p:nvGrpSpPr>
        <p:grpSpPr>
          <a:xfrm>
            <a:off x="6866058" y="6178550"/>
            <a:ext cx="2275683" cy="698500"/>
            <a:chOff x="0" y="0"/>
            <a:chExt cx="2275682" cy="698500"/>
          </a:xfrm>
        </p:grpSpPr>
        <p:sp>
          <p:nvSpPr>
            <p:cNvPr id="29" name="Rectangle"/>
            <p:cNvSpPr/>
            <p:nvPr/>
          </p:nvSpPr>
          <p:spPr>
            <a:xfrm>
              <a:off x="0" y="0"/>
              <a:ext cx="2275683" cy="698500"/>
            </a:xfrm>
            <a:prstGeom prst="rect">
              <a:avLst/>
            </a:prstGeom>
            <a:solidFill>
              <a:srgbClr val="C7DCE7"/>
            </a:solidFill>
            <a:ln w="12700" cap="flat">
              <a:noFill/>
              <a:miter lim="400000"/>
            </a:ln>
            <a:effectLst/>
          </p:spPr>
          <p:txBody>
            <a:bodyPr wrap="square" lIns="72248" tIns="72248" rIns="72248" bIns="72248" numCol="1" anchor="ctr">
              <a:noAutofit/>
            </a:bodyP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30" name="mathematical-institute.logo.large.horizontal.blue.pdf" descr="mathematical-institute.logo.large.horizontal.blue.pdf"/>
            <p:cNvPicPr>
              <a:picLocks noChangeAspect="1"/>
            </p:cNvPicPr>
            <p:nvPr/>
          </p:nvPicPr>
          <p:blipFill>
            <a:blip r:embed="rId2"/>
            <a:srcRect l="10013" t="22416" r="10013" b="22416"/>
            <a:stretch>
              <a:fillRect/>
            </a:stretch>
          </p:blipFill>
          <p:spPr>
            <a:xfrm>
              <a:off x="18720" y="18719"/>
              <a:ext cx="2238174" cy="660946"/>
            </a:xfrm>
            <a:prstGeom prst="rect">
              <a:avLst/>
            </a:prstGeom>
            <a:ln w="12700" cap="flat">
              <a:noFill/>
              <a:miter lim="400000"/>
            </a:ln>
            <a:effectLst/>
          </p:spPr>
        </p:pic>
      </p:grpSp>
      <p:sp>
        <p:nvSpPr>
          <p:cNvPr id="32" name="Slide Number"/>
          <p:cNvSpPr txBox="1">
            <a:spLocks noGrp="1"/>
          </p:cNvSpPr>
          <p:nvPr>
            <p:ph type="sldNum" sz="quarter" idx="2"/>
          </p:nvPr>
        </p:nvSpPr>
        <p:spPr>
          <a:prstGeom prst="rect">
            <a:avLst/>
          </a:prstGeom>
        </p:spPr>
        <p:txBody>
          <a:bodyPr>
            <a:spAutoFit/>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 Two Content">
    <p:spTree>
      <p:nvGrpSpPr>
        <p:cNvPr id="1" name=""/>
        <p:cNvGrpSpPr/>
        <p:nvPr/>
      </p:nvGrpSpPr>
      <p:grpSpPr>
        <a:xfrm>
          <a:off x="0" y="0"/>
          <a:ext cx="0" cy="0"/>
          <a:chOff x="0" y="0"/>
          <a:chExt cx="0" cy="0"/>
        </a:xfrm>
      </p:grpSpPr>
      <p:sp>
        <p:nvSpPr>
          <p:cNvPr id="47" name="Click to edit Master text styles"/>
          <p:cNvSpPr txBox="1">
            <a:spLocks noGrp="1"/>
          </p:cNvSpPr>
          <p:nvPr>
            <p:ph type="body" sz="half" idx="13"/>
          </p:nvPr>
        </p:nvSpPr>
        <p:spPr>
          <a:xfrm>
            <a:off x="4610100" y="914400"/>
            <a:ext cx="4229100" cy="5207000"/>
          </a:xfrm>
          <a:prstGeom prst="rect">
            <a:avLst/>
          </a:prstGeom>
        </p:spPr>
        <p:txBody>
          <a:bodyPr lIns="38100" tIns="38100" rIns="38100" bIns="38100"/>
          <a:lstStyle>
            <a:lvl1pPr>
              <a:spcBef>
                <a:spcPts val="600"/>
              </a:spcBef>
              <a:defRPr sz="2000"/>
            </a:lvl1pPr>
          </a:lstStyle>
          <a:p>
            <a:r>
              <a:t>Click to edit Master text styles</a:t>
            </a:r>
          </a:p>
        </p:txBody>
      </p:sp>
      <p:sp>
        <p:nvSpPr>
          <p:cNvPr id="48" name="Title Text"/>
          <p:cNvSpPr txBox="1">
            <a:spLocks noGrp="1"/>
          </p:cNvSpPr>
          <p:nvPr>
            <p:ph type="title"/>
          </p:nvPr>
        </p:nvSpPr>
        <p:spPr>
          <a:xfrm>
            <a:off x="0" y="0"/>
            <a:ext cx="9144000" cy="800100"/>
          </a:xfrm>
          <a:prstGeom prst="rect">
            <a:avLst/>
          </a:prstGeom>
        </p:spPr>
        <p:txBody>
          <a:bodyPr/>
          <a:lstStyle/>
          <a:p>
            <a:r>
              <a:t>Title Text</a:t>
            </a:r>
          </a:p>
        </p:txBody>
      </p:sp>
      <p:sp>
        <p:nvSpPr>
          <p:cNvPr id="49" name="Body Level One…"/>
          <p:cNvSpPr txBox="1">
            <a:spLocks noGrp="1"/>
          </p:cNvSpPr>
          <p:nvPr>
            <p:ph type="body" sz="half" idx="1"/>
          </p:nvPr>
        </p:nvSpPr>
        <p:spPr>
          <a:xfrm>
            <a:off x="228600" y="914400"/>
            <a:ext cx="4229100" cy="5207000"/>
          </a:xfrm>
          <a:prstGeom prst="rect">
            <a:avLst/>
          </a:prstGeom>
        </p:spPr>
        <p:txBody>
          <a:bodyPr lIns="38100" tIns="38100" rIns="38100" bIns="38100"/>
          <a:lstStyle>
            <a:lvl1pPr>
              <a:buClrTx/>
              <a:defRPr sz="2000"/>
            </a:lvl1pPr>
            <a:lvl2pPr>
              <a:defRPr sz="1800"/>
            </a:lvl2pPr>
            <a:lvl3pPr>
              <a:buClrTx/>
              <a:defRPr sz="1600"/>
            </a:lvl3pPr>
          </a:lstStyle>
          <a:p>
            <a:r>
              <a:t>Body Level One</a:t>
            </a:r>
          </a:p>
          <a:p>
            <a:pPr lvl="1"/>
            <a:r>
              <a:t>Body Level Two</a:t>
            </a:r>
          </a:p>
          <a:p>
            <a:pPr lvl="2"/>
            <a:r>
              <a:t>Body Level Three</a:t>
            </a:r>
          </a:p>
          <a:p>
            <a:pPr lvl="3"/>
            <a:r>
              <a:t>Body Level Four</a:t>
            </a:r>
          </a:p>
          <a:p>
            <a:pPr lvl="4"/>
            <a:r>
              <a:t>Body Level Five</a:t>
            </a:r>
          </a:p>
        </p:txBody>
      </p:sp>
      <p:grpSp>
        <p:nvGrpSpPr>
          <p:cNvPr id="52" name="Group"/>
          <p:cNvGrpSpPr/>
          <p:nvPr/>
        </p:nvGrpSpPr>
        <p:grpSpPr>
          <a:xfrm>
            <a:off x="6870700" y="6178906"/>
            <a:ext cx="2275683" cy="698501"/>
            <a:chOff x="0" y="0"/>
            <a:chExt cx="2275682" cy="698500"/>
          </a:xfrm>
        </p:grpSpPr>
        <p:sp>
          <p:nvSpPr>
            <p:cNvPr id="50" name="Rectangle"/>
            <p:cNvSpPr/>
            <p:nvPr/>
          </p:nvSpPr>
          <p:spPr>
            <a:xfrm>
              <a:off x="0" y="0"/>
              <a:ext cx="2275683" cy="698500"/>
            </a:xfrm>
            <a:prstGeom prst="rect">
              <a:avLst/>
            </a:prstGeom>
            <a:solidFill>
              <a:srgbClr val="C7DCE7"/>
            </a:solidFill>
            <a:ln w="12700" cap="flat">
              <a:noFill/>
              <a:miter lim="400000"/>
            </a:ln>
            <a:effectLst/>
          </p:spPr>
          <p:txBody>
            <a:bodyPr wrap="square" lIns="72248" tIns="72248" rIns="72248" bIns="72248" numCol="1" anchor="ctr">
              <a:noAutofit/>
            </a:bodyP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51" name="mathematical-institute.logo.large.horizontal.blue.pdf" descr="mathematical-institute.logo.large.horizontal.blue.pdf"/>
            <p:cNvPicPr>
              <a:picLocks noChangeAspect="1"/>
            </p:cNvPicPr>
            <p:nvPr/>
          </p:nvPicPr>
          <p:blipFill>
            <a:blip r:embed="rId2"/>
            <a:srcRect l="10013" t="22416" r="10013" b="22416"/>
            <a:stretch>
              <a:fillRect/>
            </a:stretch>
          </p:blipFill>
          <p:spPr>
            <a:xfrm>
              <a:off x="18720" y="18719"/>
              <a:ext cx="2238174" cy="660946"/>
            </a:xfrm>
            <a:prstGeom prst="rect">
              <a:avLst/>
            </a:prstGeom>
            <a:ln w="12700" cap="flat">
              <a:noFill/>
              <a:miter lim="400000"/>
            </a:ln>
            <a:effectLst/>
          </p:spPr>
        </p:pic>
      </p:gr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grpSp>
        <p:nvGrpSpPr>
          <p:cNvPr id="63" name="Group"/>
          <p:cNvGrpSpPr/>
          <p:nvPr/>
        </p:nvGrpSpPr>
        <p:grpSpPr>
          <a:xfrm>
            <a:off x="-4709" y="6178906"/>
            <a:ext cx="2275683" cy="698501"/>
            <a:chOff x="0" y="0"/>
            <a:chExt cx="2275682" cy="698500"/>
          </a:xfrm>
        </p:grpSpPr>
        <p:sp>
          <p:nvSpPr>
            <p:cNvPr id="61" name="Rectangle"/>
            <p:cNvSpPr/>
            <p:nvPr/>
          </p:nvSpPr>
          <p:spPr>
            <a:xfrm>
              <a:off x="0" y="0"/>
              <a:ext cx="2275683" cy="698500"/>
            </a:xfrm>
            <a:prstGeom prst="rect">
              <a:avLst/>
            </a:prstGeom>
            <a:solidFill>
              <a:srgbClr val="C7DCE7"/>
            </a:solidFill>
            <a:ln w="12700" cap="flat">
              <a:noFill/>
              <a:miter lim="400000"/>
            </a:ln>
            <a:effectLst/>
          </p:spPr>
          <p:txBody>
            <a:bodyPr wrap="square" lIns="72248" tIns="72248" rIns="72248" bIns="72248" numCol="1" anchor="ctr">
              <a:noAutofit/>
            </a:bodyP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62" name="mathematical-institute.logo.large.horizontal.blue.pdf" descr="mathematical-institute.logo.large.horizontal.blue.pdf"/>
            <p:cNvPicPr>
              <a:picLocks noChangeAspect="1"/>
            </p:cNvPicPr>
            <p:nvPr/>
          </p:nvPicPr>
          <p:blipFill>
            <a:blip r:embed="rId2"/>
            <a:srcRect l="10013" t="22416" r="10013" b="22416"/>
            <a:stretch>
              <a:fillRect/>
            </a:stretch>
          </p:blipFill>
          <p:spPr>
            <a:xfrm>
              <a:off x="18720" y="18719"/>
              <a:ext cx="2238174" cy="660946"/>
            </a:xfrm>
            <a:prstGeom prst="rect">
              <a:avLst/>
            </a:prstGeom>
            <a:ln w="12700" cap="flat">
              <a:noFill/>
              <a:miter lim="400000"/>
            </a:ln>
            <a:effectLst/>
          </p:spPr>
        </p:pic>
      </p:gr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Title Text"/>
          <p:cNvSpPr txBox="1">
            <a:spLocks noGrp="1"/>
          </p:cNvSpPr>
          <p:nvPr>
            <p:ph type="title"/>
          </p:nvPr>
        </p:nvSpPr>
        <p:spPr>
          <a:xfrm>
            <a:off x="0" y="0"/>
            <a:ext cx="9144000" cy="838200"/>
          </a:xfrm>
          <a:prstGeom prst="rect">
            <a:avLst/>
          </a:prstGeom>
        </p:spPr>
        <p:txBody>
          <a:bodyPr lIns="50800" tIns="50800" rIns="50800" bIns="50800">
            <a:noAutofit/>
          </a:bodyPr>
          <a:lstStyle>
            <a:lvl1pPr marL="40639" marR="40639"/>
          </a:lstStyle>
          <a:p>
            <a:r>
              <a:t>Title Text</a:t>
            </a:r>
          </a:p>
        </p:txBody>
      </p:sp>
      <p:sp>
        <p:nvSpPr>
          <p:cNvPr id="72" name="Body Level One…"/>
          <p:cNvSpPr txBox="1">
            <a:spLocks noGrp="1"/>
          </p:cNvSpPr>
          <p:nvPr>
            <p:ph type="body" idx="1"/>
          </p:nvPr>
        </p:nvSpPr>
        <p:spPr>
          <a:xfrm>
            <a:off x="228600" y="914400"/>
            <a:ext cx="8763000" cy="5207000"/>
          </a:xfrm>
          <a:prstGeom prst="rect">
            <a:avLst/>
          </a:prstGeom>
        </p:spPr>
        <p:txBody>
          <a:bodyPr>
            <a:noAutofit/>
          </a:bodyPr>
          <a:lstStyle>
            <a:lvl1pPr marL="383540" marR="40639">
              <a:buClrTx/>
            </a:lvl1pPr>
            <a:lvl2pPr marL="783590" marR="40639">
              <a:buFont typeface="Arial"/>
            </a:lvl2pPr>
            <a:lvl3pPr marL="1183639" marR="40639">
              <a:buClrTx/>
            </a:lvl3pPr>
            <a:lvl4pPr marL="1640839" marR="40639">
              <a:buClrTx/>
            </a:lvl4pPr>
            <a:lvl5pPr marL="2098039" marR="40639">
              <a:buClrTx/>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xfrm>
            <a:off x="8683166" y="6181725"/>
            <a:ext cx="312068" cy="298984"/>
          </a:xfrm>
          <a:prstGeom prst="rect">
            <a:avLst/>
          </a:prstGeom>
        </p:spPr>
        <p:txBody>
          <a:bodyPr lIns="50800" tIns="50800" rIns="50800" bIns="50800">
            <a:spAutoFit/>
          </a:bodyPr>
          <a:lstStyle>
            <a:lvl1pPr algn="ctr" defTabSz="457200"/>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0" name="Title Text"/>
          <p:cNvSpPr txBox="1">
            <a:spLocks noGrp="1"/>
          </p:cNvSpPr>
          <p:nvPr>
            <p:ph type="title"/>
          </p:nvPr>
        </p:nvSpPr>
        <p:spPr>
          <a:xfrm>
            <a:off x="0" y="0"/>
            <a:ext cx="9144000" cy="838200"/>
          </a:xfrm>
          <a:prstGeom prst="rect">
            <a:avLst/>
          </a:prstGeom>
        </p:spPr>
        <p:txBody>
          <a:bodyPr lIns="50800" tIns="50800" rIns="50800" bIns="50800">
            <a:noAutofit/>
          </a:bodyPr>
          <a:lstStyle>
            <a:lvl1pPr marL="40639" marR="40639"/>
          </a:lstStyle>
          <a:p>
            <a:r>
              <a:t>Title Text</a:t>
            </a:r>
          </a:p>
        </p:txBody>
      </p:sp>
      <p:sp>
        <p:nvSpPr>
          <p:cNvPr id="81" name="Body Level One…"/>
          <p:cNvSpPr txBox="1">
            <a:spLocks noGrp="1"/>
          </p:cNvSpPr>
          <p:nvPr>
            <p:ph type="body" idx="1"/>
          </p:nvPr>
        </p:nvSpPr>
        <p:spPr>
          <a:xfrm>
            <a:off x="203200" y="901700"/>
            <a:ext cx="8763000" cy="5207000"/>
          </a:xfrm>
          <a:prstGeom prst="rect">
            <a:avLst/>
          </a:prstGeom>
        </p:spPr>
        <p:txBody>
          <a:bodyPr>
            <a:noAutofit/>
          </a:bodyPr>
          <a:lstStyle>
            <a:lvl1pPr marL="383540" marR="40639">
              <a:buClrTx/>
            </a:lvl1pPr>
            <a:lvl2pPr marL="783590" marR="40639">
              <a:buFont typeface="Arial"/>
            </a:lvl2pPr>
            <a:lvl3pPr marL="1183639" marR="40639">
              <a:buClrTx/>
            </a:lvl3pPr>
            <a:lvl4pPr marL="1640839" marR="40639">
              <a:buClrTx/>
            </a:lvl4pPr>
            <a:lvl5pPr marL="2098039" marR="40639">
              <a:buClrTx/>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xfrm>
            <a:off x="8683166" y="6181725"/>
            <a:ext cx="312068" cy="298984"/>
          </a:xfrm>
          <a:prstGeom prst="rect">
            <a:avLst/>
          </a:prstGeom>
        </p:spPr>
        <p:txBody>
          <a:bodyPr lIns="50800" tIns="50800" rIns="50800" bIns="50800">
            <a:spAutoFit/>
          </a:bodyPr>
          <a:lstStyle>
            <a:lvl1pPr algn="ctr" defTabSz="457200"/>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rgbClr val="003399"/>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184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18" name="bk object 18"/>
          <p:cNvSpPr/>
          <p:nvPr/>
        </p:nvSpPr>
        <p:spPr>
          <a:xfrm>
            <a:off x="6970000" y="6388563"/>
            <a:ext cx="151546" cy="246380"/>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20" name="bk object 20"/>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21" name="bk object 21"/>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22" name="bk object 22"/>
          <p:cNvSpPr/>
          <p:nvPr/>
        </p:nvSpPr>
        <p:spPr>
          <a:xfrm>
            <a:off x="7135841" y="6388554"/>
            <a:ext cx="151552" cy="246373"/>
          </a:xfrm>
          <a:prstGeom prst="rect">
            <a:avLst/>
          </a:prstGeom>
          <a:blipFill>
            <a:blip r:embed="rId4" cstate="print"/>
            <a:stretch>
              <a:fillRect/>
            </a:stretch>
          </a:blipFill>
        </p:spPr>
        <p:txBody>
          <a:bodyPr wrap="square" lIns="0" tIns="0" rIns="0" bIns="0" rtlCol="0"/>
          <a:lstStyle/>
          <a:p>
            <a:endParaRPr/>
          </a:p>
        </p:txBody>
      </p:sp>
      <p:sp>
        <p:nvSpPr>
          <p:cNvPr id="23" name="bk object 23"/>
          <p:cNvSpPr/>
          <p:nvPr/>
        </p:nvSpPr>
        <p:spPr>
          <a:xfrm>
            <a:off x="8113394" y="6298847"/>
            <a:ext cx="938725" cy="180148"/>
          </a:xfrm>
          <a:prstGeom prst="rect">
            <a:avLst/>
          </a:prstGeom>
          <a:blipFill>
            <a:blip r:embed="rId5" cstate="print"/>
            <a:stretch>
              <a:fillRect/>
            </a:stretch>
          </a:blipFill>
        </p:spPr>
        <p:txBody>
          <a:bodyPr wrap="square" lIns="0" tIns="0" rIns="0" bIns="0" rtlCol="0"/>
          <a:lstStyle/>
          <a:p>
            <a:endParaRPr/>
          </a:p>
        </p:txBody>
      </p:sp>
      <p:sp>
        <p:nvSpPr>
          <p:cNvPr id="24" name="bk object 24"/>
          <p:cNvSpPr/>
          <p:nvPr/>
        </p:nvSpPr>
        <p:spPr>
          <a:xfrm>
            <a:off x="7367341" y="6298850"/>
            <a:ext cx="1677395" cy="520467"/>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900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0" y="0"/>
            <a:ext cx="9144000" cy="793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normAutofit/>
          </a:bodyPr>
          <a:lstStyle/>
          <a:p>
            <a:r>
              <a:t>Title Text</a:t>
            </a:r>
          </a:p>
        </p:txBody>
      </p:sp>
      <p:grpSp>
        <p:nvGrpSpPr>
          <p:cNvPr id="5" name="Group"/>
          <p:cNvGrpSpPr/>
          <p:nvPr/>
        </p:nvGrpSpPr>
        <p:grpSpPr>
          <a:xfrm>
            <a:off x="6870700" y="6178906"/>
            <a:ext cx="2275683" cy="698501"/>
            <a:chOff x="0" y="0"/>
            <a:chExt cx="2275682" cy="698500"/>
          </a:xfrm>
        </p:grpSpPr>
        <p:sp>
          <p:nvSpPr>
            <p:cNvPr id="3" name="Rectangle"/>
            <p:cNvSpPr/>
            <p:nvPr/>
          </p:nvSpPr>
          <p:spPr>
            <a:xfrm>
              <a:off x="0" y="0"/>
              <a:ext cx="2275683" cy="698500"/>
            </a:xfrm>
            <a:prstGeom prst="rect">
              <a:avLst/>
            </a:prstGeom>
            <a:solidFill>
              <a:srgbClr val="C7DCE7"/>
            </a:solidFill>
            <a:ln w="12700" cap="flat">
              <a:noFill/>
              <a:miter lim="400000"/>
            </a:ln>
            <a:effectLst/>
          </p:spPr>
          <p:txBody>
            <a:bodyPr wrap="square" lIns="72248" tIns="72248" rIns="72248" bIns="72248" numCol="1" anchor="ctr">
              <a:noAutofit/>
            </a:bodyP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4" name="mathematical-institute.logo.large.horizontal.blue.pdf" descr="mathematical-institute.logo.large.horizontal.blue.pdf"/>
            <p:cNvPicPr>
              <a:picLocks noChangeAspect="1"/>
            </p:cNvPicPr>
            <p:nvPr/>
          </p:nvPicPr>
          <p:blipFill>
            <a:blip r:embed="rId13"/>
            <a:srcRect l="10013" t="22416" r="10013" b="22416"/>
            <a:stretch>
              <a:fillRect/>
            </a:stretch>
          </p:blipFill>
          <p:spPr>
            <a:xfrm>
              <a:off x="18720" y="18719"/>
              <a:ext cx="2238174" cy="660946"/>
            </a:xfrm>
            <a:prstGeom prst="rect">
              <a:avLst/>
            </a:prstGeom>
            <a:ln w="12700" cap="flat">
              <a:noFill/>
              <a:miter lim="400000"/>
            </a:ln>
            <a:effectLst/>
          </p:spPr>
        </p:pic>
      </p:grpSp>
      <p:sp>
        <p:nvSpPr>
          <p:cNvPr id="6"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742950" indent="-285750">
              <a:spcBef>
                <a:spcPts val="400"/>
              </a:spcBef>
              <a:buClr>
                <a:srgbClr val="00A8AA"/>
              </a:buClr>
              <a:buChar char="–"/>
              <a:defRPr sz="2000"/>
            </a:lvl2pPr>
            <a:lvl3pPr marL="1143000" indent="-228600">
              <a:spcBef>
                <a:spcPts val="400"/>
              </a:spcBef>
              <a:defRPr sz="1800"/>
            </a:lvl3pPr>
            <a:lvl4pPr marL="1600200" indent="-228600">
              <a:spcBef>
                <a:spcPts val="300"/>
              </a:spcBef>
              <a:buChar char="–"/>
              <a:defRPr sz="1600"/>
            </a:lvl4pPr>
            <a:lvl5pPr marL="2057400" indent="-228600">
              <a:spcBef>
                <a:spcPts val="300"/>
              </a:spcBef>
              <a:buChar char="»"/>
              <a:defRPr sz="1600"/>
            </a:lvl5p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400132" y="6442075"/>
            <a:ext cx="286668" cy="273584"/>
          </a:xfrm>
          <a:prstGeom prst="rect">
            <a:avLst/>
          </a:prstGeom>
          <a:ln w="12700">
            <a:miter lim="400000"/>
          </a:ln>
        </p:spPr>
        <p:txBody>
          <a:bodyPr wrap="none" lIns="38100" tIns="38100" rIns="38100" bIns="38100">
            <a:normAutofit/>
          </a:bodyPr>
          <a:lstStyle>
            <a:lvl1pPr algn="r">
              <a:buClrTx/>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1pPr>
      <a:lvl2pPr marL="0" marR="0" indent="2286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2pPr>
      <a:lvl3pPr marL="0" marR="0" indent="4572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3pPr>
      <a:lvl4pPr marL="0" marR="0" indent="6858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4pPr>
      <a:lvl5pPr marL="0" marR="0" indent="9144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5pPr>
      <a:lvl6pPr marL="0" marR="0" indent="11430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6pPr>
      <a:lvl7pPr marL="0" marR="0" indent="13716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7pPr>
      <a:lvl8pPr marL="0" marR="0" indent="16002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8pPr>
      <a:lvl9pPr marL="0" marR="0" indent="1828800" algn="l" defTabSz="914400" latinLnBrk="0">
        <a:lnSpc>
          <a:spcPct val="100000"/>
        </a:lnSpc>
        <a:spcBef>
          <a:spcPts val="0"/>
        </a:spcBef>
        <a:spcAft>
          <a:spcPts val="0"/>
        </a:spcAft>
        <a:buClrTx/>
        <a:buSzTx/>
        <a:buFontTx/>
        <a:buNone/>
        <a:tabLst/>
        <a:defRPr sz="3600" b="0" i="0" u="none" strike="noStrike" cap="none" spc="0" baseline="0">
          <a:ln>
            <a:noFill/>
          </a:ln>
          <a:solidFill>
            <a:srgbClr val="FFFFFF"/>
          </a:solidFill>
          <a:uFill>
            <a:solidFill>
              <a:srgbClr val="FFFFFF"/>
            </a:solidFill>
          </a:uFill>
          <a:latin typeface="+mn-lt"/>
          <a:ea typeface="+mn-ea"/>
          <a:cs typeface="+mn-cs"/>
          <a:sym typeface="Arial"/>
        </a:defRPr>
      </a:lvl9pPr>
    </p:titleStyle>
    <p:bodyStyle>
      <a:lvl1pPr marL="342900" marR="0" indent="-342900" algn="l" defTabSz="914400" latinLnBrk="0">
        <a:lnSpc>
          <a:spcPct val="100000"/>
        </a:lnSpc>
        <a:spcBef>
          <a:spcPts val="500"/>
        </a:spcBef>
        <a:spcAft>
          <a:spcPts val="0"/>
        </a:spcAft>
        <a:buClr>
          <a:srgbClr val="0048AA"/>
        </a:buClr>
        <a:buSzPct val="100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1pPr>
      <a:lvl2pPr marL="800100" marR="0" indent="-342900" algn="l" defTabSz="914400" latinLnBrk="0">
        <a:lnSpc>
          <a:spcPct val="100000"/>
        </a:lnSpc>
        <a:spcBef>
          <a:spcPts val="500"/>
        </a:spcBef>
        <a:spcAft>
          <a:spcPts val="0"/>
        </a:spcAft>
        <a:buClr>
          <a:srgbClr val="0048AA"/>
        </a:buClr>
        <a:buSzPct val="100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2pPr>
      <a:lvl3pPr marL="1219200" marR="0" indent="-304800" algn="l" defTabSz="914400" latinLnBrk="0">
        <a:lnSpc>
          <a:spcPct val="100000"/>
        </a:lnSpc>
        <a:spcBef>
          <a:spcPts val="500"/>
        </a:spcBef>
        <a:spcAft>
          <a:spcPts val="0"/>
        </a:spcAft>
        <a:buClr>
          <a:srgbClr val="0048AA"/>
        </a:buClr>
        <a:buSzPct val="100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3pPr>
      <a:lvl4pPr marL="1714500" marR="0" indent="-342900" algn="l" defTabSz="914400" latinLnBrk="0">
        <a:lnSpc>
          <a:spcPct val="100000"/>
        </a:lnSpc>
        <a:spcBef>
          <a:spcPts val="500"/>
        </a:spcBef>
        <a:spcAft>
          <a:spcPts val="0"/>
        </a:spcAft>
        <a:buClr>
          <a:srgbClr val="0048AA"/>
        </a:buClr>
        <a:buSzPct val="100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4pPr>
      <a:lvl5pPr marL="2171700" marR="0" indent="-342900" algn="l" defTabSz="914400" latinLnBrk="0">
        <a:lnSpc>
          <a:spcPct val="100000"/>
        </a:lnSpc>
        <a:spcBef>
          <a:spcPts val="500"/>
        </a:spcBef>
        <a:spcAft>
          <a:spcPts val="0"/>
        </a:spcAft>
        <a:buClr>
          <a:srgbClr val="0048AA"/>
        </a:buClr>
        <a:buSzPct val="100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5pPr>
      <a:lvl6pPr marL="3308350" marR="0" indent="-857250" algn="l" defTabSz="914400" latinLnBrk="0">
        <a:lnSpc>
          <a:spcPct val="100000"/>
        </a:lnSpc>
        <a:spcBef>
          <a:spcPts val="500"/>
        </a:spcBef>
        <a:spcAft>
          <a:spcPts val="0"/>
        </a:spcAft>
        <a:buClr>
          <a:srgbClr val="0048AA"/>
        </a:buClr>
        <a:buSzPct val="171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6pPr>
      <a:lvl7pPr marL="3663950" marR="0" indent="-857250" algn="l" defTabSz="914400" latinLnBrk="0">
        <a:lnSpc>
          <a:spcPct val="100000"/>
        </a:lnSpc>
        <a:spcBef>
          <a:spcPts val="500"/>
        </a:spcBef>
        <a:spcAft>
          <a:spcPts val="0"/>
        </a:spcAft>
        <a:buClr>
          <a:srgbClr val="0048AA"/>
        </a:buClr>
        <a:buSzPct val="171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7pPr>
      <a:lvl8pPr marL="4019550" marR="0" indent="-857250" algn="l" defTabSz="914400" latinLnBrk="0">
        <a:lnSpc>
          <a:spcPct val="100000"/>
        </a:lnSpc>
        <a:spcBef>
          <a:spcPts val="500"/>
        </a:spcBef>
        <a:spcAft>
          <a:spcPts val="0"/>
        </a:spcAft>
        <a:buClr>
          <a:srgbClr val="0048AA"/>
        </a:buClr>
        <a:buSzPct val="171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8pPr>
      <a:lvl9pPr marL="4375150" marR="0" indent="-857250" algn="l" defTabSz="914400" latinLnBrk="0">
        <a:lnSpc>
          <a:spcPct val="100000"/>
        </a:lnSpc>
        <a:spcBef>
          <a:spcPts val="500"/>
        </a:spcBef>
        <a:spcAft>
          <a:spcPts val="0"/>
        </a:spcAft>
        <a:buClr>
          <a:srgbClr val="0048AA"/>
        </a:buClr>
        <a:buSzPct val="171000"/>
        <a:buFontTx/>
        <a:buChar char="•"/>
        <a:tabLst/>
        <a:defRPr sz="2400" b="0" i="0" u="none" strike="noStrike" cap="none" spc="0" baseline="0">
          <a:ln>
            <a:noFill/>
          </a:ln>
          <a:solidFill>
            <a:srgbClr val="0048AA"/>
          </a:solidFill>
          <a:uFill>
            <a:solidFill>
              <a:srgbClr val="0048AA"/>
            </a:solidFill>
          </a:uFill>
          <a:latin typeface="+mn-lt"/>
          <a:ea typeface="+mn-ea"/>
          <a:cs typeface="+mn-cs"/>
          <a:sym typeface="Arial"/>
        </a:defRPr>
      </a:lvl9pPr>
    </p:bodyStyle>
    <p:otherStyle>
      <a:lvl1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0" algn="r" defTabSz="9144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9.xml"/><Relationship Id="rId4" Type="http://schemas.openxmlformats.org/officeDocument/2006/relationships/image" Target="../media/image69.jpg"/></Relationships>
</file>

<file path=ppt/slides/_rels/slide13.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9.png"/><Relationship Id="rId7" Type="http://schemas.openxmlformats.org/officeDocument/2006/relationships/hyperlink" Target="http://www.engadget.com/2015/06/17/super-mario-world-self-learning-ai/" TargetMode="External"/><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73.jpg"/><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9.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11.png"/><Relationship Id="rId15" Type="http://schemas.openxmlformats.org/officeDocument/2006/relationships/image" Target="../media/image85.jpg"/><Relationship Id="rId10" Type="http://schemas.openxmlformats.org/officeDocument/2006/relationships/image" Target="../media/image80.png"/><Relationship Id="rId4" Type="http://schemas.openxmlformats.org/officeDocument/2006/relationships/image" Target="../media/image10.png"/><Relationship Id="rId9" Type="http://schemas.openxmlformats.org/officeDocument/2006/relationships/image" Target="../media/image79.png"/><Relationship Id="rId14" Type="http://schemas.openxmlformats.org/officeDocument/2006/relationships/image" Target="../media/image84.jpg"/></Relationships>
</file>

<file path=ppt/slides/_rels/slide1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9.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11.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0.png"/><Relationship Id="rId9" Type="http://schemas.openxmlformats.org/officeDocument/2006/relationships/image" Target="../media/image89.png"/><Relationship Id="rId14" Type="http://schemas.openxmlformats.org/officeDocument/2006/relationships/image" Target="../media/image94.jp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9.png"/><Relationship Id="rId7" Type="http://schemas.openxmlformats.org/officeDocument/2006/relationships/image" Target="../media/image77.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96.png"/><Relationship Id="rId5" Type="http://schemas.openxmlformats.org/officeDocument/2006/relationships/image" Target="../media/image72.png"/><Relationship Id="rId10" Type="http://schemas.openxmlformats.org/officeDocument/2006/relationships/image" Target="../media/image80.png"/><Relationship Id="rId4" Type="http://schemas.openxmlformats.org/officeDocument/2006/relationships/image" Target="../media/image71.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98.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97.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8.xml"/><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hyperlink" Target="mailto:missy.kirby@jh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9.png"/><Relationship Id="rId7" Type="http://schemas.openxmlformats.org/officeDocument/2006/relationships/image" Target="../media/image81.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99.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8.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png"/><Relationship Id="rId7" Type="http://schemas.openxmlformats.org/officeDocument/2006/relationships/image" Target="../media/image84.jp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100.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85.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8.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0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9.png"/><Relationship Id="rId7" Type="http://schemas.openxmlformats.org/officeDocument/2006/relationships/image" Target="../media/image105.jp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104.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9.png"/><Relationship Id="rId7" Type="http://schemas.openxmlformats.org/officeDocument/2006/relationships/image" Target="../media/image105.jp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104.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106.png"/></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9.png"/><Relationship Id="rId7" Type="http://schemas.openxmlformats.org/officeDocument/2006/relationships/image" Target="../media/image105.jp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104.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106.png"/></Relationships>
</file>

<file path=ppt/slides/_rels/slide2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9.png"/><Relationship Id="rId7" Type="http://schemas.openxmlformats.org/officeDocument/2006/relationships/image" Target="../media/image106.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7.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9.png"/><Relationship Id="rId7" Type="http://schemas.openxmlformats.org/officeDocument/2006/relationships/image" Target="../media/image82.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9.png"/><Relationship Id="rId5" Type="http://schemas.openxmlformats.org/officeDocument/2006/relationships/image" Target="../media/image11.png"/><Relationship Id="rId10" Type="http://schemas.openxmlformats.org/officeDocument/2006/relationships/image" Target="../media/image112.png"/><Relationship Id="rId4" Type="http://schemas.openxmlformats.org/officeDocument/2006/relationships/image" Target="../media/image10.png"/><Relationship Id="rId9" Type="http://schemas.openxmlformats.org/officeDocument/2006/relationships/image" Target="../media/image1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9.png"/><Relationship Id="rId7" Type="http://schemas.openxmlformats.org/officeDocument/2006/relationships/image" Target="../media/image105.jp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104.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13.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1712.04741" TargetMode="External"/><Relationship Id="rId2" Type="http://schemas.openxmlformats.org/officeDocument/2006/relationships/hyperlink" Target="http://vision.jhu.edu/tutorials/CDC17-Tutorial-Math-Deep-Learning.ht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jpg"/><Relationship Id="rId50" Type="http://schemas.openxmlformats.org/officeDocument/2006/relationships/image" Target="../media/image57.png"/><Relationship Id="rId55" Type="http://schemas.openxmlformats.org/officeDocument/2006/relationships/image" Target="../media/image62.png"/><Relationship Id="rId7"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jpg"/><Relationship Id="rId45" Type="http://schemas.openxmlformats.org/officeDocument/2006/relationships/image" Target="../media/image52.png"/><Relationship Id="rId53" Type="http://schemas.openxmlformats.org/officeDocument/2006/relationships/image" Target="../media/image60.jpg"/><Relationship Id="rId5" Type="http://schemas.openxmlformats.org/officeDocument/2006/relationships/image" Target="../media/image11.png"/><Relationship Id="rId19"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8" Type="http://schemas.openxmlformats.org/officeDocument/2006/relationships/image" Target="../media/image15.png"/><Relationship Id="rId51" Type="http://schemas.openxmlformats.org/officeDocument/2006/relationships/image" Target="../media/image58.png"/><Relationship Id="rId3" Type="http://schemas.openxmlformats.org/officeDocument/2006/relationships/image" Target="../media/image9.png"/><Relationship Id="rId12" Type="http://schemas.openxmlformats.org/officeDocument/2006/relationships/image" Target="../media/image19.jpg"/><Relationship Id="rId17" Type="http://schemas.openxmlformats.org/officeDocument/2006/relationships/image" Target="../media/image24.png"/><Relationship Id="rId25" Type="http://schemas.openxmlformats.org/officeDocument/2006/relationships/image" Target="../media/image32.jpg"/><Relationship Id="rId33" Type="http://schemas.openxmlformats.org/officeDocument/2006/relationships/image" Target="../media/image40.jpg"/><Relationship Id="rId38" Type="http://schemas.openxmlformats.org/officeDocument/2006/relationships/image" Target="../media/image45.png"/><Relationship Id="rId46" Type="http://schemas.openxmlformats.org/officeDocument/2006/relationships/image" Target="../media/image53.jp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jpg"/><Relationship Id="rId57" Type="http://schemas.openxmlformats.org/officeDocument/2006/relationships/image" Target="../media/image64.jpg"/><Relationship Id="rId10" Type="http://schemas.openxmlformats.org/officeDocument/2006/relationships/image" Target="../media/image17.png"/><Relationship Id="rId31" Type="http://schemas.openxmlformats.org/officeDocument/2006/relationships/image" Target="../media/image38.jpg"/><Relationship Id="rId44" Type="http://schemas.openxmlformats.org/officeDocument/2006/relationships/image" Target="../media/image51.png"/><Relationship Id="rId52"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Mathematics of Deep Learning"/>
          <p:cNvSpPr txBox="1">
            <a:spLocks noGrp="1"/>
          </p:cNvSpPr>
          <p:nvPr>
            <p:ph type="title"/>
          </p:nvPr>
        </p:nvSpPr>
        <p:spPr>
          <a:prstGeom prst="rect">
            <a:avLst/>
          </a:prstGeom>
        </p:spPr>
        <p:txBody>
          <a:bodyPr/>
          <a:lstStyle/>
          <a:p>
            <a:r>
              <a:t>Mathematics of Deep Learning</a:t>
            </a:r>
          </a:p>
        </p:txBody>
      </p:sp>
      <p:sp>
        <p:nvSpPr>
          <p:cNvPr id="92" name="René Vidal…"/>
          <p:cNvSpPr txBox="1">
            <a:spLocks noGrp="1"/>
          </p:cNvSpPr>
          <p:nvPr>
            <p:ph type="body" sz="quarter" idx="1"/>
          </p:nvPr>
        </p:nvSpPr>
        <p:spPr>
          <a:prstGeom prst="rect">
            <a:avLst/>
          </a:prstGeom>
        </p:spPr>
        <p:txBody>
          <a:bodyPr/>
          <a:lstStyle/>
          <a:p>
            <a:pPr>
              <a:lnSpc>
                <a:spcPct val="90000"/>
              </a:lnSpc>
              <a:buClrTx/>
              <a:defRPr sz="1800" b="1"/>
            </a:pPr>
            <a:r>
              <a:t>René Vidal</a:t>
            </a:r>
          </a:p>
          <a:p>
            <a:pPr>
              <a:lnSpc>
                <a:spcPct val="90000"/>
              </a:lnSpc>
              <a:spcBef>
                <a:spcPts val="300"/>
              </a:spcBef>
              <a:buClrTx/>
            </a:pPr>
            <a:r>
              <a:rPr sz="1600"/>
              <a:t>Herschel Seder Professor of Biomedical Engineering</a:t>
            </a:r>
          </a:p>
          <a:p>
            <a:pPr>
              <a:lnSpc>
                <a:spcPct val="90000"/>
              </a:lnSpc>
              <a:spcBef>
                <a:spcPts val="300"/>
              </a:spcBef>
              <a:buClrTx/>
            </a:pPr>
            <a:r>
              <a:rPr sz="1600"/>
              <a:t>Director of the Mathematical Institute for Data Science</a:t>
            </a:r>
            <a:br>
              <a:rPr sz="1600"/>
            </a:br>
            <a:r>
              <a:rPr sz="1600"/>
              <a:t>Johns Hopkins University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0" y="88900"/>
            <a:ext cx="9014460" cy="574040"/>
          </a:xfrm>
          <a:prstGeom prst="rect">
            <a:avLst/>
          </a:prstGeom>
        </p:spPr>
        <p:txBody>
          <a:bodyPr vert="horz" wrap="square" lIns="0" tIns="12700" rIns="0" bIns="0" rtlCol="0">
            <a:spAutoFit/>
          </a:bodyPr>
          <a:lstStyle/>
          <a:p>
            <a:pPr marL="12700">
              <a:lnSpc>
                <a:spcPct val="100000"/>
              </a:lnSpc>
              <a:spcBef>
                <a:spcPts val="100"/>
              </a:spcBef>
            </a:pPr>
            <a:r>
              <a:rPr sz="3600" spc="-5" dirty="0"/>
              <a:t>Impact </a:t>
            </a:r>
            <a:r>
              <a:rPr sz="3600" dirty="0"/>
              <a:t>of Deep Learning in </a:t>
            </a:r>
            <a:r>
              <a:rPr sz="3600" spc="-5" dirty="0"/>
              <a:t>Computer</a:t>
            </a:r>
            <a:r>
              <a:rPr sz="3600" spc="-30" dirty="0"/>
              <a:t> </a:t>
            </a:r>
            <a:r>
              <a:rPr sz="3600" spc="-15" dirty="0"/>
              <a:t>Vision</a:t>
            </a:r>
            <a:endParaRPr sz="3600"/>
          </a:p>
        </p:txBody>
      </p:sp>
      <p:sp>
        <p:nvSpPr>
          <p:cNvPr id="3" name="object 3"/>
          <p:cNvSpPr/>
          <p:nvPr/>
        </p:nvSpPr>
        <p:spPr>
          <a:xfrm>
            <a:off x="1241821" y="2323230"/>
            <a:ext cx="6660247" cy="369267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5443" y="930957"/>
            <a:ext cx="5853019" cy="122913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417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9014460" cy="574040"/>
          </a:xfrm>
          <a:prstGeom prst="rect">
            <a:avLst/>
          </a:prstGeom>
        </p:spPr>
        <p:txBody>
          <a:bodyPr vert="horz" wrap="square" lIns="0" tIns="12700" rIns="0" bIns="0" rtlCol="0">
            <a:spAutoFit/>
          </a:bodyPr>
          <a:lstStyle/>
          <a:p>
            <a:pPr marL="12700">
              <a:lnSpc>
                <a:spcPct val="100000"/>
              </a:lnSpc>
              <a:spcBef>
                <a:spcPts val="100"/>
              </a:spcBef>
            </a:pPr>
            <a:r>
              <a:rPr sz="3600" spc="-5" dirty="0"/>
              <a:t>Impact </a:t>
            </a:r>
            <a:r>
              <a:rPr sz="3600" dirty="0"/>
              <a:t>of Deep Learning in </a:t>
            </a:r>
            <a:r>
              <a:rPr sz="3600" spc="-5" dirty="0"/>
              <a:t>Computer</a:t>
            </a:r>
            <a:r>
              <a:rPr sz="3600" spc="-30" dirty="0"/>
              <a:t> </a:t>
            </a:r>
            <a:r>
              <a:rPr sz="3600" spc="-15" dirty="0"/>
              <a:t>Vision</a:t>
            </a:r>
            <a:endParaRPr sz="3600"/>
          </a:p>
        </p:txBody>
      </p:sp>
      <p:sp>
        <p:nvSpPr>
          <p:cNvPr id="11" name="object 11"/>
          <p:cNvSpPr/>
          <p:nvPr/>
        </p:nvSpPr>
        <p:spPr>
          <a:xfrm>
            <a:off x="489857" y="4481314"/>
            <a:ext cx="327025" cy="179705"/>
          </a:xfrm>
          <a:custGeom>
            <a:avLst/>
            <a:gdLst/>
            <a:ahLst/>
            <a:cxnLst/>
            <a:rect l="l" t="t" r="r" b="b"/>
            <a:pathLst>
              <a:path w="327025" h="179704">
                <a:moveTo>
                  <a:pt x="0" y="179654"/>
                </a:moveTo>
                <a:lnTo>
                  <a:pt x="326570" y="179654"/>
                </a:lnTo>
                <a:lnTo>
                  <a:pt x="326570" y="0"/>
                </a:lnTo>
                <a:lnTo>
                  <a:pt x="0" y="0"/>
                </a:lnTo>
                <a:lnTo>
                  <a:pt x="0" y="179654"/>
                </a:lnTo>
                <a:close/>
              </a:path>
            </a:pathLst>
          </a:custGeom>
          <a:solidFill>
            <a:srgbClr val="FFCA00"/>
          </a:solidFill>
        </p:spPr>
        <p:txBody>
          <a:bodyPr wrap="square" lIns="0" tIns="0" rIns="0" bIns="0" rtlCol="0"/>
          <a:lstStyle/>
          <a:p>
            <a:endParaRPr/>
          </a:p>
        </p:txBody>
      </p:sp>
      <p:sp>
        <p:nvSpPr>
          <p:cNvPr id="12" name="object 12"/>
          <p:cNvSpPr/>
          <p:nvPr/>
        </p:nvSpPr>
        <p:spPr>
          <a:xfrm>
            <a:off x="489857" y="4481314"/>
            <a:ext cx="327025" cy="179705"/>
          </a:xfrm>
          <a:custGeom>
            <a:avLst/>
            <a:gdLst/>
            <a:ahLst/>
            <a:cxnLst/>
            <a:rect l="l" t="t" r="r" b="b"/>
            <a:pathLst>
              <a:path w="327025" h="179704">
                <a:moveTo>
                  <a:pt x="0" y="0"/>
                </a:moveTo>
                <a:lnTo>
                  <a:pt x="326571" y="0"/>
                </a:lnTo>
                <a:lnTo>
                  <a:pt x="326571" y="179655"/>
                </a:lnTo>
                <a:lnTo>
                  <a:pt x="0" y="179655"/>
                </a:lnTo>
                <a:lnTo>
                  <a:pt x="0" y="0"/>
                </a:lnTo>
                <a:close/>
              </a:path>
            </a:pathLst>
          </a:custGeom>
          <a:ln w="9525">
            <a:solidFill>
              <a:srgbClr val="919191"/>
            </a:solidFill>
          </a:ln>
        </p:spPr>
        <p:txBody>
          <a:bodyPr wrap="square" lIns="0" tIns="0" rIns="0" bIns="0" rtlCol="0"/>
          <a:lstStyle/>
          <a:p>
            <a:endParaRPr/>
          </a:p>
        </p:txBody>
      </p:sp>
      <p:sp>
        <p:nvSpPr>
          <p:cNvPr id="13" name="object 13"/>
          <p:cNvSpPr/>
          <p:nvPr/>
        </p:nvSpPr>
        <p:spPr>
          <a:xfrm>
            <a:off x="4408715" y="3618970"/>
            <a:ext cx="327025" cy="1042035"/>
          </a:xfrm>
          <a:custGeom>
            <a:avLst/>
            <a:gdLst/>
            <a:ahLst/>
            <a:cxnLst/>
            <a:rect l="l" t="t" r="r" b="b"/>
            <a:pathLst>
              <a:path w="327025" h="1042035">
                <a:moveTo>
                  <a:pt x="0" y="1041998"/>
                </a:moveTo>
                <a:lnTo>
                  <a:pt x="326571" y="1041998"/>
                </a:lnTo>
                <a:lnTo>
                  <a:pt x="326571" y="0"/>
                </a:lnTo>
                <a:lnTo>
                  <a:pt x="0" y="0"/>
                </a:lnTo>
                <a:lnTo>
                  <a:pt x="0" y="1041998"/>
                </a:lnTo>
                <a:close/>
              </a:path>
            </a:pathLst>
          </a:custGeom>
          <a:solidFill>
            <a:srgbClr val="FFCA00"/>
          </a:solidFill>
        </p:spPr>
        <p:txBody>
          <a:bodyPr wrap="square" lIns="0" tIns="0" rIns="0" bIns="0" rtlCol="0"/>
          <a:lstStyle/>
          <a:p>
            <a:endParaRPr/>
          </a:p>
        </p:txBody>
      </p:sp>
      <p:sp>
        <p:nvSpPr>
          <p:cNvPr id="14" name="object 14"/>
          <p:cNvSpPr/>
          <p:nvPr/>
        </p:nvSpPr>
        <p:spPr>
          <a:xfrm>
            <a:off x="4408714" y="3618970"/>
            <a:ext cx="327025" cy="1042035"/>
          </a:xfrm>
          <a:custGeom>
            <a:avLst/>
            <a:gdLst/>
            <a:ahLst/>
            <a:cxnLst/>
            <a:rect l="l" t="t" r="r" b="b"/>
            <a:pathLst>
              <a:path w="327025" h="1042035">
                <a:moveTo>
                  <a:pt x="0" y="0"/>
                </a:moveTo>
                <a:lnTo>
                  <a:pt x="326571" y="0"/>
                </a:lnTo>
                <a:lnTo>
                  <a:pt x="326571" y="1041999"/>
                </a:lnTo>
                <a:lnTo>
                  <a:pt x="0" y="1041999"/>
                </a:lnTo>
                <a:lnTo>
                  <a:pt x="0" y="0"/>
                </a:lnTo>
                <a:close/>
              </a:path>
            </a:pathLst>
          </a:custGeom>
          <a:ln w="9525">
            <a:solidFill>
              <a:srgbClr val="919191"/>
            </a:solidFill>
          </a:ln>
        </p:spPr>
        <p:txBody>
          <a:bodyPr wrap="square" lIns="0" tIns="0" rIns="0" bIns="0" rtlCol="0"/>
          <a:lstStyle/>
          <a:p>
            <a:endParaRPr/>
          </a:p>
        </p:txBody>
      </p:sp>
      <p:sp>
        <p:nvSpPr>
          <p:cNvPr id="15" name="object 15"/>
          <p:cNvSpPr/>
          <p:nvPr/>
        </p:nvSpPr>
        <p:spPr>
          <a:xfrm>
            <a:off x="1800226" y="4121151"/>
            <a:ext cx="323850" cy="540385"/>
          </a:xfrm>
          <a:custGeom>
            <a:avLst/>
            <a:gdLst/>
            <a:ahLst/>
            <a:cxnLst/>
            <a:rect l="l" t="t" r="r" b="b"/>
            <a:pathLst>
              <a:path w="323850" h="540385">
                <a:moveTo>
                  <a:pt x="323850" y="0"/>
                </a:moveTo>
                <a:lnTo>
                  <a:pt x="0" y="0"/>
                </a:lnTo>
                <a:lnTo>
                  <a:pt x="0" y="539818"/>
                </a:lnTo>
                <a:lnTo>
                  <a:pt x="323850" y="539818"/>
                </a:lnTo>
                <a:lnTo>
                  <a:pt x="323850" y="0"/>
                </a:lnTo>
                <a:close/>
              </a:path>
            </a:pathLst>
          </a:custGeom>
          <a:solidFill>
            <a:srgbClr val="FFCA00"/>
          </a:solidFill>
        </p:spPr>
        <p:txBody>
          <a:bodyPr wrap="square" lIns="0" tIns="0" rIns="0" bIns="0" rtlCol="0"/>
          <a:lstStyle/>
          <a:p>
            <a:endParaRPr/>
          </a:p>
        </p:txBody>
      </p:sp>
      <p:sp>
        <p:nvSpPr>
          <p:cNvPr id="16" name="object 16"/>
          <p:cNvSpPr/>
          <p:nvPr/>
        </p:nvSpPr>
        <p:spPr>
          <a:xfrm>
            <a:off x="3105151" y="3978276"/>
            <a:ext cx="323850" cy="683260"/>
          </a:xfrm>
          <a:custGeom>
            <a:avLst/>
            <a:gdLst/>
            <a:ahLst/>
            <a:cxnLst/>
            <a:rect l="l" t="t" r="r" b="b"/>
            <a:pathLst>
              <a:path w="323850" h="683260">
                <a:moveTo>
                  <a:pt x="323849" y="0"/>
                </a:moveTo>
                <a:lnTo>
                  <a:pt x="0" y="0"/>
                </a:lnTo>
                <a:lnTo>
                  <a:pt x="0" y="682693"/>
                </a:lnTo>
                <a:lnTo>
                  <a:pt x="323849" y="682693"/>
                </a:lnTo>
                <a:lnTo>
                  <a:pt x="323849" y="0"/>
                </a:lnTo>
                <a:close/>
              </a:path>
            </a:pathLst>
          </a:custGeom>
          <a:solidFill>
            <a:srgbClr val="FFCA00"/>
          </a:solidFill>
        </p:spPr>
        <p:txBody>
          <a:bodyPr wrap="square" lIns="0" tIns="0" rIns="0" bIns="0" rtlCol="0"/>
          <a:lstStyle/>
          <a:p>
            <a:endParaRPr/>
          </a:p>
        </p:txBody>
      </p:sp>
      <p:sp>
        <p:nvSpPr>
          <p:cNvPr id="17" name="object 17"/>
          <p:cNvSpPr/>
          <p:nvPr/>
        </p:nvSpPr>
        <p:spPr>
          <a:xfrm>
            <a:off x="5715001" y="3368676"/>
            <a:ext cx="323850" cy="1292860"/>
          </a:xfrm>
          <a:custGeom>
            <a:avLst/>
            <a:gdLst/>
            <a:ahLst/>
            <a:cxnLst/>
            <a:rect l="l" t="t" r="r" b="b"/>
            <a:pathLst>
              <a:path w="323850" h="1292860">
                <a:moveTo>
                  <a:pt x="323850" y="0"/>
                </a:moveTo>
                <a:lnTo>
                  <a:pt x="0" y="0"/>
                </a:lnTo>
                <a:lnTo>
                  <a:pt x="0" y="1292293"/>
                </a:lnTo>
                <a:lnTo>
                  <a:pt x="323850" y="1292293"/>
                </a:lnTo>
                <a:lnTo>
                  <a:pt x="323850" y="0"/>
                </a:lnTo>
                <a:close/>
              </a:path>
            </a:pathLst>
          </a:custGeom>
          <a:solidFill>
            <a:srgbClr val="FFCA00"/>
          </a:solidFill>
        </p:spPr>
        <p:txBody>
          <a:bodyPr wrap="square" lIns="0" tIns="0" rIns="0" bIns="0" rtlCol="0"/>
          <a:lstStyle/>
          <a:p>
            <a:endParaRPr/>
          </a:p>
        </p:txBody>
      </p:sp>
      <p:sp>
        <p:nvSpPr>
          <p:cNvPr id="18" name="object 18"/>
          <p:cNvSpPr/>
          <p:nvPr/>
        </p:nvSpPr>
        <p:spPr>
          <a:xfrm>
            <a:off x="7019926" y="3263901"/>
            <a:ext cx="323850" cy="1397635"/>
          </a:xfrm>
          <a:custGeom>
            <a:avLst/>
            <a:gdLst/>
            <a:ahLst/>
            <a:cxnLst/>
            <a:rect l="l" t="t" r="r" b="b"/>
            <a:pathLst>
              <a:path w="323850" h="1397635">
                <a:moveTo>
                  <a:pt x="323850" y="0"/>
                </a:moveTo>
                <a:lnTo>
                  <a:pt x="0" y="0"/>
                </a:lnTo>
                <a:lnTo>
                  <a:pt x="0" y="1397068"/>
                </a:lnTo>
                <a:lnTo>
                  <a:pt x="323850" y="1397068"/>
                </a:lnTo>
                <a:lnTo>
                  <a:pt x="323850" y="0"/>
                </a:lnTo>
                <a:close/>
              </a:path>
            </a:pathLst>
          </a:custGeom>
          <a:solidFill>
            <a:srgbClr val="FFCA00"/>
          </a:solidFill>
        </p:spPr>
        <p:txBody>
          <a:bodyPr wrap="square" lIns="0" tIns="0" rIns="0" bIns="0" rtlCol="0"/>
          <a:lstStyle/>
          <a:p>
            <a:endParaRPr/>
          </a:p>
        </p:txBody>
      </p:sp>
      <p:sp>
        <p:nvSpPr>
          <p:cNvPr id="19" name="object 19"/>
          <p:cNvSpPr/>
          <p:nvPr/>
        </p:nvSpPr>
        <p:spPr>
          <a:xfrm>
            <a:off x="8324851" y="3006726"/>
            <a:ext cx="333375" cy="1654810"/>
          </a:xfrm>
          <a:custGeom>
            <a:avLst/>
            <a:gdLst/>
            <a:ahLst/>
            <a:cxnLst/>
            <a:rect l="l" t="t" r="r" b="b"/>
            <a:pathLst>
              <a:path w="333375" h="1654810">
                <a:moveTo>
                  <a:pt x="333375" y="0"/>
                </a:moveTo>
                <a:lnTo>
                  <a:pt x="0" y="0"/>
                </a:lnTo>
                <a:lnTo>
                  <a:pt x="0" y="1654243"/>
                </a:lnTo>
                <a:lnTo>
                  <a:pt x="333375" y="1654243"/>
                </a:lnTo>
                <a:lnTo>
                  <a:pt x="333375" y="0"/>
                </a:lnTo>
                <a:close/>
              </a:path>
            </a:pathLst>
          </a:custGeom>
          <a:solidFill>
            <a:srgbClr val="FFCA00"/>
          </a:solidFill>
        </p:spPr>
        <p:txBody>
          <a:bodyPr wrap="square" lIns="0" tIns="0" rIns="0" bIns="0" rtlCol="0"/>
          <a:lstStyle/>
          <a:p>
            <a:endParaRPr/>
          </a:p>
        </p:txBody>
      </p:sp>
      <p:sp>
        <p:nvSpPr>
          <p:cNvPr id="20" name="object 20"/>
          <p:cNvSpPr/>
          <p:nvPr/>
        </p:nvSpPr>
        <p:spPr>
          <a:xfrm>
            <a:off x="1800225" y="4121151"/>
            <a:ext cx="323850" cy="540385"/>
          </a:xfrm>
          <a:custGeom>
            <a:avLst/>
            <a:gdLst/>
            <a:ahLst/>
            <a:cxnLst/>
            <a:rect l="l" t="t" r="r" b="b"/>
            <a:pathLst>
              <a:path w="323850" h="540385">
                <a:moveTo>
                  <a:pt x="0" y="0"/>
                </a:moveTo>
                <a:lnTo>
                  <a:pt x="323850" y="0"/>
                </a:lnTo>
                <a:lnTo>
                  <a:pt x="323850" y="539819"/>
                </a:lnTo>
                <a:lnTo>
                  <a:pt x="0" y="539819"/>
                </a:lnTo>
                <a:lnTo>
                  <a:pt x="0" y="0"/>
                </a:lnTo>
                <a:close/>
              </a:path>
            </a:pathLst>
          </a:custGeom>
          <a:ln w="9525">
            <a:solidFill>
              <a:srgbClr val="919191"/>
            </a:solidFill>
          </a:ln>
        </p:spPr>
        <p:txBody>
          <a:bodyPr wrap="square" lIns="0" tIns="0" rIns="0" bIns="0" rtlCol="0"/>
          <a:lstStyle/>
          <a:p>
            <a:endParaRPr/>
          </a:p>
        </p:txBody>
      </p:sp>
      <p:sp>
        <p:nvSpPr>
          <p:cNvPr id="21" name="object 21"/>
          <p:cNvSpPr/>
          <p:nvPr/>
        </p:nvSpPr>
        <p:spPr>
          <a:xfrm>
            <a:off x="3105150" y="3978276"/>
            <a:ext cx="323850" cy="683260"/>
          </a:xfrm>
          <a:custGeom>
            <a:avLst/>
            <a:gdLst/>
            <a:ahLst/>
            <a:cxnLst/>
            <a:rect l="l" t="t" r="r" b="b"/>
            <a:pathLst>
              <a:path w="323850" h="683260">
                <a:moveTo>
                  <a:pt x="0" y="0"/>
                </a:moveTo>
                <a:lnTo>
                  <a:pt x="323850" y="0"/>
                </a:lnTo>
                <a:lnTo>
                  <a:pt x="323850" y="682694"/>
                </a:lnTo>
                <a:lnTo>
                  <a:pt x="0" y="682694"/>
                </a:lnTo>
                <a:lnTo>
                  <a:pt x="0" y="0"/>
                </a:lnTo>
                <a:close/>
              </a:path>
            </a:pathLst>
          </a:custGeom>
          <a:ln w="9525">
            <a:solidFill>
              <a:srgbClr val="919191"/>
            </a:solidFill>
          </a:ln>
        </p:spPr>
        <p:txBody>
          <a:bodyPr wrap="square" lIns="0" tIns="0" rIns="0" bIns="0" rtlCol="0"/>
          <a:lstStyle/>
          <a:p>
            <a:endParaRPr/>
          </a:p>
        </p:txBody>
      </p:sp>
      <p:sp>
        <p:nvSpPr>
          <p:cNvPr id="22" name="object 22"/>
          <p:cNvSpPr/>
          <p:nvPr/>
        </p:nvSpPr>
        <p:spPr>
          <a:xfrm>
            <a:off x="5715001" y="3368676"/>
            <a:ext cx="323850" cy="1292860"/>
          </a:xfrm>
          <a:custGeom>
            <a:avLst/>
            <a:gdLst/>
            <a:ahLst/>
            <a:cxnLst/>
            <a:rect l="l" t="t" r="r" b="b"/>
            <a:pathLst>
              <a:path w="323850" h="1292860">
                <a:moveTo>
                  <a:pt x="0" y="0"/>
                </a:moveTo>
                <a:lnTo>
                  <a:pt x="323850" y="0"/>
                </a:lnTo>
                <a:lnTo>
                  <a:pt x="323850" y="1292294"/>
                </a:lnTo>
                <a:lnTo>
                  <a:pt x="0" y="1292294"/>
                </a:lnTo>
                <a:lnTo>
                  <a:pt x="0" y="0"/>
                </a:lnTo>
                <a:close/>
              </a:path>
            </a:pathLst>
          </a:custGeom>
          <a:ln w="9525">
            <a:solidFill>
              <a:srgbClr val="919191"/>
            </a:solidFill>
          </a:ln>
        </p:spPr>
        <p:txBody>
          <a:bodyPr wrap="square" lIns="0" tIns="0" rIns="0" bIns="0" rtlCol="0"/>
          <a:lstStyle/>
          <a:p>
            <a:endParaRPr/>
          </a:p>
        </p:txBody>
      </p:sp>
      <p:sp>
        <p:nvSpPr>
          <p:cNvPr id="23" name="object 23"/>
          <p:cNvSpPr/>
          <p:nvPr/>
        </p:nvSpPr>
        <p:spPr>
          <a:xfrm>
            <a:off x="7019925" y="3263901"/>
            <a:ext cx="323850" cy="1397635"/>
          </a:xfrm>
          <a:custGeom>
            <a:avLst/>
            <a:gdLst/>
            <a:ahLst/>
            <a:cxnLst/>
            <a:rect l="l" t="t" r="r" b="b"/>
            <a:pathLst>
              <a:path w="323850" h="1397635">
                <a:moveTo>
                  <a:pt x="0" y="0"/>
                </a:moveTo>
                <a:lnTo>
                  <a:pt x="323850" y="0"/>
                </a:lnTo>
                <a:lnTo>
                  <a:pt x="323850" y="1397069"/>
                </a:lnTo>
                <a:lnTo>
                  <a:pt x="0" y="1397069"/>
                </a:lnTo>
                <a:lnTo>
                  <a:pt x="0" y="0"/>
                </a:lnTo>
                <a:close/>
              </a:path>
            </a:pathLst>
          </a:custGeom>
          <a:ln w="9525">
            <a:solidFill>
              <a:srgbClr val="919191"/>
            </a:solidFill>
          </a:ln>
        </p:spPr>
        <p:txBody>
          <a:bodyPr wrap="square" lIns="0" tIns="0" rIns="0" bIns="0" rtlCol="0"/>
          <a:lstStyle/>
          <a:p>
            <a:endParaRPr/>
          </a:p>
        </p:txBody>
      </p:sp>
      <p:sp>
        <p:nvSpPr>
          <p:cNvPr id="24" name="object 24"/>
          <p:cNvSpPr/>
          <p:nvPr/>
        </p:nvSpPr>
        <p:spPr>
          <a:xfrm>
            <a:off x="8324851" y="3006726"/>
            <a:ext cx="333375" cy="1654810"/>
          </a:xfrm>
          <a:custGeom>
            <a:avLst/>
            <a:gdLst/>
            <a:ahLst/>
            <a:cxnLst/>
            <a:rect l="l" t="t" r="r" b="b"/>
            <a:pathLst>
              <a:path w="333375" h="1654810">
                <a:moveTo>
                  <a:pt x="0" y="0"/>
                </a:moveTo>
                <a:lnTo>
                  <a:pt x="333375" y="0"/>
                </a:lnTo>
                <a:lnTo>
                  <a:pt x="333375" y="1654244"/>
                </a:lnTo>
                <a:lnTo>
                  <a:pt x="0" y="1654244"/>
                </a:lnTo>
                <a:lnTo>
                  <a:pt x="0" y="0"/>
                </a:lnTo>
                <a:close/>
              </a:path>
            </a:pathLst>
          </a:custGeom>
          <a:ln w="9525">
            <a:solidFill>
              <a:srgbClr val="919191"/>
            </a:solidFill>
          </a:ln>
        </p:spPr>
        <p:txBody>
          <a:bodyPr wrap="square" lIns="0" tIns="0" rIns="0" bIns="0" rtlCol="0"/>
          <a:lstStyle/>
          <a:p>
            <a:endParaRPr/>
          </a:p>
        </p:txBody>
      </p:sp>
      <p:sp>
        <p:nvSpPr>
          <p:cNvPr id="25" name="object 25"/>
          <p:cNvSpPr/>
          <p:nvPr/>
        </p:nvSpPr>
        <p:spPr>
          <a:xfrm>
            <a:off x="0" y="4660969"/>
            <a:ext cx="9144000" cy="0"/>
          </a:xfrm>
          <a:custGeom>
            <a:avLst/>
            <a:gdLst/>
            <a:ahLst/>
            <a:cxnLst/>
            <a:rect l="l" t="t" r="r" b="b"/>
            <a:pathLst>
              <a:path w="9144000">
                <a:moveTo>
                  <a:pt x="0" y="0"/>
                </a:moveTo>
                <a:lnTo>
                  <a:pt x="9144001" y="0"/>
                </a:lnTo>
              </a:path>
            </a:pathLst>
          </a:custGeom>
          <a:ln w="9525">
            <a:solidFill>
              <a:srgbClr val="E0E0E0"/>
            </a:solidFill>
          </a:ln>
        </p:spPr>
        <p:txBody>
          <a:bodyPr wrap="square" lIns="0" tIns="0" rIns="0" bIns="0" rtlCol="0"/>
          <a:lstStyle/>
          <a:p>
            <a:endParaRPr/>
          </a:p>
        </p:txBody>
      </p:sp>
      <p:sp>
        <p:nvSpPr>
          <p:cNvPr id="26" name="object 26"/>
          <p:cNvSpPr txBox="1"/>
          <p:nvPr/>
        </p:nvSpPr>
        <p:spPr>
          <a:xfrm>
            <a:off x="592168" y="4187628"/>
            <a:ext cx="12255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5</a:t>
            </a:r>
            <a:endParaRPr sz="1500">
              <a:latin typeface="Calibri"/>
              <a:cs typeface="Calibri"/>
            </a:endParaRPr>
          </a:p>
        </p:txBody>
      </p:sp>
      <p:sp>
        <p:nvSpPr>
          <p:cNvPr id="27" name="object 27"/>
          <p:cNvSpPr txBox="1"/>
          <p:nvPr/>
        </p:nvSpPr>
        <p:spPr>
          <a:xfrm>
            <a:off x="1850177" y="3828318"/>
            <a:ext cx="2190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15</a:t>
            </a:r>
            <a:endParaRPr sz="1500">
              <a:latin typeface="Calibri"/>
              <a:cs typeface="Calibri"/>
            </a:endParaRPr>
          </a:p>
        </p:txBody>
      </p:sp>
      <p:sp>
        <p:nvSpPr>
          <p:cNvPr id="28" name="object 28"/>
          <p:cNvSpPr txBox="1"/>
          <p:nvPr/>
        </p:nvSpPr>
        <p:spPr>
          <a:xfrm>
            <a:off x="3156463" y="3684593"/>
            <a:ext cx="2190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19</a:t>
            </a:r>
            <a:endParaRPr sz="1500">
              <a:latin typeface="Calibri"/>
              <a:cs typeface="Calibri"/>
            </a:endParaRPr>
          </a:p>
        </p:txBody>
      </p:sp>
      <p:sp>
        <p:nvSpPr>
          <p:cNvPr id="29" name="object 29"/>
          <p:cNvSpPr txBox="1"/>
          <p:nvPr/>
        </p:nvSpPr>
        <p:spPr>
          <a:xfrm>
            <a:off x="4462750" y="3325283"/>
            <a:ext cx="2190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29</a:t>
            </a:r>
            <a:endParaRPr sz="1500">
              <a:latin typeface="Calibri"/>
              <a:cs typeface="Calibri"/>
            </a:endParaRPr>
          </a:p>
        </p:txBody>
      </p:sp>
      <p:sp>
        <p:nvSpPr>
          <p:cNvPr id="30" name="object 30"/>
          <p:cNvSpPr txBox="1"/>
          <p:nvPr/>
        </p:nvSpPr>
        <p:spPr>
          <a:xfrm>
            <a:off x="5769035" y="3073765"/>
            <a:ext cx="2190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36</a:t>
            </a:r>
            <a:endParaRPr sz="1500">
              <a:latin typeface="Calibri"/>
              <a:cs typeface="Calibri"/>
            </a:endParaRPr>
          </a:p>
        </p:txBody>
      </p:sp>
      <p:sp>
        <p:nvSpPr>
          <p:cNvPr id="31" name="object 31"/>
          <p:cNvSpPr txBox="1"/>
          <p:nvPr/>
        </p:nvSpPr>
        <p:spPr>
          <a:xfrm>
            <a:off x="7075319" y="2965973"/>
            <a:ext cx="2190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39</a:t>
            </a:r>
            <a:endParaRPr sz="1500">
              <a:latin typeface="Calibri"/>
              <a:cs typeface="Calibri"/>
            </a:endParaRPr>
          </a:p>
        </p:txBody>
      </p:sp>
      <p:sp>
        <p:nvSpPr>
          <p:cNvPr id="32" name="object 32"/>
          <p:cNvSpPr txBox="1"/>
          <p:nvPr/>
        </p:nvSpPr>
        <p:spPr>
          <a:xfrm>
            <a:off x="8382145" y="2714457"/>
            <a:ext cx="2190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04040"/>
                </a:solidFill>
                <a:latin typeface="Calibri"/>
                <a:cs typeface="Calibri"/>
              </a:rPr>
              <a:t>46</a:t>
            </a:r>
            <a:endParaRPr sz="1500">
              <a:latin typeface="Calibri"/>
              <a:cs typeface="Calibri"/>
            </a:endParaRPr>
          </a:p>
        </p:txBody>
      </p:sp>
      <p:sp>
        <p:nvSpPr>
          <p:cNvPr id="33" name="object 33"/>
          <p:cNvSpPr txBox="1"/>
          <p:nvPr/>
        </p:nvSpPr>
        <p:spPr>
          <a:xfrm>
            <a:off x="4094420" y="4766681"/>
            <a:ext cx="953135" cy="431165"/>
          </a:xfrm>
          <a:prstGeom prst="rect">
            <a:avLst/>
          </a:prstGeom>
        </p:spPr>
        <p:txBody>
          <a:bodyPr vert="horz" wrap="square" lIns="0" tIns="23495" rIns="0" bIns="0" rtlCol="0">
            <a:spAutoFit/>
          </a:bodyPr>
          <a:lstStyle/>
          <a:p>
            <a:pPr marL="155575" marR="5080" indent="-142875">
              <a:lnSpc>
                <a:spcPts val="1580"/>
              </a:lnSpc>
              <a:spcBef>
                <a:spcPts val="185"/>
              </a:spcBef>
            </a:pPr>
            <a:r>
              <a:rPr sz="1350" spc="-5" dirty="0">
                <a:latin typeface="Calibri"/>
                <a:cs typeface="Calibri"/>
              </a:rPr>
              <a:t>Faster</a:t>
            </a:r>
            <a:r>
              <a:rPr sz="1350" spc="-75" dirty="0">
                <a:latin typeface="Calibri"/>
                <a:cs typeface="Calibri"/>
              </a:rPr>
              <a:t> </a:t>
            </a:r>
            <a:r>
              <a:rPr sz="1350" dirty="0">
                <a:latin typeface="Calibri"/>
                <a:cs typeface="Calibri"/>
              </a:rPr>
              <a:t>R-CNN  </a:t>
            </a:r>
            <a:r>
              <a:rPr sz="1350" spc="-5" dirty="0">
                <a:latin typeface="Calibri"/>
                <a:cs typeface="Calibri"/>
              </a:rPr>
              <a:t>(VGG-16)</a:t>
            </a:r>
            <a:endParaRPr sz="1350">
              <a:latin typeface="Calibri"/>
              <a:cs typeface="Calibri"/>
            </a:endParaRPr>
          </a:p>
        </p:txBody>
      </p:sp>
      <p:sp>
        <p:nvSpPr>
          <p:cNvPr id="34" name="object 34"/>
          <p:cNvSpPr txBox="1"/>
          <p:nvPr/>
        </p:nvSpPr>
        <p:spPr>
          <a:xfrm>
            <a:off x="8172574" y="1855396"/>
            <a:ext cx="489584" cy="566420"/>
          </a:xfrm>
          <a:prstGeom prst="rect">
            <a:avLst/>
          </a:prstGeom>
        </p:spPr>
        <p:txBody>
          <a:bodyPr vert="horz" wrap="square" lIns="0" tIns="27939" rIns="0" bIns="0" rtlCol="0">
            <a:spAutoFit/>
          </a:bodyPr>
          <a:lstStyle/>
          <a:p>
            <a:pPr marL="12700" marR="5080">
              <a:lnSpc>
                <a:spcPts val="2100"/>
              </a:lnSpc>
              <a:spcBef>
                <a:spcPts val="219"/>
              </a:spcBef>
            </a:pPr>
            <a:r>
              <a:rPr sz="1800" dirty="0">
                <a:solidFill>
                  <a:srgbClr val="44546A"/>
                </a:solidFill>
                <a:latin typeface="Calibri"/>
                <a:cs typeface="Calibri"/>
              </a:rPr>
              <a:t>Late  2017</a:t>
            </a:r>
            <a:endParaRPr sz="1800">
              <a:latin typeface="Calibri"/>
              <a:cs typeface="Calibri"/>
            </a:endParaRPr>
          </a:p>
        </p:txBody>
      </p:sp>
      <p:sp>
        <p:nvSpPr>
          <p:cNvPr id="35" name="object 35"/>
          <p:cNvSpPr txBox="1"/>
          <p:nvPr/>
        </p:nvSpPr>
        <p:spPr>
          <a:xfrm>
            <a:off x="1710546" y="1855393"/>
            <a:ext cx="492125" cy="566420"/>
          </a:xfrm>
          <a:prstGeom prst="rect">
            <a:avLst/>
          </a:prstGeom>
        </p:spPr>
        <p:txBody>
          <a:bodyPr vert="horz" wrap="square" lIns="0" tIns="27939" rIns="0" bIns="0" rtlCol="0">
            <a:spAutoFit/>
          </a:bodyPr>
          <a:lstStyle/>
          <a:p>
            <a:pPr marL="12700" marR="5080" indent="9525">
              <a:lnSpc>
                <a:spcPts val="2100"/>
              </a:lnSpc>
              <a:spcBef>
                <a:spcPts val="219"/>
              </a:spcBef>
            </a:pPr>
            <a:r>
              <a:rPr sz="1800" dirty="0">
                <a:solidFill>
                  <a:srgbClr val="44546A"/>
                </a:solidFill>
                <a:latin typeface="Calibri"/>
                <a:cs typeface="Calibri"/>
              </a:rPr>
              <a:t>Ea</a:t>
            </a:r>
            <a:r>
              <a:rPr sz="1800" spc="-5" dirty="0">
                <a:solidFill>
                  <a:srgbClr val="44546A"/>
                </a:solidFill>
                <a:latin typeface="Calibri"/>
                <a:cs typeface="Calibri"/>
              </a:rPr>
              <a:t>r</a:t>
            </a:r>
            <a:r>
              <a:rPr sz="1800" dirty="0">
                <a:solidFill>
                  <a:srgbClr val="44546A"/>
                </a:solidFill>
                <a:latin typeface="Calibri"/>
                <a:cs typeface="Calibri"/>
              </a:rPr>
              <a:t>ly  2015</a:t>
            </a:r>
            <a:endParaRPr sz="1800">
              <a:latin typeface="Calibri"/>
              <a:cs typeface="Calibri"/>
            </a:endParaRPr>
          </a:p>
        </p:txBody>
      </p:sp>
      <p:sp>
        <p:nvSpPr>
          <p:cNvPr id="36" name="object 36"/>
          <p:cNvSpPr txBox="1"/>
          <p:nvPr/>
        </p:nvSpPr>
        <p:spPr>
          <a:xfrm>
            <a:off x="364660" y="4766703"/>
            <a:ext cx="579120" cy="431165"/>
          </a:xfrm>
          <a:prstGeom prst="rect">
            <a:avLst/>
          </a:prstGeom>
        </p:spPr>
        <p:txBody>
          <a:bodyPr vert="horz" wrap="square" lIns="0" tIns="23495" rIns="0" bIns="0" rtlCol="0">
            <a:spAutoFit/>
          </a:bodyPr>
          <a:lstStyle/>
          <a:p>
            <a:pPr marL="12700" marR="5080" indent="104775">
              <a:lnSpc>
                <a:spcPts val="1580"/>
              </a:lnSpc>
              <a:spcBef>
                <a:spcPts val="185"/>
              </a:spcBef>
            </a:pPr>
            <a:r>
              <a:rPr sz="1350" dirty="0">
                <a:latin typeface="Calibri"/>
                <a:cs typeface="Calibri"/>
              </a:rPr>
              <a:t>DPM  </a:t>
            </a:r>
            <a:r>
              <a:rPr sz="1350" spc="-5" dirty="0">
                <a:latin typeface="Calibri"/>
                <a:cs typeface="Calibri"/>
              </a:rPr>
              <a:t>(Pre</a:t>
            </a:r>
            <a:r>
              <a:rPr sz="1350" spc="-85" dirty="0">
                <a:latin typeface="Calibri"/>
                <a:cs typeface="Calibri"/>
              </a:rPr>
              <a:t> </a:t>
            </a:r>
            <a:r>
              <a:rPr sz="1350" spc="-5" dirty="0">
                <a:latin typeface="Calibri"/>
                <a:cs typeface="Calibri"/>
              </a:rPr>
              <a:t>DL)</a:t>
            </a:r>
            <a:endParaRPr sz="1350">
              <a:latin typeface="Calibri"/>
              <a:cs typeface="Calibri"/>
            </a:endParaRPr>
          </a:p>
        </p:txBody>
      </p:sp>
      <p:sp>
        <p:nvSpPr>
          <p:cNvPr id="37" name="object 37"/>
          <p:cNvSpPr txBox="1"/>
          <p:nvPr/>
        </p:nvSpPr>
        <p:spPr>
          <a:xfrm>
            <a:off x="1552065" y="4768577"/>
            <a:ext cx="808355" cy="431165"/>
          </a:xfrm>
          <a:prstGeom prst="rect">
            <a:avLst/>
          </a:prstGeom>
        </p:spPr>
        <p:txBody>
          <a:bodyPr vert="horz" wrap="square" lIns="0" tIns="23495" rIns="0" bIns="0" rtlCol="0">
            <a:spAutoFit/>
          </a:bodyPr>
          <a:lstStyle/>
          <a:p>
            <a:pPr marL="79375" marR="5080" indent="-66675">
              <a:lnSpc>
                <a:spcPts val="1580"/>
              </a:lnSpc>
              <a:spcBef>
                <a:spcPts val="185"/>
              </a:spcBef>
            </a:pPr>
            <a:r>
              <a:rPr sz="1350" dirty="0">
                <a:latin typeface="Calibri"/>
                <a:cs typeface="Calibri"/>
              </a:rPr>
              <a:t>Fast</a:t>
            </a:r>
            <a:r>
              <a:rPr sz="1350" spc="-100" dirty="0">
                <a:latin typeface="Calibri"/>
                <a:cs typeface="Calibri"/>
              </a:rPr>
              <a:t> </a:t>
            </a:r>
            <a:r>
              <a:rPr sz="1350" dirty="0">
                <a:latin typeface="Calibri"/>
                <a:cs typeface="Calibri"/>
              </a:rPr>
              <a:t>R-CNN  </a:t>
            </a:r>
            <a:r>
              <a:rPr sz="1350" spc="-5" dirty="0">
                <a:latin typeface="Calibri"/>
                <a:cs typeface="Calibri"/>
              </a:rPr>
              <a:t>(AlexNet)</a:t>
            </a:r>
            <a:endParaRPr sz="1350">
              <a:latin typeface="Calibri"/>
              <a:cs typeface="Calibri"/>
            </a:endParaRPr>
          </a:p>
        </p:txBody>
      </p:sp>
      <p:sp>
        <p:nvSpPr>
          <p:cNvPr id="38" name="object 38"/>
          <p:cNvSpPr txBox="1"/>
          <p:nvPr/>
        </p:nvSpPr>
        <p:spPr>
          <a:xfrm>
            <a:off x="2858823" y="4766703"/>
            <a:ext cx="808355" cy="431165"/>
          </a:xfrm>
          <a:prstGeom prst="rect">
            <a:avLst/>
          </a:prstGeom>
        </p:spPr>
        <p:txBody>
          <a:bodyPr vert="horz" wrap="square" lIns="0" tIns="23495" rIns="0" bIns="0" rtlCol="0">
            <a:spAutoFit/>
          </a:bodyPr>
          <a:lstStyle/>
          <a:p>
            <a:pPr marL="79375" marR="5080" indent="-66675">
              <a:lnSpc>
                <a:spcPts val="1580"/>
              </a:lnSpc>
              <a:spcBef>
                <a:spcPts val="185"/>
              </a:spcBef>
            </a:pPr>
            <a:r>
              <a:rPr sz="1350" dirty="0">
                <a:latin typeface="Calibri"/>
                <a:cs typeface="Calibri"/>
              </a:rPr>
              <a:t>Fast</a:t>
            </a:r>
            <a:r>
              <a:rPr sz="1350" spc="-100" dirty="0">
                <a:latin typeface="Calibri"/>
                <a:cs typeface="Calibri"/>
              </a:rPr>
              <a:t> </a:t>
            </a:r>
            <a:r>
              <a:rPr sz="1350" dirty="0">
                <a:latin typeface="Calibri"/>
                <a:cs typeface="Calibri"/>
              </a:rPr>
              <a:t>R-CNN  </a:t>
            </a:r>
            <a:r>
              <a:rPr sz="1350" spc="-5" dirty="0">
                <a:latin typeface="Calibri"/>
                <a:cs typeface="Calibri"/>
              </a:rPr>
              <a:t>(VGG-16)</a:t>
            </a:r>
            <a:endParaRPr sz="1350">
              <a:latin typeface="Calibri"/>
              <a:cs typeface="Calibri"/>
            </a:endParaRPr>
          </a:p>
        </p:txBody>
      </p:sp>
      <p:sp>
        <p:nvSpPr>
          <p:cNvPr id="39" name="object 39"/>
          <p:cNvSpPr txBox="1"/>
          <p:nvPr/>
        </p:nvSpPr>
        <p:spPr>
          <a:xfrm>
            <a:off x="5401410" y="4766703"/>
            <a:ext cx="953135" cy="431165"/>
          </a:xfrm>
          <a:prstGeom prst="rect">
            <a:avLst/>
          </a:prstGeom>
        </p:spPr>
        <p:txBody>
          <a:bodyPr vert="horz" wrap="square" lIns="0" tIns="23495" rIns="0" bIns="0" rtlCol="0">
            <a:spAutoFit/>
          </a:bodyPr>
          <a:lstStyle/>
          <a:p>
            <a:pPr marL="60325" marR="5080" indent="-47625">
              <a:lnSpc>
                <a:spcPts val="1580"/>
              </a:lnSpc>
              <a:spcBef>
                <a:spcPts val="185"/>
              </a:spcBef>
            </a:pPr>
            <a:r>
              <a:rPr sz="1350" spc="-5" dirty="0">
                <a:latin typeface="Calibri"/>
                <a:cs typeface="Calibri"/>
              </a:rPr>
              <a:t>Faster</a:t>
            </a:r>
            <a:r>
              <a:rPr sz="1350" spc="-75" dirty="0">
                <a:latin typeface="Calibri"/>
                <a:cs typeface="Calibri"/>
              </a:rPr>
              <a:t> </a:t>
            </a:r>
            <a:r>
              <a:rPr sz="1350" dirty="0">
                <a:latin typeface="Calibri"/>
                <a:cs typeface="Calibri"/>
              </a:rPr>
              <a:t>R-CNN  </a:t>
            </a:r>
            <a:r>
              <a:rPr sz="1350" spc="-5" dirty="0">
                <a:latin typeface="Calibri"/>
                <a:cs typeface="Calibri"/>
              </a:rPr>
              <a:t>(ResNet-50)</a:t>
            </a:r>
            <a:endParaRPr sz="1350">
              <a:latin typeface="Calibri"/>
              <a:cs typeface="Calibri"/>
            </a:endParaRPr>
          </a:p>
        </p:txBody>
      </p:sp>
      <p:sp>
        <p:nvSpPr>
          <p:cNvPr id="40" name="object 40"/>
          <p:cNvSpPr txBox="1"/>
          <p:nvPr/>
        </p:nvSpPr>
        <p:spPr>
          <a:xfrm>
            <a:off x="6708974" y="4766703"/>
            <a:ext cx="953135" cy="431165"/>
          </a:xfrm>
          <a:prstGeom prst="rect">
            <a:avLst/>
          </a:prstGeom>
        </p:spPr>
        <p:txBody>
          <a:bodyPr vert="horz" wrap="square" lIns="0" tIns="23495" rIns="0" bIns="0" rtlCol="0">
            <a:spAutoFit/>
          </a:bodyPr>
          <a:lstStyle/>
          <a:p>
            <a:pPr marL="60325" marR="5080" indent="-47625">
              <a:lnSpc>
                <a:spcPts val="1580"/>
              </a:lnSpc>
              <a:spcBef>
                <a:spcPts val="185"/>
              </a:spcBef>
            </a:pPr>
            <a:r>
              <a:rPr sz="1350" spc="-5" dirty="0">
                <a:latin typeface="Calibri"/>
                <a:cs typeface="Calibri"/>
              </a:rPr>
              <a:t>Faster</a:t>
            </a:r>
            <a:r>
              <a:rPr sz="1350" spc="-75" dirty="0">
                <a:latin typeface="Calibri"/>
                <a:cs typeface="Calibri"/>
              </a:rPr>
              <a:t> </a:t>
            </a:r>
            <a:r>
              <a:rPr sz="1350" dirty="0">
                <a:latin typeface="Calibri"/>
                <a:cs typeface="Calibri"/>
              </a:rPr>
              <a:t>R-CNN  (R-101-FPN)</a:t>
            </a:r>
            <a:endParaRPr sz="1350">
              <a:latin typeface="Calibri"/>
              <a:cs typeface="Calibri"/>
            </a:endParaRPr>
          </a:p>
        </p:txBody>
      </p:sp>
      <p:sp>
        <p:nvSpPr>
          <p:cNvPr id="41" name="object 41"/>
          <p:cNvSpPr txBox="1"/>
          <p:nvPr/>
        </p:nvSpPr>
        <p:spPr>
          <a:xfrm>
            <a:off x="8036119" y="4766703"/>
            <a:ext cx="896619" cy="431165"/>
          </a:xfrm>
          <a:prstGeom prst="rect">
            <a:avLst/>
          </a:prstGeom>
        </p:spPr>
        <p:txBody>
          <a:bodyPr vert="horz" wrap="square" lIns="0" tIns="23495" rIns="0" bIns="0" rtlCol="0">
            <a:spAutoFit/>
          </a:bodyPr>
          <a:lstStyle/>
          <a:p>
            <a:pPr marL="31750" marR="5080" indent="-19050">
              <a:lnSpc>
                <a:spcPts val="1580"/>
              </a:lnSpc>
              <a:spcBef>
                <a:spcPts val="185"/>
              </a:spcBef>
            </a:pPr>
            <a:r>
              <a:rPr sz="1350" dirty="0">
                <a:latin typeface="Calibri"/>
                <a:cs typeface="Calibri"/>
              </a:rPr>
              <a:t>Mask</a:t>
            </a:r>
            <a:r>
              <a:rPr sz="1350" spc="-100" dirty="0">
                <a:latin typeface="Calibri"/>
                <a:cs typeface="Calibri"/>
              </a:rPr>
              <a:t> </a:t>
            </a:r>
            <a:r>
              <a:rPr sz="1350" dirty="0">
                <a:latin typeface="Calibri"/>
                <a:cs typeface="Calibri"/>
              </a:rPr>
              <a:t>R-CNN  </a:t>
            </a:r>
            <a:r>
              <a:rPr sz="1350" spc="-5" dirty="0">
                <a:latin typeface="Calibri"/>
                <a:cs typeface="Calibri"/>
              </a:rPr>
              <a:t>(X-152-FPN)</a:t>
            </a:r>
            <a:endParaRPr sz="1350">
              <a:latin typeface="Calibri"/>
              <a:cs typeface="Calibri"/>
            </a:endParaRPr>
          </a:p>
        </p:txBody>
      </p:sp>
      <p:sp>
        <p:nvSpPr>
          <p:cNvPr id="42" name="object 42"/>
          <p:cNvSpPr txBox="1"/>
          <p:nvPr/>
        </p:nvSpPr>
        <p:spPr>
          <a:xfrm>
            <a:off x="684530" y="835064"/>
            <a:ext cx="7662545" cy="528320"/>
          </a:xfrm>
          <a:prstGeom prst="rect">
            <a:avLst/>
          </a:prstGeom>
        </p:spPr>
        <p:txBody>
          <a:bodyPr vert="horz" wrap="square" lIns="0" tIns="12700" rIns="0" bIns="0" rtlCol="0">
            <a:spAutoFit/>
          </a:bodyPr>
          <a:lstStyle/>
          <a:p>
            <a:pPr marL="12700">
              <a:lnSpc>
                <a:spcPct val="100000"/>
              </a:lnSpc>
              <a:spcBef>
                <a:spcPts val="100"/>
              </a:spcBef>
            </a:pPr>
            <a:r>
              <a:rPr sz="3300" b="0" spc="-20" dirty="0">
                <a:latin typeface="Calibri Light"/>
                <a:cs typeface="Calibri Light"/>
              </a:rPr>
              <a:t>COCO </a:t>
            </a:r>
            <a:r>
              <a:rPr sz="3300" b="0" spc="-5" dirty="0">
                <a:latin typeface="Calibri Light"/>
                <a:cs typeface="Calibri Light"/>
              </a:rPr>
              <a:t>Object </a:t>
            </a:r>
            <a:r>
              <a:rPr sz="3300" b="0" spc="-10" dirty="0">
                <a:latin typeface="Calibri Light"/>
                <a:cs typeface="Calibri Light"/>
              </a:rPr>
              <a:t>Detection </a:t>
            </a:r>
            <a:r>
              <a:rPr sz="3300" b="0" spc="-30" dirty="0">
                <a:latin typeface="Calibri Light"/>
                <a:cs typeface="Calibri Light"/>
              </a:rPr>
              <a:t>Average </a:t>
            </a:r>
            <a:r>
              <a:rPr sz="3300" b="0" spc="-10" dirty="0">
                <a:latin typeface="Calibri Light"/>
                <a:cs typeface="Calibri Light"/>
              </a:rPr>
              <a:t>Precision</a:t>
            </a:r>
            <a:r>
              <a:rPr sz="3300" b="0" spc="75" dirty="0">
                <a:latin typeface="Calibri Light"/>
                <a:cs typeface="Calibri Light"/>
              </a:rPr>
              <a:t> </a:t>
            </a:r>
            <a:r>
              <a:rPr sz="3300" b="0" spc="-5" dirty="0">
                <a:latin typeface="Calibri Light"/>
                <a:cs typeface="Calibri Light"/>
              </a:rPr>
              <a:t>(%)</a:t>
            </a:r>
            <a:endParaRPr sz="3300">
              <a:latin typeface="Calibri Light"/>
              <a:cs typeface="Calibri Light"/>
            </a:endParaRPr>
          </a:p>
        </p:txBody>
      </p:sp>
      <p:sp>
        <p:nvSpPr>
          <p:cNvPr id="43" name="object 43"/>
          <p:cNvSpPr txBox="1"/>
          <p:nvPr/>
        </p:nvSpPr>
        <p:spPr>
          <a:xfrm>
            <a:off x="159463" y="1855394"/>
            <a:ext cx="981710" cy="842644"/>
          </a:xfrm>
          <a:prstGeom prst="rect">
            <a:avLst/>
          </a:prstGeom>
        </p:spPr>
        <p:txBody>
          <a:bodyPr vert="horz" wrap="square" lIns="0" tIns="27939" rIns="0" bIns="0" rtlCol="0">
            <a:spAutoFit/>
          </a:bodyPr>
          <a:lstStyle/>
          <a:p>
            <a:pPr marL="12700" marR="5080" indent="285750">
              <a:lnSpc>
                <a:spcPts val="2100"/>
              </a:lnSpc>
              <a:spcBef>
                <a:spcPts val="219"/>
              </a:spcBef>
            </a:pPr>
            <a:r>
              <a:rPr sz="1800" dirty="0">
                <a:solidFill>
                  <a:srgbClr val="44546A"/>
                </a:solidFill>
                <a:latin typeface="Calibri"/>
                <a:cs typeface="Calibri"/>
              </a:rPr>
              <a:t>Past  (best</a:t>
            </a:r>
            <a:r>
              <a:rPr sz="1800" spc="-80" dirty="0">
                <a:solidFill>
                  <a:srgbClr val="44546A"/>
                </a:solidFill>
                <a:latin typeface="Calibri"/>
                <a:cs typeface="Calibri"/>
              </a:rPr>
              <a:t> </a:t>
            </a:r>
            <a:r>
              <a:rPr sz="1800" spc="-5" dirty="0">
                <a:solidFill>
                  <a:srgbClr val="44546A"/>
                </a:solidFill>
                <a:latin typeface="Calibri"/>
                <a:cs typeface="Calibri"/>
              </a:rPr>
              <a:t>circa</a:t>
            </a:r>
            <a:endParaRPr sz="1800">
              <a:latin typeface="Calibri"/>
              <a:cs typeface="Calibri"/>
            </a:endParaRPr>
          </a:p>
          <a:p>
            <a:pPr marL="222250">
              <a:lnSpc>
                <a:spcPts val="2115"/>
              </a:lnSpc>
            </a:pPr>
            <a:r>
              <a:rPr sz="1800" dirty="0">
                <a:solidFill>
                  <a:srgbClr val="44546A"/>
                </a:solidFill>
                <a:latin typeface="Calibri"/>
                <a:cs typeface="Calibri"/>
              </a:rPr>
              <a:t>2012)</a:t>
            </a:r>
            <a:endParaRPr sz="1800">
              <a:latin typeface="Calibri"/>
              <a:cs typeface="Calibri"/>
            </a:endParaRPr>
          </a:p>
        </p:txBody>
      </p:sp>
      <p:sp>
        <p:nvSpPr>
          <p:cNvPr id="44" name="object 44"/>
          <p:cNvSpPr/>
          <p:nvPr/>
        </p:nvSpPr>
        <p:spPr>
          <a:xfrm>
            <a:off x="2172380" y="4126770"/>
            <a:ext cx="174625" cy="337820"/>
          </a:xfrm>
          <a:custGeom>
            <a:avLst/>
            <a:gdLst/>
            <a:ahLst/>
            <a:cxnLst/>
            <a:rect l="l" t="t" r="r" b="b"/>
            <a:pathLst>
              <a:path w="174625" h="337820">
                <a:moveTo>
                  <a:pt x="0" y="0"/>
                </a:moveTo>
                <a:lnTo>
                  <a:pt x="33965" y="1142"/>
                </a:lnTo>
                <a:lnTo>
                  <a:pt x="61701" y="4259"/>
                </a:lnTo>
                <a:lnTo>
                  <a:pt x="80401" y="8881"/>
                </a:lnTo>
                <a:lnTo>
                  <a:pt x="87258" y="14542"/>
                </a:lnTo>
                <a:lnTo>
                  <a:pt x="87258" y="154096"/>
                </a:lnTo>
                <a:lnTo>
                  <a:pt x="94115" y="159757"/>
                </a:lnTo>
                <a:lnTo>
                  <a:pt x="112816" y="164379"/>
                </a:lnTo>
                <a:lnTo>
                  <a:pt x="140552" y="167496"/>
                </a:lnTo>
                <a:lnTo>
                  <a:pt x="174517" y="168638"/>
                </a:lnTo>
                <a:lnTo>
                  <a:pt x="140552" y="169781"/>
                </a:lnTo>
                <a:lnTo>
                  <a:pt x="112816" y="172898"/>
                </a:lnTo>
                <a:lnTo>
                  <a:pt x="94115" y="177520"/>
                </a:lnTo>
                <a:lnTo>
                  <a:pt x="87258" y="183181"/>
                </a:lnTo>
                <a:lnTo>
                  <a:pt x="87258" y="322736"/>
                </a:lnTo>
                <a:lnTo>
                  <a:pt x="80401" y="328396"/>
                </a:lnTo>
                <a:lnTo>
                  <a:pt x="61701" y="333019"/>
                </a:lnTo>
                <a:lnTo>
                  <a:pt x="33965" y="336135"/>
                </a:lnTo>
                <a:lnTo>
                  <a:pt x="0" y="337278"/>
                </a:lnTo>
              </a:path>
            </a:pathLst>
          </a:custGeom>
          <a:ln w="19050">
            <a:solidFill>
              <a:srgbClr val="5488CF"/>
            </a:solidFill>
          </a:ln>
        </p:spPr>
        <p:txBody>
          <a:bodyPr wrap="square" lIns="0" tIns="0" rIns="0" bIns="0" rtlCol="0"/>
          <a:lstStyle/>
          <a:p>
            <a:endParaRPr/>
          </a:p>
        </p:txBody>
      </p:sp>
      <p:sp>
        <p:nvSpPr>
          <p:cNvPr id="45" name="object 45"/>
          <p:cNvSpPr txBox="1"/>
          <p:nvPr/>
        </p:nvSpPr>
        <p:spPr>
          <a:xfrm>
            <a:off x="91939" y="3245658"/>
            <a:ext cx="14605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C00000"/>
                </a:solidFill>
                <a:latin typeface="Calibri"/>
                <a:cs typeface="Calibri"/>
              </a:rPr>
              <a:t>Progress</a:t>
            </a:r>
            <a:r>
              <a:rPr sz="1800" spc="-40" dirty="0">
                <a:solidFill>
                  <a:srgbClr val="C00000"/>
                </a:solidFill>
                <a:latin typeface="Calibri"/>
                <a:cs typeface="Calibri"/>
              </a:rPr>
              <a:t> </a:t>
            </a:r>
            <a:r>
              <a:rPr sz="1800" spc="-5" dirty="0">
                <a:solidFill>
                  <a:srgbClr val="C00000"/>
                </a:solidFill>
                <a:latin typeface="Calibri"/>
                <a:cs typeface="Calibri"/>
              </a:rPr>
              <a:t>within</a:t>
            </a:r>
            <a:endParaRPr sz="1800">
              <a:latin typeface="Calibri"/>
              <a:cs typeface="Calibri"/>
            </a:endParaRPr>
          </a:p>
        </p:txBody>
      </p:sp>
      <p:sp>
        <p:nvSpPr>
          <p:cNvPr id="46" name="object 46"/>
          <p:cNvSpPr txBox="1"/>
          <p:nvPr/>
        </p:nvSpPr>
        <p:spPr>
          <a:xfrm>
            <a:off x="91939" y="3512359"/>
            <a:ext cx="119824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C00000"/>
                </a:solidFill>
                <a:latin typeface="Calibri"/>
                <a:cs typeface="Calibri"/>
              </a:rPr>
              <a:t>DL</a:t>
            </a:r>
            <a:r>
              <a:rPr sz="1800" spc="-55" dirty="0">
                <a:solidFill>
                  <a:srgbClr val="C00000"/>
                </a:solidFill>
                <a:latin typeface="Calibri"/>
                <a:cs typeface="Calibri"/>
              </a:rPr>
              <a:t> </a:t>
            </a:r>
            <a:r>
              <a:rPr sz="1800" spc="-5" dirty="0">
                <a:solidFill>
                  <a:srgbClr val="C00000"/>
                </a:solidFill>
                <a:latin typeface="Calibri"/>
                <a:cs typeface="Calibri"/>
              </a:rPr>
              <a:t>methods:</a:t>
            </a:r>
            <a:endParaRPr sz="1800">
              <a:latin typeface="Calibri"/>
              <a:cs typeface="Calibri"/>
            </a:endParaRPr>
          </a:p>
        </p:txBody>
      </p:sp>
      <p:sp>
        <p:nvSpPr>
          <p:cNvPr id="47" name="object 47"/>
          <p:cNvSpPr txBox="1"/>
          <p:nvPr/>
        </p:nvSpPr>
        <p:spPr>
          <a:xfrm>
            <a:off x="91939" y="3788584"/>
            <a:ext cx="758190" cy="299720"/>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C00000"/>
                </a:solidFill>
                <a:latin typeface="Calibri"/>
                <a:cs typeface="Calibri"/>
              </a:rPr>
              <a:t>Also</a:t>
            </a:r>
            <a:r>
              <a:rPr sz="1800" i="1" spc="-75" dirty="0">
                <a:solidFill>
                  <a:srgbClr val="C00000"/>
                </a:solidFill>
                <a:latin typeface="Calibri"/>
                <a:cs typeface="Calibri"/>
              </a:rPr>
              <a:t> </a:t>
            </a:r>
            <a:r>
              <a:rPr sz="1800" i="1" spc="-5" dirty="0">
                <a:solidFill>
                  <a:srgbClr val="C00000"/>
                </a:solidFill>
                <a:latin typeface="Calibri"/>
                <a:cs typeface="Calibri"/>
              </a:rPr>
              <a:t>3x!</a:t>
            </a:r>
            <a:endParaRPr sz="1800">
              <a:latin typeface="Calibri"/>
              <a:cs typeface="Calibri"/>
            </a:endParaRPr>
          </a:p>
        </p:txBody>
      </p:sp>
      <p:sp>
        <p:nvSpPr>
          <p:cNvPr id="48" name="object 48"/>
          <p:cNvSpPr/>
          <p:nvPr/>
        </p:nvSpPr>
        <p:spPr>
          <a:xfrm>
            <a:off x="1544440" y="3007288"/>
            <a:ext cx="187325" cy="1108710"/>
          </a:xfrm>
          <a:custGeom>
            <a:avLst/>
            <a:gdLst/>
            <a:ahLst/>
            <a:cxnLst/>
            <a:rect l="l" t="t" r="r" b="b"/>
            <a:pathLst>
              <a:path w="187325" h="1108710">
                <a:moveTo>
                  <a:pt x="186924" y="1108240"/>
                </a:moveTo>
                <a:lnTo>
                  <a:pt x="150544" y="1107016"/>
                </a:lnTo>
                <a:lnTo>
                  <a:pt x="120836" y="1103678"/>
                </a:lnTo>
                <a:lnTo>
                  <a:pt x="100806" y="1098727"/>
                </a:lnTo>
                <a:lnTo>
                  <a:pt x="93462" y="1092664"/>
                </a:lnTo>
                <a:lnTo>
                  <a:pt x="93462" y="569696"/>
                </a:lnTo>
                <a:lnTo>
                  <a:pt x="86117" y="563633"/>
                </a:lnTo>
                <a:lnTo>
                  <a:pt x="66087" y="558682"/>
                </a:lnTo>
                <a:lnTo>
                  <a:pt x="36379" y="555344"/>
                </a:lnTo>
                <a:lnTo>
                  <a:pt x="0" y="554120"/>
                </a:lnTo>
                <a:lnTo>
                  <a:pt x="36379" y="552896"/>
                </a:lnTo>
                <a:lnTo>
                  <a:pt x="66087" y="549558"/>
                </a:lnTo>
                <a:lnTo>
                  <a:pt x="86117" y="544607"/>
                </a:lnTo>
                <a:lnTo>
                  <a:pt x="93462" y="538544"/>
                </a:lnTo>
                <a:lnTo>
                  <a:pt x="93462" y="15576"/>
                </a:lnTo>
                <a:lnTo>
                  <a:pt x="100806" y="9513"/>
                </a:lnTo>
                <a:lnTo>
                  <a:pt x="120836" y="4562"/>
                </a:lnTo>
                <a:lnTo>
                  <a:pt x="150544" y="1224"/>
                </a:lnTo>
                <a:lnTo>
                  <a:pt x="186924" y="0"/>
                </a:lnTo>
              </a:path>
            </a:pathLst>
          </a:custGeom>
          <a:ln w="19050">
            <a:solidFill>
              <a:srgbClr val="5488CF"/>
            </a:solidFill>
          </a:ln>
        </p:spPr>
        <p:txBody>
          <a:bodyPr wrap="square" lIns="0" tIns="0" rIns="0" bIns="0" rtlCol="0"/>
          <a:lstStyle/>
          <a:p>
            <a:endParaRPr/>
          </a:p>
        </p:txBody>
      </p:sp>
      <p:sp>
        <p:nvSpPr>
          <p:cNvPr id="49" name="object 49"/>
          <p:cNvSpPr/>
          <p:nvPr/>
        </p:nvSpPr>
        <p:spPr>
          <a:xfrm>
            <a:off x="2392528" y="2119495"/>
            <a:ext cx="57150" cy="57150"/>
          </a:xfrm>
          <a:custGeom>
            <a:avLst/>
            <a:gdLst/>
            <a:ahLst/>
            <a:cxnLst/>
            <a:rect l="l" t="t" r="r" b="b"/>
            <a:pathLst>
              <a:path w="57150" h="57150">
                <a:moveTo>
                  <a:pt x="57150" y="0"/>
                </a:moveTo>
                <a:lnTo>
                  <a:pt x="0" y="28575"/>
                </a:lnTo>
                <a:lnTo>
                  <a:pt x="57150" y="57150"/>
                </a:lnTo>
                <a:lnTo>
                  <a:pt x="57150" y="0"/>
                </a:lnTo>
                <a:close/>
              </a:path>
            </a:pathLst>
          </a:custGeom>
          <a:solidFill>
            <a:srgbClr val="5488CF"/>
          </a:solidFill>
        </p:spPr>
        <p:txBody>
          <a:bodyPr wrap="square" lIns="0" tIns="0" rIns="0" bIns="0" rtlCol="0"/>
          <a:lstStyle/>
          <a:p>
            <a:endParaRPr/>
          </a:p>
        </p:txBody>
      </p:sp>
      <p:sp>
        <p:nvSpPr>
          <p:cNvPr id="50" name="object 50"/>
          <p:cNvSpPr/>
          <p:nvPr/>
        </p:nvSpPr>
        <p:spPr>
          <a:xfrm>
            <a:off x="7922981" y="2119495"/>
            <a:ext cx="57150" cy="57150"/>
          </a:xfrm>
          <a:custGeom>
            <a:avLst/>
            <a:gdLst/>
            <a:ahLst/>
            <a:cxnLst/>
            <a:rect l="l" t="t" r="r" b="b"/>
            <a:pathLst>
              <a:path w="57150" h="57150">
                <a:moveTo>
                  <a:pt x="0" y="0"/>
                </a:moveTo>
                <a:lnTo>
                  <a:pt x="0" y="57150"/>
                </a:lnTo>
                <a:lnTo>
                  <a:pt x="57150" y="28575"/>
                </a:lnTo>
                <a:lnTo>
                  <a:pt x="0" y="0"/>
                </a:lnTo>
                <a:close/>
              </a:path>
            </a:pathLst>
          </a:custGeom>
          <a:solidFill>
            <a:srgbClr val="5488CF"/>
          </a:solidFill>
        </p:spPr>
        <p:txBody>
          <a:bodyPr wrap="square" lIns="0" tIns="0" rIns="0" bIns="0" rtlCol="0"/>
          <a:lstStyle/>
          <a:p>
            <a:endParaRPr/>
          </a:p>
        </p:txBody>
      </p:sp>
      <p:sp>
        <p:nvSpPr>
          <p:cNvPr id="51" name="object 51"/>
          <p:cNvSpPr txBox="1"/>
          <p:nvPr/>
        </p:nvSpPr>
        <p:spPr>
          <a:xfrm>
            <a:off x="2398878" y="1855393"/>
            <a:ext cx="5575300" cy="299720"/>
          </a:xfrm>
          <a:prstGeom prst="rect">
            <a:avLst/>
          </a:prstGeom>
        </p:spPr>
        <p:txBody>
          <a:bodyPr vert="horz" wrap="square" lIns="0" tIns="12700" rIns="0" bIns="0" rtlCol="0">
            <a:spAutoFit/>
          </a:bodyPr>
          <a:lstStyle/>
          <a:p>
            <a:pPr marL="12700">
              <a:lnSpc>
                <a:spcPct val="100000"/>
              </a:lnSpc>
              <a:spcBef>
                <a:spcPts val="100"/>
              </a:spcBef>
              <a:tabLst>
                <a:tab pos="2369820" algn="l"/>
                <a:tab pos="5561965" algn="l"/>
              </a:tabLst>
            </a:pPr>
            <a:r>
              <a:rPr sz="1800" u="heavy" dirty="0">
                <a:solidFill>
                  <a:srgbClr val="C00000"/>
                </a:solidFill>
                <a:uFill>
                  <a:solidFill>
                    <a:srgbClr val="5488CF"/>
                  </a:solidFill>
                </a:uFill>
                <a:latin typeface="Times New Roman"/>
                <a:cs typeface="Times New Roman"/>
              </a:rPr>
              <a:t> 	</a:t>
            </a:r>
            <a:r>
              <a:rPr sz="1800" u="heavy" spc="-5" dirty="0">
                <a:solidFill>
                  <a:srgbClr val="C00000"/>
                </a:solidFill>
                <a:uFill>
                  <a:solidFill>
                    <a:srgbClr val="5488CF"/>
                  </a:solidFill>
                </a:uFill>
                <a:latin typeface="Calibri"/>
                <a:cs typeface="Calibri"/>
              </a:rPr>
              <a:t>2.5</a:t>
            </a:r>
            <a:r>
              <a:rPr sz="1800" u="heavy" spc="-80" dirty="0">
                <a:solidFill>
                  <a:srgbClr val="C00000"/>
                </a:solidFill>
                <a:uFill>
                  <a:solidFill>
                    <a:srgbClr val="5488CF"/>
                  </a:solidFill>
                </a:uFill>
                <a:latin typeface="Calibri"/>
                <a:cs typeface="Calibri"/>
              </a:rPr>
              <a:t> </a:t>
            </a:r>
            <a:r>
              <a:rPr sz="1800" u="heavy" spc="-5" dirty="0">
                <a:solidFill>
                  <a:srgbClr val="C00000"/>
                </a:solidFill>
                <a:uFill>
                  <a:solidFill>
                    <a:srgbClr val="5488CF"/>
                  </a:solidFill>
                </a:uFill>
                <a:latin typeface="Calibri"/>
                <a:cs typeface="Calibri"/>
              </a:rPr>
              <a:t>years	</a:t>
            </a:r>
            <a:endParaRPr sz="1800">
              <a:latin typeface="Calibri"/>
              <a:cs typeface="Calibri"/>
            </a:endParaRPr>
          </a:p>
        </p:txBody>
      </p:sp>
      <p:sp>
        <p:nvSpPr>
          <p:cNvPr id="52" name="object 52"/>
          <p:cNvSpPr txBox="1"/>
          <p:nvPr/>
        </p:nvSpPr>
        <p:spPr>
          <a:xfrm>
            <a:off x="4330700" y="5715000"/>
            <a:ext cx="472630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48AA"/>
                </a:solidFill>
                <a:latin typeface="Arial"/>
                <a:cs typeface="Arial"/>
              </a:rPr>
              <a:t>Slide </a:t>
            </a:r>
            <a:r>
              <a:rPr sz="2000" spc="-5" dirty="0">
                <a:solidFill>
                  <a:srgbClr val="0048AA"/>
                </a:solidFill>
                <a:latin typeface="Arial"/>
                <a:cs typeface="Arial"/>
              </a:rPr>
              <a:t>Courtesy </a:t>
            </a:r>
            <a:r>
              <a:rPr sz="2000" dirty="0">
                <a:solidFill>
                  <a:srgbClr val="0048AA"/>
                </a:solidFill>
                <a:latin typeface="Arial"/>
                <a:cs typeface="Arial"/>
              </a:rPr>
              <a:t>of Ross </a:t>
            </a:r>
            <a:r>
              <a:rPr sz="2000" spc="-5" dirty="0">
                <a:solidFill>
                  <a:srgbClr val="0048AA"/>
                </a:solidFill>
                <a:latin typeface="Arial"/>
                <a:cs typeface="Arial"/>
              </a:rPr>
              <a:t>Girshick,</a:t>
            </a:r>
            <a:r>
              <a:rPr sz="2000" spc="-40" dirty="0">
                <a:solidFill>
                  <a:srgbClr val="0048AA"/>
                </a:solidFill>
                <a:latin typeface="Arial"/>
                <a:cs typeface="Arial"/>
              </a:rPr>
              <a:t> </a:t>
            </a:r>
            <a:r>
              <a:rPr sz="2000" dirty="0">
                <a:solidFill>
                  <a:srgbClr val="0048AA"/>
                </a:solidFill>
                <a:latin typeface="Arial"/>
                <a:cs typeface="Arial"/>
              </a:rPr>
              <a:t>ECCV18</a:t>
            </a:r>
            <a:endParaRPr sz="2000">
              <a:latin typeface="Arial"/>
              <a:cs typeface="Arial"/>
            </a:endParaRPr>
          </a:p>
        </p:txBody>
      </p:sp>
    </p:spTree>
    <p:extLst>
      <p:ext uri="{BB962C8B-B14F-4D97-AF65-F5344CB8AC3E}">
        <p14:creationId xmlns:p14="http://schemas.microsoft.com/office/powerpoint/2010/main" val="76348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00" y="108204"/>
            <a:ext cx="9055735" cy="535940"/>
          </a:xfrm>
          <a:prstGeom prst="rect">
            <a:avLst/>
          </a:prstGeom>
        </p:spPr>
        <p:txBody>
          <a:bodyPr vert="horz" wrap="square" lIns="0" tIns="12065" rIns="0" bIns="0" rtlCol="0">
            <a:spAutoFit/>
          </a:bodyPr>
          <a:lstStyle/>
          <a:p>
            <a:pPr marL="12700">
              <a:lnSpc>
                <a:spcPct val="100000"/>
              </a:lnSpc>
              <a:spcBef>
                <a:spcPts val="95"/>
              </a:spcBef>
            </a:pPr>
            <a:r>
              <a:rPr sz="3350" spc="-5" dirty="0"/>
              <a:t>Impact of Deep Learning in Speech</a:t>
            </a:r>
            <a:r>
              <a:rPr sz="3350" spc="40" dirty="0"/>
              <a:t> </a:t>
            </a:r>
            <a:r>
              <a:rPr sz="3350" spc="-5" dirty="0"/>
              <a:t>Recognition</a:t>
            </a:r>
            <a:endParaRPr sz="3350"/>
          </a:p>
        </p:txBody>
      </p:sp>
      <p:sp>
        <p:nvSpPr>
          <p:cNvPr id="3" name="object 3"/>
          <p:cNvSpPr/>
          <p:nvPr/>
        </p:nvSpPr>
        <p:spPr>
          <a:xfrm>
            <a:off x="241337" y="801557"/>
            <a:ext cx="8810625" cy="53625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1482" y="5817874"/>
            <a:ext cx="0" cy="213360"/>
          </a:xfrm>
          <a:custGeom>
            <a:avLst/>
            <a:gdLst/>
            <a:ahLst/>
            <a:cxnLst/>
            <a:rect l="l" t="t" r="r" b="b"/>
            <a:pathLst>
              <a:path h="213360">
                <a:moveTo>
                  <a:pt x="0" y="0"/>
                </a:moveTo>
                <a:lnTo>
                  <a:pt x="0" y="213057"/>
                </a:lnTo>
              </a:path>
            </a:pathLst>
          </a:custGeom>
          <a:ln w="63739">
            <a:solidFill>
              <a:srgbClr val="FFFFFF"/>
            </a:solidFill>
          </a:ln>
        </p:spPr>
        <p:txBody>
          <a:bodyPr wrap="square" lIns="0" tIns="0" rIns="0" bIns="0" rtlCol="0"/>
          <a:lstStyle/>
          <a:p>
            <a:endParaRPr/>
          </a:p>
        </p:txBody>
      </p:sp>
      <p:sp>
        <p:nvSpPr>
          <p:cNvPr id="5" name="object 5"/>
          <p:cNvSpPr/>
          <p:nvPr/>
        </p:nvSpPr>
        <p:spPr>
          <a:xfrm>
            <a:off x="239613" y="5817874"/>
            <a:ext cx="64135" cy="213360"/>
          </a:xfrm>
          <a:custGeom>
            <a:avLst/>
            <a:gdLst/>
            <a:ahLst/>
            <a:cxnLst/>
            <a:rect l="l" t="t" r="r" b="b"/>
            <a:pathLst>
              <a:path w="64135" h="213360">
                <a:moveTo>
                  <a:pt x="0" y="0"/>
                </a:moveTo>
                <a:lnTo>
                  <a:pt x="63739" y="0"/>
                </a:lnTo>
                <a:lnTo>
                  <a:pt x="63739" y="213057"/>
                </a:lnTo>
                <a:lnTo>
                  <a:pt x="0" y="213057"/>
                </a:lnTo>
                <a:lnTo>
                  <a:pt x="0" y="0"/>
                </a:lnTo>
                <a:close/>
              </a:path>
            </a:pathLst>
          </a:custGeom>
          <a:ln w="8363">
            <a:solidFill>
              <a:srgbClr val="FFFFFF"/>
            </a:solidFill>
          </a:ln>
        </p:spPr>
        <p:txBody>
          <a:bodyPr wrap="square" lIns="0" tIns="0" rIns="0" bIns="0" rtlCol="0"/>
          <a:lstStyle/>
          <a:p>
            <a:endParaRPr/>
          </a:p>
        </p:txBody>
      </p:sp>
      <p:sp>
        <p:nvSpPr>
          <p:cNvPr id="6" name="object 6"/>
          <p:cNvSpPr/>
          <p:nvPr/>
        </p:nvSpPr>
        <p:spPr>
          <a:xfrm>
            <a:off x="1697859" y="2850130"/>
            <a:ext cx="5488350" cy="156761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852648" y="4362144"/>
            <a:ext cx="2275682" cy="127864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107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514715" cy="574040"/>
          </a:xfrm>
          <a:prstGeom prst="rect">
            <a:avLst/>
          </a:prstGeom>
        </p:spPr>
        <p:txBody>
          <a:bodyPr vert="horz" wrap="square" lIns="0" tIns="12700" rIns="0" bIns="0" rtlCol="0">
            <a:spAutoFit/>
          </a:bodyPr>
          <a:lstStyle/>
          <a:p>
            <a:pPr marL="12700">
              <a:lnSpc>
                <a:spcPct val="100000"/>
              </a:lnSpc>
              <a:spcBef>
                <a:spcPts val="100"/>
              </a:spcBef>
            </a:pPr>
            <a:r>
              <a:rPr sz="3600" spc="-5" dirty="0"/>
              <a:t>Impact </a:t>
            </a:r>
            <a:r>
              <a:rPr sz="3600" dirty="0"/>
              <a:t>of Deep Learning in </a:t>
            </a:r>
            <a:r>
              <a:rPr sz="3600" spc="-5" dirty="0"/>
              <a:t>Game</a:t>
            </a:r>
            <a:r>
              <a:rPr sz="3600" spc="-65" dirty="0"/>
              <a:t> </a:t>
            </a:r>
            <a:r>
              <a:rPr sz="3600" dirty="0"/>
              <a:t>Playing</a:t>
            </a:r>
            <a:endParaRPr sz="3600"/>
          </a:p>
        </p:txBody>
      </p:sp>
      <p:sp>
        <p:nvSpPr>
          <p:cNvPr id="11" name="object 11"/>
          <p:cNvSpPr txBox="1"/>
          <p:nvPr/>
        </p:nvSpPr>
        <p:spPr>
          <a:xfrm>
            <a:off x="228600" y="901700"/>
            <a:ext cx="7331075" cy="746760"/>
          </a:xfrm>
          <a:prstGeom prst="rect">
            <a:avLst/>
          </a:prstGeom>
        </p:spPr>
        <p:txBody>
          <a:bodyPr vert="horz" wrap="square" lIns="0" tIns="33020" rIns="0" bIns="0" rtlCol="0">
            <a:spAutoFit/>
          </a:bodyPr>
          <a:lstStyle/>
          <a:p>
            <a:pPr marL="355600" marR="5080" indent="-342900">
              <a:lnSpc>
                <a:spcPts val="2800"/>
              </a:lnSpc>
              <a:spcBef>
                <a:spcPts val="260"/>
              </a:spcBef>
              <a:buFont typeface="Arial"/>
              <a:buChar char="•"/>
              <a:tabLst>
                <a:tab pos="354965" algn="l"/>
                <a:tab pos="355600" algn="l"/>
              </a:tabLst>
            </a:pPr>
            <a:r>
              <a:rPr sz="2400" b="1" spc="-5" dirty="0">
                <a:solidFill>
                  <a:srgbClr val="0048AA"/>
                </a:solidFill>
                <a:latin typeface="Arial"/>
                <a:cs typeface="Arial"/>
              </a:rPr>
              <a:t>AlphaGo</a:t>
            </a:r>
            <a:r>
              <a:rPr sz="2400" spc="-5" dirty="0">
                <a:solidFill>
                  <a:srgbClr val="0048AA"/>
                </a:solidFill>
                <a:latin typeface="Arial"/>
                <a:cs typeface="Arial"/>
              </a:rPr>
              <a:t>: the first computer </a:t>
            </a:r>
            <a:r>
              <a:rPr sz="2400" dirty="0">
                <a:solidFill>
                  <a:srgbClr val="0048AA"/>
                </a:solidFill>
                <a:latin typeface="Arial"/>
                <a:cs typeface="Arial"/>
              </a:rPr>
              <a:t>program </a:t>
            </a:r>
            <a:r>
              <a:rPr sz="2400" spc="-5" dirty="0">
                <a:solidFill>
                  <a:srgbClr val="0048AA"/>
                </a:solidFill>
                <a:latin typeface="Arial"/>
                <a:cs typeface="Arial"/>
              </a:rPr>
              <a:t>to </a:t>
            </a:r>
            <a:r>
              <a:rPr sz="2400" dirty="0">
                <a:solidFill>
                  <a:srgbClr val="0048AA"/>
                </a:solidFill>
                <a:latin typeface="Arial"/>
                <a:cs typeface="Arial"/>
              </a:rPr>
              <a:t>ever beat a  </a:t>
            </a:r>
            <a:r>
              <a:rPr sz="2400" spc="-5" dirty="0">
                <a:solidFill>
                  <a:srgbClr val="0048AA"/>
                </a:solidFill>
                <a:latin typeface="Arial"/>
                <a:cs typeface="Arial"/>
              </a:rPr>
              <a:t>professional </a:t>
            </a:r>
            <a:r>
              <a:rPr sz="2400" dirty="0">
                <a:solidFill>
                  <a:srgbClr val="0048AA"/>
                </a:solidFill>
                <a:latin typeface="Arial"/>
                <a:cs typeface="Arial"/>
              </a:rPr>
              <a:t>player at </a:t>
            </a:r>
            <a:r>
              <a:rPr sz="2400" spc="-5" dirty="0">
                <a:solidFill>
                  <a:srgbClr val="0048AA"/>
                </a:solidFill>
                <a:latin typeface="Arial"/>
                <a:cs typeface="Arial"/>
              </a:rPr>
              <a:t>the </a:t>
            </a:r>
            <a:r>
              <a:rPr sz="2400" dirty="0">
                <a:solidFill>
                  <a:srgbClr val="0048AA"/>
                </a:solidFill>
                <a:latin typeface="Arial"/>
                <a:cs typeface="Arial"/>
              </a:rPr>
              <a:t>game of </a:t>
            </a:r>
            <a:r>
              <a:rPr sz="2400" spc="-5" dirty="0">
                <a:solidFill>
                  <a:srgbClr val="0048AA"/>
                </a:solidFill>
                <a:latin typeface="Arial"/>
                <a:cs typeface="Arial"/>
              </a:rPr>
              <a:t>Go</a:t>
            </a:r>
            <a:r>
              <a:rPr sz="2400" spc="-15" dirty="0">
                <a:solidFill>
                  <a:srgbClr val="0048AA"/>
                </a:solidFill>
                <a:latin typeface="Arial"/>
                <a:cs typeface="Arial"/>
              </a:rPr>
              <a:t> </a:t>
            </a:r>
            <a:r>
              <a:rPr sz="2400" spc="-5" dirty="0">
                <a:solidFill>
                  <a:srgbClr val="0048AA"/>
                </a:solidFill>
                <a:latin typeface="Arial"/>
                <a:cs typeface="Arial"/>
              </a:rPr>
              <a:t>[1]</a:t>
            </a:r>
            <a:endParaRPr sz="2400">
              <a:latin typeface="Arial"/>
              <a:cs typeface="Arial"/>
            </a:endParaRPr>
          </a:p>
        </p:txBody>
      </p:sp>
      <p:sp>
        <p:nvSpPr>
          <p:cNvPr id="12" name="object 12"/>
          <p:cNvSpPr txBox="1"/>
          <p:nvPr/>
        </p:nvSpPr>
        <p:spPr>
          <a:xfrm>
            <a:off x="228600" y="4508500"/>
            <a:ext cx="6873875" cy="746760"/>
          </a:xfrm>
          <a:prstGeom prst="rect">
            <a:avLst/>
          </a:prstGeom>
        </p:spPr>
        <p:txBody>
          <a:bodyPr vert="horz" wrap="square" lIns="0" tIns="33019" rIns="0" bIns="0" rtlCol="0">
            <a:spAutoFit/>
          </a:bodyPr>
          <a:lstStyle/>
          <a:p>
            <a:pPr marL="355600" marR="5080" indent="-342900">
              <a:lnSpc>
                <a:spcPts val="2800"/>
              </a:lnSpc>
              <a:spcBef>
                <a:spcPts val="259"/>
              </a:spcBef>
              <a:buChar char="•"/>
              <a:tabLst>
                <a:tab pos="354965" algn="l"/>
                <a:tab pos="355600" algn="l"/>
              </a:tabLst>
            </a:pPr>
            <a:r>
              <a:rPr sz="2400" dirty="0">
                <a:solidFill>
                  <a:srgbClr val="0048AA"/>
                </a:solidFill>
                <a:latin typeface="Arial"/>
                <a:cs typeface="Arial"/>
              </a:rPr>
              <a:t>Similar deep </a:t>
            </a:r>
            <a:r>
              <a:rPr sz="2400" spc="-5" dirty="0">
                <a:solidFill>
                  <a:srgbClr val="0048AA"/>
                </a:solidFill>
                <a:latin typeface="Arial"/>
                <a:cs typeface="Arial"/>
              </a:rPr>
              <a:t>reinforcement </a:t>
            </a:r>
            <a:r>
              <a:rPr sz="2400" dirty="0">
                <a:solidFill>
                  <a:srgbClr val="0048AA"/>
                </a:solidFill>
                <a:latin typeface="Arial"/>
                <a:cs typeface="Arial"/>
              </a:rPr>
              <a:t>learning </a:t>
            </a:r>
            <a:r>
              <a:rPr sz="2400" spc="-5" dirty="0">
                <a:solidFill>
                  <a:srgbClr val="0048AA"/>
                </a:solidFill>
                <a:latin typeface="Arial"/>
                <a:cs typeface="Arial"/>
              </a:rPr>
              <a:t>strategies  </a:t>
            </a:r>
            <a:r>
              <a:rPr sz="2400" dirty="0">
                <a:solidFill>
                  <a:srgbClr val="0048AA"/>
                </a:solidFill>
                <a:latin typeface="Arial"/>
                <a:cs typeface="Arial"/>
              </a:rPr>
              <a:t>developed </a:t>
            </a:r>
            <a:r>
              <a:rPr sz="2400" spc="-5" dirty="0">
                <a:solidFill>
                  <a:srgbClr val="0048AA"/>
                </a:solidFill>
                <a:latin typeface="Arial"/>
                <a:cs typeface="Arial"/>
              </a:rPr>
              <a:t>to </a:t>
            </a:r>
            <a:r>
              <a:rPr sz="2400" dirty="0">
                <a:solidFill>
                  <a:srgbClr val="0048AA"/>
                </a:solidFill>
                <a:latin typeface="Arial"/>
                <a:cs typeface="Arial"/>
              </a:rPr>
              <a:t>play </a:t>
            </a:r>
            <a:r>
              <a:rPr sz="2400" b="1" dirty="0">
                <a:solidFill>
                  <a:srgbClr val="0048AA"/>
                </a:solidFill>
                <a:latin typeface="Arial"/>
                <a:cs typeface="Arial"/>
              </a:rPr>
              <a:t>Atari </a:t>
            </a:r>
            <a:r>
              <a:rPr sz="2400" b="1" spc="-5" dirty="0">
                <a:solidFill>
                  <a:srgbClr val="0048AA"/>
                </a:solidFill>
                <a:latin typeface="Arial"/>
                <a:cs typeface="Arial"/>
              </a:rPr>
              <a:t>Breakout</a:t>
            </a:r>
            <a:r>
              <a:rPr sz="2400" spc="-5" dirty="0">
                <a:solidFill>
                  <a:srgbClr val="0048AA"/>
                </a:solidFill>
                <a:latin typeface="Arial"/>
                <a:cs typeface="Arial"/>
              </a:rPr>
              <a:t>, </a:t>
            </a:r>
            <a:r>
              <a:rPr sz="2400" b="1" spc="-5" dirty="0">
                <a:solidFill>
                  <a:srgbClr val="0048AA"/>
                </a:solidFill>
                <a:latin typeface="Arial"/>
                <a:cs typeface="Arial"/>
              </a:rPr>
              <a:t>Super</a:t>
            </a:r>
            <a:r>
              <a:rPr sz="2400" b="1" spc="-30" dirty="0">
                <a:solidFill>
                  <a:srgbClr val="0048AA"/>
                </a:solidFill>
                <a:latin typeface="Arial"/>
                <a:cs typeface="Arial"/>
              </a:rPr>
              <a:t> </a:t>
            </a:r>
            <a:r>
              <a:rPr sz="2400" b="1" spc="-5" dirty="0">
                <a:solidFill>
                  <a:srgbClr val="0048AA"/>
                </a:solidFill>
                <a:latin typeface="Arial"/>
                <a:cs typeface="Arial"/>
              </a:rPr>
              <a:t>Mario</a:t>
            </a:r>
            <a:endParaRPr sz="2400">
              <a:latin typeface="Arial"/>
              <a:cs typeface="Arial"/>
            </a:endParaRPr>
          </a:p>
        </p:txBody>
      </p:sp>
      <p:sp>
        <p:nvSpPr>
          <p:cNvPr id="13" name="object 13"/>
          <p:cNvSpPr/>
          <p:nvPr/>
        </p:nvSpPr>
        <p:spPr>
          <a:xfrm>
            <a:off x="603253" y="1919202"/>
            <a:ext cx="3303113" cy="2192583"/>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25400" y="5651500"/>
            <a:ext cx="8806180" cy="1089660"/>
          </a:xfrm>
          <a:prstGeom prst="rect">
            <a:avLst/>
          </a:prstGeom>
        </p:spPr>
        <p:txBody>
          <a:bodyPr vert="horz" wrap="square" lIns="0" tIns="12700" rIns="0" bIns="0" rtlCol="0">
            <a:spAutoFit/>
          </a:bodyPr>
          <a:lstStyle/>
          <a:p>
            <a:pPr marL="558800" indent="-342900">
              <a:lnSpc>
                <a:spcPct val="100000"/>
              </a:lnSpc>
              <a:spcBef>
                <a:spcPts val="100"/>
              </a:spcBef>
              <a:buChar char="•"/>
              <a:tabLst>
                <a:tab pos="558165" algn="l"/>
                <a:tab pos="558800" algn="l"/>
              </a:tabLst>
            </a:pPr>
            <a:r>
              <a:rPr sz="2400" spc="-5" dirty="0">
                <a:solidFill>
                  <a:srgbClr val="0048AA"/>
                </a:solidFill>
                <a:latin typeface="Arial"/>
                <a:cs typeface="Arial"/>
              </a:rPr>
              <a:t>First </a:t>
            </a:r>
            <a:r>
              <a:rPr sz="2400" dirty="0">
                <a:solidFill>
                  <a:srgbClr val="0048AA"/>
                </a:solidFill>
                <a:latin typeface="Arial"/>
                <a:cs typeface="Arial"/>
              </a:rPr>
              <a:t>program </a:t>
            </a:r>
            <a:r>
              <a:rPr sz="2400" spc="-5" dirty="0">
                <a:solidFill>
                  <a:srgbClr val="0048AA"/>
                </a:solidFill>
                <a:latin typeface="Arial"/>
                <a:cs typeface="Arial"/>
              </a:rPr>
              <a:t>for </a:t>
            </a:r>
            <a:r>
              <a:rPr sz="2400" dirty="0">
                <a:solidFill>
                  <a:srgbClr val="0048AA"/>
                </a:solidFill>
                <a:latin typeface="Arial"/>
                <a:cs typeface="Arial"/>
              </a:rPr>
              <a:t>playing chess </a:t>
            </a:r>
            <a:r>
              <a:rPr sz="2400" spc="-5" dirty="0">
                <a:solidFill>
                  <a:srgbClr val="0048AA"/>
                </a:solidFill>
                <a:latin typeface="Arial"/>
                <a:cs typeface="Arial"/>
              </a:rPr>
              <a:t>dates </a:t>
            </a:r>
            <a:r>
              <a:rPr sz="2400" dirty="0">
                <a:solidFill>
                  <a:srgbClr val="0048AA"/>
                </a:solidFill>
                <a:latin typeface="Arial"/>
                <a:cs typeface="Arial"/>
              </a:rPr>
              <a:t>back </a:t>
            </a:r>
            <a:r>
              <a:rPr sz="2400" spc="-5" dirty="0">
                <a:solidFill>
                  <a:srgbClr val="0048AA"/>
                </a:solidFill>
                <a:latin typeface="Arial"/>
                <a:cs typeface="Arial"/>
              </a:rPr>
              <a:t>to </a:t>
            </a:r>
            <a:r>
              <a:rPr sz="2400" dirty="0">
                <a:solidFill>
                  <a:srgbClr val="0048AA"/>
                </a:solidFill>
                <a:latin typeface="Arial"/>
                <a:cs typeface="Arial"/>
              </a:rPr>
              <a:t>Shannon:</a:t>
            </a:r>
            <a:r>
              <a:rPr sz="2400" spc="-60" dirty="0">
                <a:solidFill>
                  <a:srgbClr val="0048AA"/>
                </a:solidFill>
                <a:latin typeface="Arial"/>
                <a:cs typeface="Arial"/>
              </a:rPr>
              <a:t> </a:t>
            </a:r>
            <a:r>
              <a:rPr sz="2400" dirty="0">
                <a:solidFill>
                  <a:srgbClr val="0048AA"/>
                </a:solidFill>
                <a:latin typeface="Arial"/>
                <a:cs typeface="Arial"/>
              </a:rPr>
              <a:t>1950</a:t>
            </a:r>
            <a:endParaRPr sz="2400">
              <a:latin typeface="Arial"/>
              <a:cs typeface="Arial"/>
            </a:endParaRPr>
          </a:p>
          <a:p>
            <a:pPr marL="12700">
              <a:lnSpc>
                <a:spcPts val="1040"/>
              </a:lnSpc>
              <a:spcBef>
                <a:spcPts val="1420"/>
              </a:spcBef>
            </a:pPr>
            <a:r>
              <a:rPr sz="900" dirty="0">
                <a:solidFill>
                  <a:srgbClr val="0048AA"/>
                </a:solidFill>
                <a:latin typeface="Arial"/>
                <a:cs typeface="Arial"/>
              </a:rPr>
              <a:t>Silver et al. </a:t>
            </a:r>
            <a:r>
              <a:rPr sz="900" spc="-5" dirty="0">
                <a:solidFill>
                  <a:srgbClr val="0048AA"/>
                </a:solidFill>
                <a:latin typeface="Arial"/>
                <a:cs typeface="Arial"/>
              </a:rPr>
              <a:t>Mastering </a:t>
            </a:r>
            <a:r>
              <a:rPr sz="900" dirty="0">
                <a:solidFill>
                  <a:srgbClr val="0048AA"/>
                </a:solidFill>
                <a:latin typeface="Arial"/>
                <a:cs typeface="Arial"/>
              </a:rPr>
              <a:t>the game of Go with deep neural networks and tree search, Nature</a:t>
            </a:r>
            <a:r>
              <a:rPr sz="900" spc="-25" dirty="0">
                <a:solidFill>
                  <a:srgbClr val="0048AA"/>
                </a:solidFill>
                <a:latin typeface="Arial"/>
                <a:cs typeface="Arial"/>
              </a:rPr>
              <a:t> </a:t>
            </a:r>
            <a:r>
              <a:rPr sz="900" dirty="0">
                <a:solidFill>
                  <a:srgbClr val="0048AA"/>
                </a:solidFill>
                <a:latin typeface="Arial"/>
                <a:cs typeface="Arial"/>
              </a:rPr>
              <a:t>2016</a:t>
            </a:r>
            <a:endParaRPr sz="900">
              <a:latin typeface="Arial"/>
              <a:cs typeface="Arial"/>
            </a:endParaRPr>
          </a:p>
          <a:p>
            <a:pPr marL="12700" marR="2082800">
              <a:lnSpc>
                <a:spcPts val="1000"/>
              </a:lnSpc>
              <a:spcBef>
                <a:spcPts val="60"/>
              </a:spcBef>
            </a:pPr>
            <a:r>
              <a:rPr sz="900" spc="-5" dirty="0">
                <a:solidFill>
                  <a:srgbClr val="0048AA"/>
                </a:solidFill>
                <a:latin typeface="Arial"/>
                <a:cs typeface="Arial"/>
              </a:rPr>
              <a:t>Artificial </a:t>
            </a:r>
            <a:r>
              <a:rPr sz="900" dirty="0">
                <a:solidFill>
                  <a:srgbClr val="0048AA"/>
                </a:solidFill>
                <a:latin typeface="Arial"/>
                <a:cs typeface="Arial"/>
              </a:rPr>
              <a:t>intelligence learns Mario level in just 34 attempts, </a:t>
            </a:r>
            <a:r>
              <a:rPr sz="900" u="sng" spc="-5" dirty="0">
                <a:solidFill>
                  <a:srgbClr val="0048AA"/>
                </a:solidFill>
                <a:uFill>
                  <a:solidFill>
                    <a:srgbClr val="0048AA"/>
                  </a:solidFill>
                </a:uFill>
                <a:latin typeface="Arial"/>
                <a:cs typeface="Arial"/>
              </a:rPr>
              <a:t>https://</a:t>
            </a:r>
            <a:r>
              <a:rPr sz="900" u="sng" spc="-5" dirty="0">
                <a:solidFill>
                  <a:srgbClr val="0048AA"/>
                </a:solidFill>
                <a:uFill>
                  <a:solidFill>
                    <a:srgbClr val="0048AA"/>
                  </a:solidFill>
                </a:uFill>
                <a:latin typeface="Arial"/>
                <a:cs typeface="Arial"/>
                <a:hlinkClick r:id="rId7"/>
              </a:rPr>
              <a:t>www.engadget.com/2015/06/17/super-mario-world-self-learning-ai/</a:t>
            </a:r>
            <a:r>
              <a:rPr sz="900" spc="-5" dirty="0">
                <a:solidFill>
                  <a:srgbClr val="0048AA"/>
                </a:solidFill>
                <a:latin typeface="Arial"/>
                <a:cs typeface="Arial"/>
                <a:hlinkClick r:id="rId7"/>
              </a:rPr>
              <a:t>, </a:t>
            </a:r>
            <a:r>
              <a:rPr sz="900" spc="-5" dirty="0">
                <a:solidFill>
                  <a:srgbClr val="0048AA"/>
                </a:solidFill>
                <a:latin typeface="Arial"/>
                <a:cs typeface="Arial"/>
              </a:rPr>
              <a:t> </a:t>
            </a:r>
            <a:r>
              <a:rPr sz="900" u="sng" spc="-5" dirty="0">
                <a:solidFill>
                  <a:srgbClr val="0048AA"/>
                </a:solidFill>
                <a:uFill>
                  <a:solidFill>
                    <a:srgbClr val="0048AA"/>
                  </a:solidFill>
                </a:uFill>
                <a:latin typeface="Arial"/>
                <a:cs typeface="Arial"/>
              </a:rPr>
              <a:t>https://github.com/aleju/mario-a</a:t>
            </a:r>
            <a:r>
              <a:rPr sz="900" spc="-5" dirty="0">
                <a:solidFill>
                  <a:srgbClr val="0048AA"/>
                </a:solidFill>
                <a:latin typeface="Arial"/>
                <a:cs typeface="Arial"/>
              </a:rPr>
              <a:t>i</a:t>
            </a:r>
            <a:endParaRPr sz="900">
              <a:latin typeface="Arial"/>
              <a:cs typeface="Arial"/>
            </a:endParaRPr>
          </a:p>
          <a:p>
            <a:pPr marL="12700">
              <a:lnSpc>
                <a:spcPts val="980"/>
              </a:lnSpc>
            </a:pPr>
            <a:r>
              <a:rPr sz="900" dirty="0">
                <a:solidFill>
                  <a:srgbClr val="0048AA"/>
                </a:solidFill>
                <a:latin typeface="Arial"/>
                <a:cs typeface="Arial"/>
              </a:rPr>
              <a:t>Claude Shannon (1950). "Programming a Computer for Playing Chess" (PDF). Philosophical Magazine. 41</a:t>
            </a:r>
            <a:r>
              <a:rPr sz="900" spc="-30" dirty="0">
                <a:solidFill>
                  <a:srgbClr val="0048AA"/>
                </a:solidFill>
                <a:latin typeface="Arial"/>
                <a:cs typeface="Arial"/>
              </a:rPr>
              <a:t> </a:t>
            </a:r>
            <a:r>
              <a:rPr sz="900" dirty="0">
                <a:solidFill>
                  <a:srgbClr val="0048AA"/>
                </a:solidFill>
                <a:latin typeface="Arial"/>
                <a:cs typeface="Arial"/>
              </a:rPr>
              <a:t>(314).</a:t>
            </a:r>
            <a:endParaRPr sz="900">
              <a:latin typeface="Arial"/>
              <a:cs typeface="Arial"/>
            </a:endParaRPr>
          </a:p>
        </p:txBody>
      </p:sp>
      <p:sp>
        <p:nvSpPr>
          <p:cNvPr id="15" name="object 15"/>
          <p:cNvSpPr/>
          <p:nvPr/>
        </p:nvSpPr>
        <p:spPr>
          <a:xfrm>
            <a:off x="4577184" y="1947704"/>
            <a:ext cx="3810000" cy="2133600"/>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5088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835390" cy="574040"/>
          </a:xfrm>
          <a:prstGeom prst="rect">
            <a:avLst/>
          </a:prstGeom>
        </p:spPr>
        <p:txBody>
          <a:bodyPr vert="horz" wrap="square" lIns="0" tIns="12700" rIns="0" bIns="0" rtlCol="0">
            <a:spAutoFit/>
          </a:bodyPr>
          <a:lstStyle/>
          <a:p>
            <a:pPr marL="12700">
              <a:lnSpc>
                <a:spcPct val="100000"/>
              </a:lnSpc>
              <a:spcBef>
                <a:spcPts val="100"/>
              </a:spcBef>
            </a:pPr>
            <a:r>
              <a:rPr sz="3600" spc="-5" dirty="0"/>
              <a:t>Why These Improvements </a:t>
            </a:r>
            <a:r>
              <a:rPr sz="3600" dirty="0"/>
              <a:t>in</a:t>
            </a:r>
            <a:r>
              <a:rPr sz="3600" spc="-25" dirty="0"/>
              <a:t> </a:t>
            </a:r>
            <a:r>
              <a:rPr sz="3600" spc="-5" dirty="0"/>
              <a:t>Performance?</a:t>
            </a:r>
            <a:endParaRPr sz="3600"/>
          </a:p>
        </p:txBody>
      </p:sp>
      <p:sp>
        <p:nvSpPr>
          <p:cNvPr id="11" name="object 11"/>
          <p:cNvSpPr txBox="1"/>
          <p:nvPr/>
        </p:nvSpPr>
        <p:spPr>
          <a:xfrm>
            <a:off x="228600" y="901700"/>
            <a:ext cx="6553200" cy="3911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solidFill>
                  <a:srgbClr val="0048AA"/>
                </a:solidFill>
                <a:latin typeface="Arial"/>
                <a:cs typeface="Arial"/>
              </a:rPr>
              <a:t>Features </a:t>
            </a:r>
            <a:r>
              <a:rPr sz="2400" dirty="0">
                <a:solidFill>
                  <a:srgbClr val="0048AA"/>
                </a:solidFill>
                <a:latin typeface="Arial"/>
                <a:cs typeface="Arial"/>
              </a:rPr>
              <a:t>are </a:t>
            </a:r>
            <a:r>
              <a:rPr sz="2400" dirty="0">
                <a:solidFill>
                  <a:srgbClr val="D82679"/>
                </a:solidFill>
                <a:latin typeface="Arial"/>
                <a:cs typeface="Arial"/>
              </a:rPr>
              <a:t>learned </a:t>
            </a:r>
            <a:r>
              <a:rPr sz="2400" spc="-5" dirty="0">
                <a:solidFill>
                  <a:srgbClr val="0048AA"/>
                </a:solidFill>
                <a:latin typeface="Arial"/>
                <a:cs typeface="Arial"/>
              </a:rPr>
              <a:t>rather than</a:t>
            </a:r>
            <a:r>
              <a:rPr sz="2400" dirty="0">
                <a:solidFill>
                  <a:srgbClr val="0048AA"/>
                </a:solidFill>
                <a:latin typeface="Arial"/>
                <a:cs typeface="Arial"/>
              </a:rPr>
              <a:t> </a:t>
            </a:r>
            <a:r>
              <a:rPr sz="2400" spc="-5" dirty="0">
                <a:solidFill>
                  <a:srgbClr val="D82679"/>
                </a:solidFill>
                <a:latin typeface="Arial"/>
                <a:cs typeface="Arial"/>
              </a:rPr>
              <a:t>hand-crafted</a:t>
            </a:r>
            <a:endParaRPr sz="2400">
              <a:latin typeface="Arial"/>
              <a:cs typeface="Arial"/>
            </a:endParaRPr>
          </a:p>
        </p:txBody>
      </p:sp>
      <p:sp>
        <p:nvSpPr>
          <p:cNvPr id="12" name="object 12"/>
          <p:cNvSpPr txBox="1"/>
          <p:nvPr/>
        </p:nvSpPr>
        <p:spPr>
          <a:xfrm>
            <a:off x="228600" y="1612900"/>
            <a:ext cx="5891530" cy="3568700"/>
          </a:xfrm>
          <a:prstGeom prst="rect">
            <a:avLst/>
          </a:prstGeom>
        </p:spPr>
        <p:txBody>
          <a:bodyPr vert="horz" wrap="square" lIns="0" tIns="12700" rIns="0" bIns="0" rtlCol="0">
            <a:spAutoFit/>
          </a:bodyPr>
          <a:lstStyle/>
          <a:p>
            <a:pPr marL="355600" indent="-342900">
              <a:lnSpc>
                <a:spcPct val="100000"/>
              </a:lnSpc>
              <a:spcBef>
                <a:spcPts val="100"/>
              </a:spcBef>
              <a:buClr>
                <a:srgbClr val="0048AA"/>
              </a:buClr>
              <a:buChar char="•"/>
              <a:tabLst>
                <a:tab pos="354965" algn="l"/>
                <a:tab pos="355600" algn="l"/>
              </a:tabLst>
            </a:pPr>
            <a:r>
              <a:rPr sz="2400" dirty="0">
                <a:solidFill>
                  <a:srgbClr val="D82679"/>
                </a:solidFill>
                <a:latin typeface="Arial"/>
                <a:cs typeface="Arial"/>
              </a:rPr>
              <a:t>More layers </a:t>
            </a:r>
            <a:r>
              <a:rPr sz="2400" spc="-5" dirty="0">
                <a:solidFill>
                  <a:srgbClr val="0048AA"/>
                </a:solidFill>
                <a:latin typeface="Arial"/>
                <a:cs typeface="Arial"/>
              </a:rPr>
              <a:t>capture </a:t>
            </a:r>
            <a:r>
              <a:rPr sz="2400" dirty="0">
                <a:solidFill>
                  <a:srgbClr val="0048AA"/>
                </a:solidFill>
                <a:latin typeface="Arial"/>
                <a:cs typeface="Arial"/>
              </a:rPr>
              <a:t>more </a:t>
            </a:r>
            <a:r>
              <a:rPr sz="2400" dirty="0">
                <a:solidFill>
                  <a:srgbClr val="D82679"/>
                </a:solidFill>
                <a:latin typeface="Arial"/>
                <a:cs typeface="Arial"/>
              </a:rPr>
              <a:t>invariances</a:t>
            </a:r>
            <a:r>
              <a:rPr sz="2400" spc="-80" dirty="0">
                <a:solidFill>
                  <a:srgbClr val="D82679"/>
                </a:solidFill>
                <a:latin typeface="Arial"/>
                <a:cs typeface="Arial"/>
              </a:rPr>
              <a:t> </a:t>
            </a:r>
            <a:r>
              <a:rPr sz="2400" dirty="0">
                <a:solidFill>
                  <a:srgbClr val="0048AA"/>
                </a:solidFill>
                <a:latin typeface="Arial"/>
                <a:cs typeface="Arial"/>
              </a:rPr>
              <a:t>[1]</a:t>
            </a:r>
            <a:endParaRPr sz="2400">
              <a:latin typeface="Arial"/>
              <a:cs typeface="Arial"/>
            </a:endParaRPr>
          </a:p>
          <a:p>
            <a:pPr>
              <a:lnSpc>
                <a:spcPct val="100000"/>
              </a:lnSpc>
              <a:spcBef>
                <a:spcPts val="30"/>
              </a:spcBef>
              <a:buClr>
                <a:srgbClr val="0048AA"/>
              </a:buClr>
              <a:buFont typeface="Arial"/>
              <a:buChar char="•"/>
            </a:pPr>
            <a:endParaRPr sz="2250">
              <a:latin typeface="Times New Roman"/>
              <a:cs typeface="Times New Roman"/>
            </a:endParaRPr>
          </a:p>
          <a:p>
            <a:pPr marL="355600" indent="-342900">
              <a:lnSpc>
                <a:spcPct val="100000"/>
              </a:lnSpc>
              <a:buClr>
                <a:srgbClr val="0048AA"/>
              </a:buClr>
              <a:buChar char="•"/>
              <a:tabLst>
                <a:tab pos="354965" algn="l"/>
                <a:tab pos="355600" algn="l"/>
              </a:tabLst>
            </a:pPr>
            <a:r>
              <a:rPr sz="2400" dirty="0">
                <a:solidFill>
                  <a:srgbClr val="D82679"/>
                </a:solidFill>
                <a:latin typeface="Arial"/>
                <a:cs typeface="Arial"/>
              </a:rPr>
              <a:t>More </a:t>
            </a:r>
            <a:r>
              <a:rPr sz="2400" spc="-5" dirty="0">
                <a:solidFill>
                  <a:srgbClr val="D82679"/>
                </a:solidFill>
                <a:latin typeface="Arial"/>
                <a:cs typeface="Arial"/>
              </a:rPr>
              <a:t>data </a:t>
            </a:r>
            <a:r>
              <a:rPr sz="2400" spc="-5" dirty="0">
                <a:solidFill>
                  <a:srgbClr val="0048AA"/>
                </a:solidFill>
                <a:latin typeface="Arial"/>
                <a:cs typeface="Arial"/>
              </a:rPr>
              <a:t>to train </a:t>
            </a:r>
            <a:r>
              <a:rPr sz="2400" dirty="0">
                <a:solidFill>
                  <a:srgbClr val="0048AA"/>
                </a:solidFill>
                <a:latin typeface="Arial"/>
                <a:cs typeface="Arial"/>
              </a:rPr>
              <a:t>deeper</a:t>
            </a:r>
            <a:r>
              <a:rPr sz="2400" spc="-5" dirty="0">
                <a:solidFill>
                  <a:srgbClr val="0048AA"/>
                </a:solidFill>
                <a:latin typeface="Arial"/>
                <a:cs typeface="Arial"/>
              </a:rPr>
              <a:t> networks</a:t>
            </a:r>
            <a:endParaRPr sz="2400">
              <a:latin typeface="Arial"/>
              <a:cs typeface="Arial"/>
            </a:endParaRPr>
          </a:p>
          <a:p>
            <a:pPr>
              <a:lnSpc>
                <a:spcPct val="100000"/>
              </a:lnSpc>
              <a:spcBef>
                <a:spcPts val="20"/>
              </a:spcBef>
              <a:buClr>
                <a:srgbClr val="0048AA"/>
              </a:buClr>
              <a:buFont typeface="Arial"/>
              <a:buChar char="•"/>
            </a:pPr>
            <a:endParaRPr sz="2350">
              <a:latin typeface="Times New Roman"/>
              <a:cs typeface="Times New Roman"/>
            </a:endParaRPr>
          </a:p>
          <a:p>
            <a:pPr marL="355600" indent="-342900">
              <a:lnSpc>
                <a:spcPct val="100000"/>
              </a:lnSpc>
              <a:buClr>
                <a:srgbClr val="0048AA"/>
              </a:buClr>
              <a:buChar char="•"/>
              <a:tabLst>
                <a:tab pos="354965" algn="l"/>
                <a:tab pos="355600" algn="l"/>
              </a:tabLst>
            </a:pPr>
            <a:r>
              <a:rPr sz="2400" dirty="0">
                <a:solidFill>
                  <a:srgbClr val="D82679"/>
                </a:solidFill>
                <a:latin typeface="Arial"/>
                <a:cs typeface="Arial"/>
              </a:rPr>
              <a:t>More </a:t>
            </a:r>
            <a:r>
              <a:rPr sz="2400" spc="-5" dirty="0">
                <a:solidFill>
                  <a:srgbClr val="D82679"/>
                </a:solidFill>
                <a:latin typeface="Arial"/>
                <a:cs typeface="Arial"/>
              </a:rPr>
              <a:t>computing</a:t>
            </a:r>
            <a:r>
              <a:rPr sz="2400" spc="-10" dirty="0">
                <a:solidFill>
                  <a:srgbClr val="D82679"/>
                </a:solidFill>
                <a:latin typeface="Arial"/>
                <a:cs typeface="Arial"/>
              </a:rPr>
              <a:t> </a:t>
            </a:r>
            <a:r>
              <a:rPr sz="2400" spc="-5" dirty="0">
                <a:solidFill>
                  <a:srgbClr val="0048AA"/>
                </a:solidFill>
                <a:latin typeface="Arial"/>
                <a:cs typeface="Arial"/>
              </a:rPr>
              <a:t>(GPUs)</a:t>
            </a:r>
            <a:endParaRPr sz="2400">
              <a:latin typeface="Arial"/>
              <a:cs typeface="Arial"/>
            </a:endParaRPr>
          </a:p>
          <a:p>
            <a:pPr>
              <a:lnSpc>
                <a:spcPct val="100000"/>
              </a:lnSpc>
              <a:spcBef>
                <a:spcPts val="15"/>
              </a:spcBef>
              <a:buClr>
                <a:srgbClr val="0048AA"/>
              </a:buClr>
              <a:buFont typeface="Arial"/>
              <a:buChar char="•"/>
            </a:pPr>
            <a:endParaRPr sz="2350">
              <a:latin typeface="Times New Roman"/>
              <a:cs typeface="Times New Roman"/>
            </a:endParaRPr>
          </a:p>
          <a:p>
            <a:pPr marL="355600" indent="-342900">
              <a:lnSpc>
                <a:spcPct val="100000"/>
              </a:lnSpc>
              <a:buChar char="•"/>
              <a:tabLst>
                <a:tab pos="354965" algn="l"/>
                <a:tab pos="355600" algn="l"/>
              </a:tabLst>
            </a:pPr>
            <a:r>
              <a:rPr sz="2400" spc="-5" dirty="0">
                <a:solidFill>
                  <a:srgbClr val="0048AA"/>
                </a:solidFill>
                <a:latin typeface="Arial"/>
                <a:cs typeface="Arial"/>
              </a:rPr>
              <a:t>Better regularization:</a:t>
            </a:r>
            <a:r>
              <a:rPr sz="2400" spc="-10" dirty="0">
                <a:solidFill>
                  <a:srgbClr val="0048AA"/>
                </a:solidFill>
                <a:latin typeface="Arial"/>
                <a:cs typeface="Arial"/>
              </a:rPr>
              <a:t> </a:t>
            </a:r>
            <a:r>
              <a:rPr sz="2400" dirty="0">
                <a:solidFill>
                  <a:srgbClr val="D82679"/>
                </a:solidFill>
                <a:latin typeface="Arial"/>
                <a:cs typeface="Arial"/>
              </a:rPr>
              <a:t>Dropout</a:t>
            </a:r>
            <a:endParaRPr sz="2400">
              <a:latin typeface="Arial"/>
              <a:cs typeface="Arial"/>
            </a:endParaRPr>
          </a:p>
          <a:p>
            <a:pPr>
              <a:lnSpc>
                <a:spcPct val="100000"/>
              </a:lnSpc>
              <a:spcBef>
                <a:spcPts val="35"/>
              </a:spcBef>
              <a:buClr>
                <a:srgbClr val="0048AA"/>
              </a:buClr>
              <a:buFont typeface="Arial"/>
              <a:buChar char="•"/>
            </a:pPr>
            <a:endParaRPr sz="2250">
              <a:latin typeface="Times New Roman"/>
              <a:cs typeface="Times New Roman"/>
            </a:endParaRPr>
          </a:p>
          <a:p>
            <a:pPr marL="355600" indent="-342900">
              <a:lnSpc>
                <a:spcPct val="100000"/>
              </a:lnSpc>
              <a:buChar char="•"/>
              <a:tabLst>
                <a:tab pos="354965" algn="l"/>
                <a:tab pos="355600" algn="l"/>
              </a:tabLst>
            </a:pPr>
            <a:r>
              <a:rPr sz="2400" dirty="0">
                <a:solidFill>
                  <a:srgbClr val="0048AA"/>
                </a:solidFill>
                <a:latin typeface="Arial"/>
                <a:cs typeface="Arial"/>
              </a:rPr>
              <a:t>New</a:t>
            </a:r>
            <a:r>
              <a:rPr sz="2400" spc="-5" dirty="0">
                <a:solidFill>
                  <a:srgbClr val="0048AA"/>
                </a:solidFill>
                <a:latin typeface="Arial"/>
                <a:cs typeface="Arial"/>
              </a:rPr>
              <a:t> nonlinearities</a:t>
            </a:r>
            <a:endParaRPr sz="2400">
              <a:latin typeface="Arial"/>
              <a:cs typeface="Arial"/>
            </a:endParaRPr>
          </a:p>
          <a:p>
            <a:pPr marL="469900">
              <a:lnSpc>
                <a:spcPct val="100000"/>
              </a:lnSpc>
              <a:spcBef>
                <a:spcPts val="420"/>
              </a:spcBef>
              <a:tabLst>
                <a:tab pos="761365" algn="l"/>
              </a:tabLst>
            </a:pPr>
            <a:r>
              <a:rPr sz="2000" dirty="0">
                <a:solidFill>
                  <a:srgbClr val="00A8AA"/>
                </a:solidFill>
                <a:latin typeface="Arial"/>
                <a:cs typeface="Arial"/>
              </a:rPr>
              <a:t>–	</a:t>
            </a:r>
            <a:r>
              <a:rPr sz="2000" dirty="0">
                <a:solidFill>
                  <a:srgbClr val="D82679"/>
                </a:solidFill>
                <a:latin typeface="Arial"/>
                <a:cs typeface="Arial"/>
              </a:rPr>
              <a:t>Max pooling, </a:t>
            </a:r>
            <a:r>
              <a:rPr sz="2000" spc="-5" dirty="0">
                <a:solidFill>
                  <a:srgbClr val="D82679"/>
                </a:solidFill>
                <a:latin typeface="Arial"/>
                <a:cs typeface="Arial"/>
              </a:rPr>
              <a:t>Rectified </a:t>
            </a:r>
            <a:r>
              <a:rPr sz="2000" dirty="0">
                <a:solidFill>
                  <a:srgbClr val="D82679"/>
                </a:solidFill>
                <a:latin typeface="Arial"/>
                <a:cs typeface="Arial"/>
              </a:rPr>
              <a:t>linear </a:t>
            </a:r>
            <a:r>
              <a:rPr sz="2000" spc="-5" dirty="0">
                <a:solidFill>
                  <a:srgbClr val="D82679"/>
                </a:solidFill>
                <a:latin typeface="Arial"/>
                <a:cs typeface="Arial"/>
              </a:rPr>
              <a:t>units </a:t>
            </a:r>
            <a:r>
              <a:rPr sz="2000" dirty="0">
                <a:solidFill>
                  <a:srgbClr val="D82679"/>
                </a:solidFill>
                <a:latin typeface="Arial"/>
                <a:cs typeface="Arial"/>
              </a:rPr>
              <a:t>(ReLU)</a:t>
            </a:r>
            <a:r>
              <a:rPr sz="2000" spc="-45" dirty="0">
                <a:solidFill>
                  <a:srgbClr val="D82679"/>
                </a:solidFill>
                <a:latin typeface="Arial"/>
                <a:cs typeface="Arial"/>
              </a:rPr>
              <a:t> </a:t>
            </a:r>
            <a:r>
              <a:rPr sz="2000" spc="-5" dirty="0">
                <a:solidFill>
                  <a:srgbClr val="D82679"/>
                </a:solidFill>
                <a:latin typeface="Arial"/>
                <a:cs typeface="Arial"/>
              </a:rPr>
              <a:t>[2]</a:t>
            </a:r>
            <a:endParaRPr sz="2000">
              <a:latin typeface="Arial"/>
              <a:cs typeface="Arial"/>
            </a:endParaRPr>
          </a:p>
        </p:txBody>
      </p:sp>
      <p:sp>
        <p:nvSpPr>
          <p:cNvPr id="13" name="object 13"/>
          <p:cNvSpPr/>
          <p:nvPr/>
        </p:nvSpPr>
        <p:spPr>
          <a:xfrm>
            <a:off x="6702501" y="1612036"/>
            <a:ext cx="2099945" cy="1485900"/>
          </a:xfrm>
          <a:custGeom>
            <a:avLst/>
            <a:gdLst/>
            <a:ahLst/>
            <a:cxnLst/>
            <a:rect l="l" t="t" r="r" b="b"/>
            <a:pathLst>
              <a:path w="2099945" h="1485900">
                <a:moveTo>
                  <a:pt x="0" y="1485533"/>
                </a:moveTo>
                <a:lnTo>
                  <a:pt x="0" y="0"/>
                </a:lnTo>
                <a:lnTo>
                  <a:pt x="2099539" y="0"/>
                </a:lnTo>
                <a:lnTo>
                  <a:pt x="2099539" y="1485533"/>
                </a:lnTo>
                <a:lnTo>
                  <a:pt x="0" y="1485533"/>
                </a:lnTo>
              </a:path>
            </a:pathLst>
          </a:custGeom>
          <a:ln w="3175">
            <a:solidFill>
              <a:srgbClr val="FFFFFF"/>
            </a:solidFill>
          </a:ln>
        </p:spPr>
        <p:txBody>
          <a:bodyPr wrap="square" lIns="0" tIns="0" rIns="0" bIns="0" rtlCol="0"/>
          <a:lstStyle/>
          <a:p>
            <a:endParaRPr/>
          </a:p>
        </p:txBody>
      </p:sp>
      <p:sp>
        <p:nvSpPr>
          <p:cNvPr id="14" name="object 14"/>
          <p:cNvSpPr/>
          <p:nvPr/>
        </p:nvSpPr>
        <p:spPr>
          <a:xfrm>
            <a:off x="6702501" y="3097569"/>
            <a:ext cx="2099945" cy="0"/>
          </a:xfrm>
          <a:custGeom>
            <a:avLst/>
            <a:gdLst/>
            <a:ahLst/>
            <a:cxnLst/>
            <a:rect l="l" t="t" r="r" b="b"/>
            <a:pathLst>
              <a:path w="2099945">
                <a:moveTo>
                  <a:pt x="0" y="0"/>
                </a:moveTo>
                <a:lnTo>
                  <a:pt x="2099539" y="0"/>
                </a:lnTo>
              </a:path>
            </a:pathLst>
          </a:custGeom>
          <a:ln w="3175">
            <a:solidFill>
              <a:srgbClr val="000000"/>
            </a:solidFill>
            <a:prstDash val="dash"/>
          </a:ln>
        </p:spPr>
        <p:txBody>
          <a:bodyPr wrap="square" lIns="0" tIns="0" rIns="0" bIns="0" rtlCol="0"/>
          <a:lstStyle/>
          <a:p>
            <a:endParaRPr/>
          </a:p>
        </p:txBody>
      </p:sp>
      <p:sp>
        <p:nvSpPr>
          <p:cNvPr id="15" name="object 15"/>
          <p:cNvSpPr/>
          <p:nvPr/>
        </p:nvSpPr>
        <p:spPr>
          <a:xfrm>
            <a:off x="6702501" y="2726086"/>
            <a:ext cx="2099945" cy="0"/>
          </a:xfrm>
          <a:custGeom>
            <a:avLst/>
            <a:gdLst/>
            <a:ahLst/>
            <a:cxnLst/>
            <a:rect l="l" t="t" r="r" b="b"/>
            <a:pathLst>
              <a:path w="2099945">
                <a:moveTo>
                  <a:pt x="0" y="0"/>
                </a:moveTo>
                <a:lnTo>
                  <a:pt x="2099539" y="0"/>
                </a:lnTo>
              </a:path>
            </a:pathLst>
          </a:custGeom>
          <a:ln w="3175">
            <a:solidFill>
              <a:srgbClr val="000000"/>
            </a:solidFill>
            <a:prstDash val="dash"/>
          </a:ln>
        </p:spPr>
        <p:txBody>
          <a:bodyPr wrap="square" lIns="0" tIns="0" rIns="0" bIns="0" rtlCol="0"/>
          <a:lstStyle/>
          <a:p>
            <a:endParaRPr/>
          </a:p>
        </p:txBody>
      </p:sp>
      <p:sp>
        <p:nvSpPr>
          <p:cNvPr id="16" name="object 16"/>
          <p:cNvSpPr/>
          <p:nvPr/>
        </p:nvSpPr>
        <p:spPr>
          <a:xfrm>
            <a:off x="6702501" y="2354598"/>
            <a:ext cx="2099945" cy="0"/>
          </a:xfrm>
          <a:custGeom>
            <a:avLst/>
            <a:gdLst/>
            <a:ahLst/>
            <a:cxnLst/>
            <a:rect l="l" t="t" r="r" b="b"/>
            <a:pathLst>
              <a:path w="2099945">
                <a:moveTo>
                  <a:pt x="0" y="0"/>
                </a:moveTo>
                <a:lnTo>
                  <a:pt x="2099539" y="0"/>
                </a:lnTo>
              </a:path>
            </a:pathLst>
          </a:custGeom>
          <a:ln w="3175">
            <a:solidFill>
              <a:srgbClr val="000000"/>
            </a:solidFill>
            <a:prstDash val="dash"/>
          </a:ln>
        </p:spPr>
        <p:txBody>
          <a:bodyPr wrap="square" lIns="0" tIns="0" rIns="0" bIns="0" rtlCol="0"/>
          <a:lstStyle/>
          <a:p>
            <a:endParaRPr/>
          </a:p>
        </p:txBody>
      </p:sp>
      <p:sp>
        <p:nvSpPr>
          <p:cNvPr id="17" name="object 17"/>
          <p:cNvSpPr/>
          <p:nvPr/>
        </p:nvSpPr>
        <p:spPr>
          <a:xfrm>
            <a:off x="6702501" y="1983115"/>
            <a:ext cx="2099945" cy="0"/>
          </a:xfrm>
          <a:custGeom>
            <a:avLst/>
            <a:gdLst/>
            <a:ahLst/>
            <a:cxnLst/>
            <a:rect l="l" t="t" r="r" b="b"/>
            <a:pathLst>
              <a:path w="2099945">
                <a:moveTo>
                  <a:pt x="0" y="0"/>
                </a:moveTo>
                <a:lnTo>
                  <a:pt x="2099539" y="0"/>
                </a:lnTo>
              </a:path>
            </a:pathLst>
          </a:custGeom>
          <a:ln w="3175">
            <a:solidFill>
              <a:srgbClr val="000000"/>
            </a:solidFill>
            <a:prstDash val="dash"/>
          </a:ln>
        </p:spPr>
        <p:txBody>
          <a:bodyPr wrap="square" lIns="0" tIns="0" rIns="0" bIns="0" rtlCol="0"/>
          <a:lstStyle/>
          <a:p>
            <a:endParaRPr/>
          </a:p>
        </p:txBody>
      </p:sp>
      <p:sp>
        <p:nvSpPr>
          <p:cNvPr id="18" name="object 18"/>
          <p:cNvSpPr/>
          <p:nvPr/>
        </p:nvSpPr>
        <p:spPr>
          <a:xfrm>
            <a:off x="6702501" y="1612036"/>
            <a:ext cx="2099945" cy="0"/>
          </a:xfrm>
          <a:custGeom>
            <a:avLst/>
            <a:gdLst/>
            <a:ahLst/>
            <a:cxnLst/>
            <a:rect l="l" t="t" r="r" b="b"/>
            <a:pathLst>
              <a:path w="2099945">
                <a:moveTo>
                  <a:pt x="0" y="0"/>
                </a:moveTo>
                <a:lnTo>
                  <a:pt x="2099539" y="0"/>
                </a:lnTo>
              </a:path>
            </a:pathLst>
          </a:custGeom>
          <a:ln w="3175">
            <a:solidFill>
              <a:srgbClr val="000000"/>
            </a:solidFill>
            <a:prstDash val="dash"/>
          </a:ln>
        </p:spPr>
        <p:txBody>
          <a:bodyPr wrap="square" lIns="0" tIns="0" rIns="0" bIns="0" rtlCol="0"/>
          <a:lstStyle/>
          <a:p>
            <a:endParaRPr/>
          </a:p>
        </p:txBody>
      </p:sp>
      <p:sp>
        <p:nvSpPr>
          <p:cNvPr id="19" name="object 19"/>
          <p:cNvSpPr/>
          <p:nvPr/>
        </p:nvSpPr>
        <p:spPr>
          <a:xfrm>
            <a:off x="6702501" y="3097569"/>
            <a:ext cx="2099945" cy="0"/>
          </a:xfrm>
          <a:custGeom>
            <a:avLst/>
            <a:gdLst/>
            <a:ahLst/>
            <a:cxnLst/>
            <a:rect l="l" t="t" r="r" b="b"/>
            <a:pathLst>
              <a:path w="2099945">
                <a:moveTo>
                  <a:pt x="0" y="0"/>
                </a:moveTo>
                <a:lnTo>
                  <a:pt x="2099539" y="0"/>
                </a:lnTo>
              </a:path>
            </a:pathLst>
          </a:custGeom>
          <a:ln w="3175">
            <a:solidFill>
              <a:srgbClr val="000000"/>
            </a:solidFill>
          </a:ln>
        </p:spPr>
        <p:txBody>
          <a:bodyPr wrap="square" lIns="0" tIns="0" rIns="0" bIns="0" rtlCol="0"/>
          <a:lstStyle/>
          <a:p>
            <a:endParaRPr/>
          </a:p>
        </p:txBody>
      </p:sp>
      <p:sp>
        <p:nvSpPr>
          <p:cNvPr id="20" name="object 20"/>
          <p:cNvSpPr/>
          <p:nvPr/>
        </p:nvSpPr>
        <p:spPr>
          <a:xfrm>
            <a:off x="6702501" y="1612036"/>
            <a:ext cx="2099945" cy="0"/>
          </a:xfrm>
          <a:custGeom>
            <a:avLst/>
            <a:gdLst/>
            <a:ahLst/>
            <a:cxnLst/>
            <a:rect l="l" t="t" r="r" b="b"/>
            <a:pathLst>
              <a:path w="2099945">
                <a:moveTo>
                  <a:pt x="0" y="0"/>
                </a:moveTo>
                <a:lnTo>
                  <a:pt x="2099539" y="0"/>
                </a:lnTo>
              </a:path>
            </a:pathLst>
          </a:custGeom>
          <a:ln w="3175">
            <a:solidFill>
              <a:srgbClr val="000000"/>
            </a:solidFill>
          </a:ln>
        </p:spPr>
        <p:txBody>
          <a:bodyPr wrap="square" lIns="0" tIns="0" rIns="0" bIns="0" rtlCol="0"/>
          <a:lstStyle/>
          <a:p>
            <a:endParaRPr/>
          </a:p>
        </p:txBody>
      </p:sp>
      <p:sp>
        <p:nvSpPr>
          <p:cNvPr id="21" name="object 21"/>
          <p:cNvSpPr/>
          <p:nvPr/>
        </p:nvSpPr>
        <p:spPr>
          <a:xfrm>
            <a:off x="6702501" y="1612036"/>
            <a:ext cx="0" cy="1485900"/>
          </a:xfrm>
          <a:custGeom>
            <a:avLst/>
            <a:gdLst/>
            <a:ahLst/>
            <a:cxnLst/>
            <a:rect l="l" t="t" r="r" b="b"/>
            <a:pathLst>
              <a:path h="1485900">
                <a:moveTo>
                  <a:pt x="0" y="1485533"/>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6702501" y="3097569"/>
            <a:ext cx="2099945" cy="0"/>
          </a:xfrm>
          <a:custGeom>
            <a:avLst/>
            <a:gdLst/>
            <a:ahLst/>
            <a:cxnLst/>
            <a:rect l="l" t="t" r="r" b="b"/>
            <a:pathLst>
              <a:path w="2099945">
                <a:moveTo>
                  <a:pt x="0" y="0"/>
                </a:moveTo>
                <a:lnTo>
                  <a:pt x="2099539" y="0"/>
                </a:lnTo>
              </a:path>
            </a:pathLst>
          </a:custGeom>
          <a:ln w="3175">
            <a:solidFill>
              <a:srgbClr val="000000"/>
            </a:solidFill>
          </a:ln>
        </p:spPr>
        <p:txBody>
          <a:bodyPr wrap="square" lIns="0" tIns="0" rIns="0" bIns="0" rtlCol="0"/>
          <a:lstStyle/>
          <a:p>
            <a:endParaRPr/>
          </a:p>
        </p:txBody>
      </p:sp>
      <p:sp>
        <p:nvSpPr>
          <p:cNvPr id="23" name="object 23"/>
          <p:cNvSpPr/>
          <p:nvPr/>
        </p:nvSpPr>
        <p:spPr>
          <a:xfrm>
            <a:off x="6702501" y="1612036"/>
            <a:ext cx="0" cy="1485900"/>
          </a:xfrm>
          <a:custGeom>
            <a:avLst/>
            <a:gdLst/>
            <a:ahLst/>
            <a:cxnLst/>
            <a:rect l="l" t="t" r="r" b="b"/>
            <a:pathLst>
              <a:path h="1485900">
                <a:moveTo>
                  <a:pt x="0" y="1485533"/>
                </a:moveTo>
                <a:lnTo>
                  <a:pt x="0" y="0"/>
                </a:lnTo>
              </a:path>
            </a:pathLst>
          </a:custGeom>
          <a:ln w="3175">
            <a:solidFill>
              <a:srgbClr val="000000"/>
            </a:solidFill>
          </a:ln>
        </p:spPr>
        <p:txBody>
          <a:bodyPr wrap="square" lIns="0" tIns="0" rIns="0" bIns="0" rtlCol="0"/>
          <a:lstStyle/>
          <a:p>
            <a:endParaRPr/>
          </a:p>
        </p:txBody>
      </p:sp>
      <p:sp>
        <p:nvSpPr>
          <p:cNvPr id="24" name="object 24"/>
          <p:cNvSpPr/>
          <p:nvPr/>
        </p:nvSpPr>
        <p:spPr>
          <a:xfrm>
            <a:off x="6793751" y="1611225"/>
            <a:ext cx="0" cy="1486535"/>
          </a:xfrm>
          <a:custGeom>
            <a:avLst/>
            <a:gdLst/>
            <a:ahLst/>
            <a:cxnLst/>
            <a:rect l="l" t="t" r="r" b="b"/>
            <a:pathLst>
              <a:path h="1486535">
                <a:moveTo>
                  <a:pt x="0" y="0"/>
                </a:moveTo>
                <a:lnTo>
                  <a:pt x="0" y="1486344"/>
                </a:lnTo>
              </a:path>
            </a:pathLst>
          </a:custGeom>
          <a:ln w="3175">
            <a:solidFill>
              <a:srgbClr val="000000"/>
            </a:solidFill>
          </a:ln>
        </p:spPr>
        <p:txBody>
          <a:bodyPr wrap="square" lIns="0" tIns="0" rIns="0" bIns="0" rtlCol="0"/>
          <a:lstStyle/>
          <a:p>
            <a:endParaRPr/>
          </a:p>
        </p:txBody>
      </p:sp>
      <p:sp>
        <p:nvSpPr>
          <p:cNvPr id="25" name="object 25"/>
          <p:cNvSpPr/>
          <p:nvPr/>
        </p:nvSpPr>
        <p:spPr>
          <a:xfrm>
            <a:off x="7158746" y="1611225"/>
            <a:ext cx="0" cy="1486535"/>
          </a:xfrm>
          <a:custGeom>
            <a:avLst/>
            <a:gdLst/>
            <a:ahLst/>
            <a:cxnLst/>
            <a:rect l="l" t="t" r="r" b="b"/>
            <a:pathLst>
              <a:path h="1486535">
                <a:moveTo>
                  <a:pt x="0" y="0"/>
                </a:moveTo>
                <a:lnTo>
                  <a:pt x="0" y="1486344"/>
                </a:lnTo>
              </a:path>
            </a:pathLst>
          </a:custGeom>
          <a:ln w="3175">
            <a:solidFill>
              <a:srgbClr val="000000"/>
            </a:solidFill>
          </a:ln>
        </p:spPr>
        <p:txBody>
          <a:bodyPr wrap="square" lIns="0" tIns="0" rIns="0" bIns="0" rtlCol="0"/>
          <a:lstStyle/>
          <a:p>
            <a:endParaRPr/>
          </a:p>
        </p:txBody>
      </p:sp>
      <p:sp>
        <p:nvSpPr>
          <p:cNvPr id="26" name="object 26"/>
          <p:cNvSpPr/>
          <p:nvPr/>
        </p:nvSpPr>
        <p:spPr>
          <a:xfrm>
            <a:off x="7523743" y="1611225"/>
            <a:ext cx="0" cy="1486535"/>
          </a:xfrm>
          <a:custGeom>
            <a:avLst/>
            <a:gdLst/>
            <a:ahLst/>
            <a:cxnLst/>
            <a:rect l="l" t="t" r="r" b="b"/>
            <a:pathLst>
              <a:path h="1486535">
                <a:moveTo>
                  <a:pt x="0" y="0"/>
                </a:moveTo>
                <a:lnTo>
                  <a:pt x="0" y="1486344"/>
                </a:lnTo>
              </a:path>
            </a:pathLst>
          </a:custGeom>
          <a:ln w="3175">
            <a:solidFill>
              <a:srgbClr val="000000"/>
            </a:solidFill>
          </a:ln>
        </p:spPr>
        <p:txBody>
          <a:bodyPr wrap="square" lIns="0" tIns="0" rIns="0" bIns="0" rtlCol="0"/>
          <a:lstStyle/>
          <a:p>
            <a:endParaRPr/>
          </a:p>
        </p:txBody>
      </p:sp>
      <p:sp>
        <p:nvSpPr>
          <p:cNvPr id="27" name="object 27"/>
          <p:cNvSpPr/>
          <p:nvPr/>
        </p:nvSpPr>
        <p:spPr>
          <a:xfrm>
            <a:off x="7889147" y="1611225"/>
            <a:ext cx="0" cy="1486535"/>
          </a:xfrm>
          <a:custGeom>
            <a:avLst/>
            <a:gdLst/>
            <a:ahLst/>
            <a:cxnLst/>
            <a:rect l="l" t="t" r="r" b="b"/>
            <a:pathLst>
              <a:path h="1486535">
                <a:moveTo>
                  <a:pt x="0" y="0"/>
                </a:moveTo>
                <a:lnTo>
                  <a:pt x="0" y="1486344"/>
                </a:lnTo>
              </a:path>
            </a:pathLst>
          </a:custGeom>
          <a:ln w="3175">
            <a:solidFill>
              <a:srgbClr val="000000"/>
            </a:solidFill>
          </a:ln>
        </p:spPr>
        <p:txBody>
          <a:bodyPr wrap="square" lIns="0" tIns="0" rIns="0" bIns="0" rtlCol="0"/>
          <a:lstStyle/>
          <a:p>
            <a:endParaRPr/>
          </a:p>
        </p:txBody>
      </p:sp>
      <p:sp>
        <p:nvSpPr>
          <p:cNvPr id="28" name="object 28"/>
          <p:cNvSpPr/>
          <p:nvPr/>
        </p:nvSpPr>
        <p:spPr>
          <a:xfrm>
            <a:off x="8254143" y="1611225"/>
            <a:ext cx="0" cy="1486535"/>
          </a:xfrm>
          <a:custGeom>
            <a:avLst/>
            <a:gdLst/>
            <a:ahLst/>
            <a:cxnLst/>
            <a:rect l="l" t="t" r="r" b="b"/>
            <a:pathLst>
              <a:path h="1486535">
                <a:moveTo>
                  <a:pt x="0" y="0"/>
                </a:moveTo>
                <a:lnTo>
                  <a:pt x="0" y="1486344"/>
                </a:lnTo>
              </a:path>
            </a:pathLst>
          </a:custGeom>
          <a:ln w="3175">
            <a:solidFill>
              <a:srgbClr val="000000"/>
            </a:solidFill>
          </a:ln>
        </p:spPr>
        <p:txBody>
          <a:bodyPr wrap="square" lIns="0" tIns="0" rIns="0" bIns="0" rtlCol="0"/>
          <a:lstStyle/>
          <a:p>
            <a:endParaRPr/>
          </a:p>
        </p:txBody>
      </p:sp>
      <p:sp>
        <p:nvSpPr>
          <p:cNvPr id="29" name="object 29"/>
          <p:cNvSpPr/>
          <p:nvPr/>
        </p:nvSpPr>
        <p:spPr>
          <a:xfrm>
            <a:off x="8619139" y="1611225"/>
            <a:ext cx="0" cy="1486535"/>
          </a:xfrm>
          <a:custGeom>
            <a:avLst/>
            <a:gdLst/>
            <a:ahLst/>
            <a:cxnLst/>
            <a:rect l="l" t="t" r="r" b="b"/>
            <a:pathLst>
              <a:path h="1486535">
                <a:moveTo>
                  <a:pt x="0" y="0"/>
                </a:moveTo>
                <a:lnTo>
                  <a:pt x="0" y="1486344"/>
                </a:lnTo>
              </a:path>
            </a:pathLst>
          </a:custGeom>
          <a:ln w="3175">
            <a:solidFill>
              <a:srgbClr val="000000"/>
            </a:solidFill>
          </a:ln>
        </p:spPr>
        <p:txBody>
          <a:bodyPr wrap="square" lIns="0" tIns="0" rIns="0" bIns="0" rtlCol="0"/>
          <a:lstStyle/>
          <a:p>
            <a:endParaRPr/>
          </a:p>
        </p:txBody>
      </p:sp>
      <p:sp>
        <p:nvSpPr>
          <p:cNvPr id="30" name="object 30"/>
          <p:cNvSpPr txBox="1"/>
          <p:nvPr/>
        </p:nvSpPr>
        <p:spPr>
          <a:xfrm>
            <a:off x="7125801" y="3088520"/>
            <a:ext cx="1587500" cy="200660"/>
          </a:xfrm>
          <a:prstGeom prst="rect">
            <a:avLst/>
          </a:prstGeom>
        </p:spPr>
        <p:txBody>
          <a:bodyPr vert="horz" wrap="square" lIns="0" tIns="12700" rIns="0" bIns="0" rtlCol="0">
            <a:spAutoFit/>
          </a:bodyPr>
          <a:lstStyle/>
          <a:p>
            <a:pPr marL="12700">
              <a:lnSpc>
                <a:spcPct val="100000"/>
              </a:lnSpc>
              <a:spcBef>
                <a:spcPts val="100"/>
              </a:spcBef>
              <a:tabLst>
                <a:tab pos="316230" algn="l"/>
                <a:tab pos="681990" algn="l"/>
                <a:tab pos="1047115" algn="l"/>
                <a:tab pos="1411605" algn="l"/>
              </a:tabLst>
            </a:pPr>
            <a:r>
              <a:rPr sz="1150" dirty="0">
                <a:latin typeface="Arial"/>
                <a:cs typeface="Arial"/>
              </a:rPr>
              <a:t>7	</a:t>
            </a:r>
            <a:r>
              <a:rPr sz="1150" spc="-5" dirty="0">
                <a:latin typeface="Arial"/>
                <a:cs typeface="Arial"/>
              </a:rPr>
              <a:t>1</a:t>
            </a:r>
            <a:r>
              <a:rPr sz="1150" dirty="0">
                <a:latin typeface="Arial"/>
                <a:cs typeface="Arial"/>
              </a:rPr>
              <a:t>1	</a:t>
            </a:r>
            <a:r>
              <a:rPr sz="1150" spc="-5" dirty="0">
                <a:latin typeface="Arial"/>
                <a:cs typeface="Arial"/>
              </a:rPr>
              <a:t>1</a:t>
            </a:r>
            <a:r>
              <a:rPr sz="1150" dirty="0">
                <a:latin typeface="Arial"/>
                <a:cs typeface="Arial"/>
              </a:rPr>
              <a:t>5	</a:t>
            </a:r>
            <a:r>
              <a:rPr sz="1150" spc="-5" dirty="0">
                <a:latin typeface="Arial"/>
                <a:cs typeface="Arial"/>
              </a:rPr>
              <a:t>1</a:t>
            </a:r>
            <a:r>
              <a:rPr sz="1150" dirty="0">
                <a:latin typeface="Arial"/>
                <a:cs typeface="Arial"/>
              </a:rPr>
              <a:t>9	</a:t>
            </a:r>
            <a:r>
              <a:rPr sz="1150" spc="-5" dirty="0">
                <a:latin typeface="Arial"/>
                <a:cs typeface="Arial"/>
              </a:rPr>
              <a:t>23</a:t>
            </a:r>
            <a:endParaRPr sz="1150">
              <a:latin typeface="Arial"/>
              <a:cs typeface="Arial"/>
            </a:endParaRPr>
          </a:p>
        </p:txBody>
      </p:sp>
      <p:sp>
        <p:nvSpPr>
          <p:cNvPr id="31" name="object 31"/>
          <p:cNvSpPr/>
          <p:nvPr/>
        </p:nvSpPr>
        <p:spPr>
          <a:xfrm>
            <a:off x="6702501" y="3097569"/>
            <a:ext cx="20955" cy="0"/>
          </a:xfrm>
          <a:custGeom>
            <a:avLst/>
            <a:gdLst/>
            <a:ahLst/>
            <a:cxnLst/>
            <a:rect l="l" t="t" r="r" b="b"/>
            <a:pathLst>
              <a:path w="20954">
                <a:moveTo>
                  <a:pt x="0" y="0"/>
                </a:moveTo>
                <a:lnTo>
                  <a:pt x="20683" y="0"/>
                </a:lnTo>
              </a:path>
            </a:pathLst>
          </a:custGeom>
          <a:ln w="3175">
            <a:solidFill>
              <a:srgbClr val="000000"/>
            </a:solidFill>
          </a:ln>
        </p:spPr>
        <p:txBody>
          <a:bodyPr wrap="square" lIns="0" tIns="0" rIns="0" bIns="0" rtlCol="0"/>
          <a:lstStyle/>
          <a:p>
            <a:endParaRPr/>
          </a:p>
        </p:txBody>
      </p:sp>
      <p:sp>
        <p:nvSpPr>
          <p:cNvPr id="32" name="object 32"/>
          <p:cNvSpPr/>
          <p:nvPr/>
        </p:nvSpPr>
        <p:spPr>
          <a:xfrm>
            <a:off x="8780953" y="3097569"/>
            <a:ext cx="21590" cy="0"/>
          </a:xfrm>
          <a:custGeom>
            <a:avLst/>
            <a:gdLst/>
            <a:ahLst/>
            <a:cxnLst/>
            <a:rect l="l" t="t" r="r" b="b"/>
            <a:pathLst>
              <a:path w="21590">
                <a:moveTo>
                  <a:pt x="21087" y="0"/>
                </a:moveTo>
                <a:lnTo>
                  <a:pt x="0" y="0"/>
                </a:lnTo>
              </a:path>
            </a:pathLst>
          </a:custGeom>
          <a:ln w="3175">
            <a:solidFill>
              <a:srgbClr val="000000"/>
            </a:solidFill>
          </a:ln>
        </p:spPr>
        <p:txBody>
          <a:bodyPr wrap="square" lIns="0" tIns="0" rIns="0" bIns="0" rtlCol="0"/>
          <a:lstStyle/>
          <a:p>
            <a:endParaRPr/>
          </a:p>
        </p:txBody>
      </p:sp>
      <p:sp>
        <p:nvSpPr>
          <p:cNvPr id="33" name="object 33"/>
          <p:cNvSpPr txBox="1"/>
          <p:nvPr/>
        </p:nvSpPr>
        <p:spPr>
          <a:xfrm>
            <a:off x="6447433" y="2993216"/>
            <a:ext cx="445770" cy="200660"/>
          </a:xfrm>
          <a:prstGeom prst="rect">
            <a:avLst/>
          </a:prstGeom>
        </p:spPr>
        <p:txBody>
          <a:bodyPr vert="horz" wrap="square" lIns="0" tIns="12700" rIns="0" bIns="0" rtlCol="0">
            <a:spAutoFit/>
          </a:bodyPr>
          <a:lstStyle/>
          <a:p>
            <a:pPr marL="38100">
              <a:lnSpc>
                <a:spcPct val="100000"/>
              </a:lnSpc>
              <a:spcBef>
                <a:spcPts val="100"/>
              </a:spcBef>
            </a:pPr>
            <a:r>
              <a:rPr sz="1150" spc="-5" dirty="0">
                <a:latin typeface="Arial"/>
                <a:cs typeface="Arial"/>
              </a:rPr>
              <a:t>0.2</a:t>
            </a:r>
            <a:r>
              <a:rPr sz="1150" spc="280" dirty="0">
                <a:latin typeface="Arial"/>
                <a:cs typeface="Arial"/>
              </a:rPr>
              <a:t> </a:t>
            </a:r>
            <a:r>
              <a:rPr sz="1725" baseline="-36231" dirty="0">
                <a:latin typeface="Arial"/>
                <a:cs typeface="Arial"/>
              </a:rPr>
              <a:t>3</a:t>
            </a:r>
            <a:endParaRPr sz="1725" baseline="-36231">
              <a:latin typeface="Arial"/>
              <a:cs typeface="Arial"/>
            </a:endParaRPr>
          </a:p>
        </p:txBody>
      </p:sp>
      <p:sp>
        <p:nvSpPr>
          <p:cNvPr id="34" name="object 34"/>
          <p:cNvSpPr/>
          <p:nvPr/>
        </p:nvSpPr>
        <p:spPr>
          <a:xfrm>
            <a:off x="6702501" y="2726086"/>
            <a:ext cx="20955" cy="0"/>
          </a:xfrm>
          <a:custGeom>
            <a:avLst/>
            <a:gdLst/>
            <a:ahLst/>
            <a:cxnLst/>
            <a:rect l="l" t="t" r="r" b="b"/>
            <a:pathLst>
              <a:path w="20954">
                <a:moveTo>
                  <a:pt x="0" y="0"/>
                </a:moveTo>
                <a:lnTo>
                  <a:pt x="20683" y="0"/>
                </a:lnTo>
              </a:path>
            </a:pathLst>
          </a:custGeom>
          <a:ln w="3175">
            <a:solidFill>
              <a:srgbClr val="000000"/>
            </a:solidFill>
          </a:ln>
        </p:spPr>
        <p:txBody>
          <a:bodyPr wrap="square" lIns="0" tIns="0" rIns="0" bIns="0" rtlCol="0"/>
          <a:lstStyle/>
          <a:p>
            <a:endParaRPr/>
          </a:p>
        </p:txBody>
      </p:sp>
      <p:sp>
        <p:nvSpPr>
          <p:cNvPr id="35" name="object 35"/>
          <p:cNvSpPr/>
          <p:nvPr/>
        </p:nvSpPr>
        <p:spPr>
          <a:xfrm>
            <a:off x="8780953" y="2726086"/>
            <a:ext cx="21590" cy="0"/>
          </a:xfrm>
          <a:custGeom>
            <a:avLst/>
            <a:gdLst/>
            <a:ahLst/>
            <a:cxnLst/>
            <a:rect l="l" t="t" r="r" b="b"/>
            <a:pathLst>
              <a:path w="21590">
                <a:moveTo>
                  <a:pt x="21087" y="0"/>
                </a:moveTo>
                <a:lnTo>
                  <a:pt x="0" y="0"/>
                </a:lnTo>
              </a:path>
            </a:pathLst>
          </a:custGeom>
          <a:ln w="3175">
            <a:solidFill>
              <a:srgbClr val="000000"/>
            </a:solidFill>
          </a:ln>
        </p:spPr>
        <p:txBody>
          <a:bodyPr wrap="square" lIns="0" tIns="0" rIns="0" bIns="0" rtlCol="0"/>
          <a:lstStyle/>
          <a:p>
            <a:endParaRPr/>
          </a:p>
        </p:txBody>
      </p:sp>
      <p:sp>
        <p:nvSpPr>
          <p:cNvPr id="36" name="object 36"/>
          <p:cNvSpPr txBox="1"/>
          <p:nvPr/>
        </p:nvSpPr>
        <p:spPr>
          <a:xfrm>
            <a:off x="6472833" y="2621729"/>
            <a:ext cx="228600" cy="200660"/>
          </a:xfrm>
          <a:prstGeom prst="rect">
            <a:avLst/>
          </a:prstGeom>
        </p:spPr>
        <p:txBody>
          <a:bodyPr vert="horz" wrap="square" lIns="0" tIns="12700" rIns="0" bIns="0" rtlCol="0">
            <a:spAutoFit/>
          </a:bodyPr>
          <a:lstStyle/>
          <a:p>
            <a:pPr marL="12700">
              <a:lnSpc>
                <a:spcPct val="100000"/>
              </a:lnSpc>
              <a:spcBef>
                <a:spcPts val="100"/>
              </a:spcBef>
            </a:pPr>
            <a:r>
              <a:rPr sz="1150" spc="-5" dirty="0">
                <a:latin typeface="Arial"/>
                <a:cs typeface="Arial"/>
              </a:rPr>
              <a:t>0.4</a:t>
            </a:r>
            <a:endParaRPr sz="1150">
              <a:latin typeface="Arial"/>
              <a:cs typeface="Arial"/>
            </a:endParaRPr>
          </a:p>
        </p:txBody>
      </p:sp>
      <p:sp>
        <p:nvSpPr>
          <p:cNvPr id="37" name="object 37"/>
          <p:cNvSpPr/>
          <p:nvPr/>
        </p:nvSpPr>
        <p:spPr>
          <a:xfrm>
            <a:off x="6702501" y="2354598"/>
            <a:ext cx="20955" cy="0"/>
          </a:xfrm>
          <a:custGeom>
            <a:avLst/>
            <a:gdLst/>
            <a:ahLst/>
            <a:cxnLst/>
            <a:rect l="l" t="t" r="r" b="b"/>
            <a:pathLst>
              <a:path w="20954">
                <a:moveTo>
                  <a:pt x="0" y="0"/>
                </a:moveTo>
                <a:lnTo>
                  <a:pt x="20683" y="0"/>
                </a:lnTo>
              </a:path>
            </a:pathLst>
          </a:custGeom>
          <a:ln w="3175">
            <a:solidFill>
              <a:srgbClr val="000000"/>
            </a:solidFill>
          </a:ln>
        </p:spPr>
        <p:txBody>
          <a:bodyPr wrap="square" lIns="0" tIns="0" rIns="0" bIns="0" rtlCol="0"/>
          <a:lstStyle/>
          <a:p>
            <a:endParaRPr/>
          </a:p>
        </p:txBody>
      </p:sp>
      <p:sp>
        <p:nvSpPr>
          <p:cNvPr id="38" name="object 38"/>
          <p:cNvSpPr/>
          <p:nvPr/>
        </p:nvSpPr>
        <p:spPr>
          <a:xfrm>
            <a:off x="8780953" y="2354598"/>
            <a:ext cx="21590" cy="0"/>
          </a:xfrm>
          <a:custGeom>
            <a:avLst/>
            <a:gdLst/>
            <a:ahLst/>
            <a:cxnLst/>
            <a:rect l="l" t="t" r="r" b="b"/>
            <a:pathLst>
              <a:path w="21590">
                <a:moveTo>
                  <a:pt x="21087" y="0"/>
                </a:moveTo>
                <a:lnTo>
                  <a:pt x="0" y="0"/>
                </a:lnTo>
              </a:path>
            </a:pathLst>
          </a:custGeom>
          <a:ln w="3175">
            <a:solidFill>
              <a:srgbClr val="000000"/>
            </a:solidFill>
          </a:ln>
        </p:spPr>
        <p:txBody>
          <a:bodyPr wrap="square" lIns="0" tIns="0" rIns="0" bIns="0" rtlCol="0"/>
          <a:lstStyle/>
          <a:p>
            <a:endParaRPr/>
          </a:p>
        </p:txBody>
      </p:sp>
      <p:sp>
        <p:nvSpPr>
          <p:cNvPr id="39" name="object 39"/>
          <p:cNvSpPr txBox="1"/>
          <p:nvPr/>
        </p:nvSpPr>
        <p:spPr>
          <a:xfrm>
            <a:off x="6472833" y="2250245"/>
            <a:ext cx="228600" cy="200660"/>
          </a:xfrm>
          <a:prstGeom prst="rect">
            <a:avLst/>
          </a:prstGeom>
        </p:spPr>
        <p:txBody>
          <a:bodyPr vert="horz" wrap="square" lIns="0" tIns="12700" rIns="0" bIns="0" rtlCol="0">
            <a:spAutoFit/>
          </a:bodyPr>
          <a:lstStyle/>
          <a:p>
            <a:pPr marL="12700">
              <a:lnSpc>
                <a:spcPct val="100000"/>
              </a:lnSpc>
              <a:spcBef>
                <a:spcPts val="100"/>
              </a:spcBef>
            </a:pPr>
            <a:r>
              <a:rPr sz="1150" spc="-5" dirty="0">
                <a:latin typeface="Arial"/>
                <a:cs typeface="Arial"/>
              </a:rPr>
              <a:t>0.6</a:t>
            </a:r>
            <a:endParaRPr sz="1150">
              <a:latin typeface="Arial"/>
              <a:cs typeface="Arial"/>
            </a:endParaRPr>
          </a:p>
        </p:txBody>
      </p:sp>
      <p:sp>
        <p:nvSpPr>
          <p:cNvPr id="40" name="object 40"/>
          <p:cNvSpPr/>
          <p:nvPr/>
        </p:nvSpPr>
        <p:spPr>
          <a:xfrm>
            <a:off x="6702501" y="1983115"/>
            <a:ext cx="20955" cy="0"/>
          </a:xfrm>
          <a:custGeom>
            <a:avLst/>
            <a:gdLst/>
            <a:ahLst/>
            <a:cxnLst/>
            <a:rect l="l" t="t" r="r" b="b"/>
            <a:pathLst>
              <a:path w="20954">
                <a:moveTo>
                  <a:pt x="0" y="0"/>
                </a:moveTo>
                <a:lnTo>
                  <a:pt x="20683" y="0"/>
                </a:lnTo>
              </a:path>
            </a:pathLst>
          </a:custGeom>
          <a:ln w="3175">
            <a:solidFill>
              <a:srgbClr val="000000"/>
            </a:solidFill>
          </a:ln>
        </p:spPr>
        <p:txBody>
          <a:bodyPr wrap="square" lIns="0" tIns="0" rIns="0" bIns="0" rtlCol="0"/>
          <a:lstStyle/>
          <a:p>
            <a:endParaRPr/>
          </a:p>
        </p:txBody>
      </p:sp>
      <p:sp>
        <p:nvSpPr>
          <p:cNvPr id="41" name="object 41"/>
          <p:cNvSpPr/>
          <p:nvPr/>
        </p:nvSpPr>
        <p:spPr>
          <a:xfrm>
            <a:off x="8780953" y="1983115"/>
            <a:ext cx="21590" cy="0"/>
          </a:xfrm>
          <a:custGeom>
            <a:avLst/>
            <a:gdLst/>
            <a:ahLst/>
            <a:cxnLst/>
            <a:rect l="l" t="t" r="r" b="b"/>
            <a:pathLst>
              <a:path w="21590">
                <a:moveTo>
                  <a:pt x="21087" y="0"/>
                </a:moveTo>
                <a:lnTo>
                  <a:pt x="0" y="0"/>
                </a:lnTo>
              </a:path>
            </a:pathLst>
          </a:custGeom>
          <a:ln w="3175">
            <a:solidFill>
              <a:srgbClr val="000000"/>
            </a:solidFill>
          </a:ln>
        </p:spPr>
        <p:txBody>
          <a:bodyPr wrap="square" lIns="0" tIns="0" rIns="0" bIns="0" rtlCol="0"/>
          <a:lstStyle/>
          <a:p>
            <a:endParaRPr/>
          </a:p>
        </p:txBody>
      </p:sp>
      <p:sp>
        <p:nvSpPr>
          <p:cNvPr id="42" name="object 42"/>
          <p:cNvSpPr txBox="1"/>
          <p:nvPr/>
        </p:nvSpPr>
        <p:spPr>
          <a:xfrm>
            <a:off x="6472833" y="1878762"/>
            <a:ext cx="228600" cy="200660"/>
          </a:xfrm>
          <a:prstGeom prst="rect">
            <a:avLst/>
          </a:prstGeom>
        </p:spPr>
        <p:txBody>
          <a:bodyPr vert="horz" wrap="square" lIns="0" tIns="12700" rIns="0" bIns="0" rtlCol="0">
            <a:spAutoFit/>
          </a:bodyPr>
          <a:lstStyle/>
          <a:p>
            <a:pPr marL="12700">
              <a:lnSpc>
                <a:spcPct val="100000"/>
              </a:lnSpc>
              <a:spcBef>
                <a:spcPts val="100"/>
              </a:spcBef>
            </a:pPr>
            <a:r>
              <a:rPr sz="1150" spc="-5" dirty="0">
                <a:latin typeface="Arial"/>
                <a:cs typeface="Arial"/>
              </a:rPr>
              <a:t>0.8</a:t>
            </a:r>
            <a:endParaRPr sz="1150">
              <a:latin typeface="Arial"/>
              <a:cs typeface="Arial"/>
            </a:endParaRPr>
          </a:p>
        </p:txBody>
      </p:sp>
      <p:sp>
        <p:nvSpPr>
          <p:cNvPr id="43" name="object 43"/>
          <p:cNvSpPr/>
          <p:nvPr/>
        </p:nvSpPr>
        <p:spPr>
          <a:xfrm>
            <a:off x="6702501" y="1612036"/>
            <a:ext cx="20955" cy="0"/>
          </a:xfrm>
          <a:custGeom>
            <a:avLst/>
            <a:gdLst/>
            <a:ahLst/>
            <a:cxnLst/>
            <a:rect l="l" t="t" r="r" b="b"/>
            <a:pathLst>
              <a:path w="20954">
                <a:moveTo>
                  <a:pt x="0" y="0"/>
                </a:moveTo>
                <a:lnTo>
                  <a:pt x="20683" y="0"/>
                </a:lnTo>
              </a:path>
            </a:pathLst>
          </a:custGeom>
          <a:ln w="3175">
            <a:solidFill>
              <a:srgbClr val="000000"/>
            </a:solidFill>
          </a:ln>
        </p:spPr>
        <p:txBody>
          <a:bodyPr wrap="square" lIns="0" tIns="0" rIns="0" bIns="0" rtlCol="0"/>
          <a:lstStyle/>
          <a:p>
            <a:endParaRPr/>
          </a:p>
        </p:txBody>
      </p:sp>
      <p:sp>
        <p:nvSpPr>
          <p:cNvPr id="44" name="object 44"/>
          <p:cNvSpPr/>
          <p:nvPr/>
        </p:nvSpPr>
        <p:spPr>
          <a:xfrm>
            <a:off x="8780953" y="1612036"/>
            <a:ext cx="21590" cy="0"/>
          </a:xfrm>
          <a:custGeom>
            <a:avLst/>
            <a:gdLst/>
            <a:ahLst/>
            <a:cxnLst/>
            <a:rect l="l" t="t" r="r" b="b"/>
            <a:pathLst>
              <a:path w="21590">
                <a:moveTo>
                  <a:pt x="21087" y="0"/>
                </a:moveTo>
                <a:lnTo>
                  <a:pt x="0" y="0"/>
                </a:lnTo>
              </a:path>
            </a:pathLst>
          </a:custGeom>
          <a:ln w="3175">
            <a:solidFill>
              <a:srgbClr val="000000"/>
            </a:solidFill>
          </a:ln>
        </p:spPr>
        <p:txBody>
          <a:bodyPr wrap="square" lIns="0" tIns="0" rIns="0" bIns="0" rtlCol="0"/>
          <a:lstStyle/>
          <a:p>
            <a:endParaRPr/>
          </a:p>
        </p:txBody>
      </p:sp>
      <p:sp>
        <p:nvSpPr>
          <p:cNvPr id="45" name="object 45"/>
          <p:cNvSpPr txBox="1"/>
          <p:nvPr/>
        </p:nvSpPr>
        <p:spPr>
          <a:xfrm>
            <a:off x="6594499" y="1507683"/>
            <a:ext cx="106680" cy="200660"/>
          </a:xfrm>
          <a:prstGeom prst="rect">
            <a:avLst/>
          </a:prstGeom>
        </p:spPr>
        <p:txBody>
          <a:bodyPr vert="horz" wrap="square" lIns="0" tIns="12700" rIns="0" bIns="0" rtlCol="0">
            <a:spAutoFit/>
          </a:bodyPr>
          <a:lstStyle/>
          <a:p>
            <a:pPr marL="12700">
              <a:lnSpc>
                <a:spcPct val="100000"/>
              </a:lnSpc>
              <a:spcBef>
                <a:spcPts val="100"/>
              </a:spcBef>
            </a:pPr>
            <a:r>
              <a:rPr sz="1150" dirty="0">
                <a:latin typeface="Arial"/>
                <a:cs typeface="Arial"/>
              </a:rPr>
              <a:t>1</a:t>
            </a:r>
            <a:endParaRPr sz="1150">
              <a:latin typeface="Arial"/>
              <a:cs typeface="Arial"/>
            </a:endParaRPr>
          </a:p>
        </p:txBody>
      </p:sp>
      <p:sp>
        <p:nvSpPr>
          <p:cNvPr id="46" name="object 46"/>
          <p:cNvSpPr/>
          <p:nvPr/>
        </p:nvSpPr>
        <p:spPr>
          <a:xfrm>
            <a:off x="6702501" y="3097569"/>
            <a:ext cx="2099945" cy="0"/>
          </a:xfrm>
          <a:custGeom>
            <a:avLst/>
            <a:gdLst/>
            <a:ahLst/>
            <a:cxnLst/>
            <a:rect l="l" t="t" r="r" b="b"/>
            <a:pathLst>
              <a:path w="2099945">
                <a:moveTo>
                  <a:pt x="0" y="0"/>
                </a:moveTo>
                <a:lnTo>
                  <a:pt x="2099539" y="0"/>
                </a:lnTo>
              </a:path>
            </a:pathLst>
          </a:custGeom>
          <a:ln w="3175">
            <a:solidFill>
              <a:srgbClr val="000000"/>
            </a:solidFill>
          </a:ln>
        </p:spPr>
        <p:txBody>
          <a:bodyPr wrap="square" lIns="0" tIns="0" rIns="0" bIns="0" rtlCol="0"/>
          <a:lstStyle/>
          <a:p>
            <a:endParaRPr/>
          </a:p>
        </p:txBody>
      </p:sp>
      <p:sp>
        <p:nvSpPr>
          <p:cNvPr id="47" name="object 47"/>
          <p:cNvSpPr/>
          <p:nvPr/>
        </p:nvSpPr>
        <p:spPr>
          <a:xfrm>
            <a:off x="6702501" y="1612036"/>
            <a:ext cx="2099945" cy="0"/>
          </a:xfrm>
          <a:custGeom>
            <a:avLst/>
            <a:gdLst/>
            <a:ahLst/>
            <a:cxnLst/>
            <a:rect l="l" t="t" r="r" b="b"/>
            <a:pathLst>
              <a:path w="2099945">
                <a:moveTo>
                  <a:pt x="0" y="0"/>
                </a:moveTo>
                <a:lnTo>
                  <a:pt x="2099539" y="0"/>
                </a:lnTo>
              </a:path>
            </a:pathLst>
          </a:custGeom>
          <a:ln w="3175">
            <a:solidFill>
              <a:srgbClr val="000000"/>
            </a:solidFill>
          </a:ln>
        </p:spPr>
        <p:txBody>
          <a:bodyPr wrap="square" lIns="0" tIns="0" rIns="0" bIns="0" rtlCol="0"/>
          <a:lstStyle/>
          <a:p>
            <a:endParaRPr/>
          </a:p>
        </p:txBody>
      </p:sp>
      <p:sp>
        <p:nvSpPr>
          <p:cNvPr id="48" name="object 48"/>
          <p:cNvSpPr/>
          <p:nvPr/>
        </p:nvSpPr>
        <p:spPr>
          <a:xfrm>
            <a:off x="6702501" y="1612036"/>
            <a:ext cx="0" cy="1485900"/>
          </a:xfrm>
          <a:custGeom>
            <a:avLst/>
            <a:gdLst/>
            <a:ahLst/>
            <a:cxnLst/>
            <a:rect l="l" t="t" r="r" b="b"/>
            <a:pathLst>
              <a:path h="1485900">
                <a:moveTo>
                  <a:pt x="0" y="1485533"/>
                </a:moveTo>
                <a:lnTo>
                  <a:pt x="0" y="0"/>
                </a:lnTo>
              </a:path>
            </a:pathLst>
          </a:custGeom>
          <a:ln w="3175">
            <a:solidFill>
              <a:srgbClr val="000000"/>
            </a:solidFill>
          </a:ln>
        </p:spPr>
        <p:txBody>
          <a:bodyPr wrap="square" lIns="0" tIns="0" rIns="0" bIns="0" rtlCol="0"/>
          <a:lstStyle/>
          <a:p>
            <a:endParaRPr/>
          </a:p>
        </p:txBody>
      </p:sp>
      <p:sp>
        <p:nvSpPr>
          <p:cNvPr id="49" name="object 49"/>
          <p:cNvSpPr/>
          <p:nvPr/>
        </p:nvSpPr>
        <p:spPr>
          <a:xfrm>
            <a:off x="8802041" y="1611224"/>
            <a:ext cx="0" cy="1487170"/>
          </a:xfrm>
          <a:custGeom>
            <a:avLst/>
            <a:gdLst/>
            <a:ahLst/>
            <a:cxnLst/>
            <a:rect l="l" t="t" r="r" b="b"/>
            <a:pathLst>
              <a:path h="1487170">
                <a:moveTo>
                  <a:pt x="0" y="0"/>
                </a:moveTo>
                <a:lnTo>
                  <a:pt x="0" y="1487156"/>
                </a:lnTo>
              </a:path>
            </a:pathLst>
          </a:custGeom>
          <a:ln w="3175">
            <a:solidFill>
              <a:srgbClr val="000000"/>
            </a:solidFill>
          </a:ln>
        </p:spPr>
        <p:txBody>
          <a:bodyPr wrap="square" lIns="0" tIns="0" rIns="0" bIns="0" rtlCol="0"/>
          <a:lstStyle/>
          <a:p>
            <a:endParaRPr/>
          </a:p>
        </p:txBody>
      </p:sp>
      <p:sp>
        <p:nvSpPr>
          <p:cNvPr id="50" name="object 50"/>
          <p:cNvSpPr/>
          <p:nvPr/>
        </p:nvSpPr>
        <p:spPr>
          <a:xfrm>
            <a:off x="6793751" y="2080851"/>
            <a:ext cx="1917064" cy="756920"/>
          </a:xfrm>
          <a:custGeom>
            <a:avLst/>
            <a:gdLst/>
            <a:ahLst/>
            <a:cxnLst/>
            <a:rect l="l" t="t" r="r" b="b"/>
            <a:pathLst>
              <a:path w="1917065" h="756919">
                <a:moveTo>
                  <a:pt x="0" y="746217"/>
                </a:moveTo>
                <a:lnTo>
                  <a:pt x="91248" y="756354"/>
                </a:lnTo>
                <a:lnTo>
                  <a:pt x="182497" y="551143"/>
                </a:lnTo>
                <a:lnTo>
                  <a:pt x="273746" y="523160"/>
                </a:lnTo>
                <a:lnTo>
                  <a:pt x="364995" y="523160"/>
                </a:lnTo>
                <a:lnTo>
                  <a:pt x="456244" y="535327"/>
                </a:lnTo>
                <a:lnTo>
                  <a:pt x="547493" y="373921"/>
                </a:lnTo>
                <a:lnTo>
                  <a:pt x="638742" y="373921"/>
                </a:lnTo>
                <a:lnTo>
                  <a:pt x="729991" y="395008"/>
                </a:lnTo>
                <a:lnTo>
                  <a:pt x="821240" y="280642"/>
                </a:lnTo>
                <a:lnTo>
                  <a:pt x="912489" y="280642"/>
                </a:lnTo>
                <a:lnTo>
                  <a:pt x="1004147" y="287538"/>
                </a:lnTo>
                <a:lnTo>
                  <a:pt x="1095396" y="178847"/>
                </a:lnTo>
                <a:lnTo>
                  <a:pt x="1186645" y="178847"/>
                </a:lnTo>
                <a:lnTo>
                  <a:pt x="1277894" y="187364"/>
                </a:lnTo>
                <a:lnTo>
                  <a:pt x="1369143" y="101390"/>
                </a:lnTo>
                <a:lnTo>
                  <a:pt x="1460392" y="59212"/>
                </a:lnTo>
                <a:lnTo>
                  <a:pt x="1551641" y="21091"/>
                </a:lnTo>
                <a:lnTo>
                  <a:pt x="1642890" y="15412"/>
                </a:lnTo>
                <a:lnTo>
                  <a:pt x="1734139" y="10545"/>
                </a:lnTo>
                <a:lnTo>
                  <a:pt x="1825388" y="0"/>
                </a:lnTo>
                <a:lnTo>
                  <a:pt x="1916637" y="2029"/>
                </a:lnTo>
              </a:path>
            </a:pathLst>
          </a:custGeom>
          <a:ln w="14599">
            <a:solidFill>
              <a:srgbClr val="0000FF"/>
            </a:solidFill>
          </a:ln>
        </p:spPr>
        <p:txBody>
          <a:bodyPr wrap="square" lIns="0" tIns="0" rIns="0" bIns="0" rtlCol="0"/>
          <a:lstStyle/>
          <a:p>
            <a:endParaRPr/>
          </a:p>
        </p:txBody>
      </p:sp>
      <p:sp>
        <p:nvSpPr>
          <p:cNvPr id="51" name="object 51"/>
          <p:cNvSpPr txBox="1"/>
          <p:nvPr/>
        </p:nvSpPr>
        <p:spPr>
          <a:xfrm>
            <a:off x="7388973" y="1306527"/>
            <a:ext cx="726440" cy="229870"/>
          </a:xfrm>
          <a:prstGeom prst="rect">
            <a:avLst/>
          </a:prstGeom>
        </p:spPr>
        <p:txBody>
          <a:bodyPr vert="horz" wrap="square" lIns="0" tIns="11430" rIns="0" bIns="0" rtlCol="0">
            <a:spAutoFit/>
          </a:bodyPr>
          <a:lstStyle/>
          <a:p>
            <a:pPr marL="12700">
              <a:lnSpc>
                <a:spcPct val="100000"/>
              </a:lnSpc>
              <a:spcBef>
                <a:spcPts val="90"/>
              </a:spcBef>
            </a:pPr>
            <a:r>
              <a:rPr sz="1350" spc="-10" dirty="0">
                <a:latin typeface="Arial"/>
                <a:cs typeface="Arial"/>
              </a:rPr>
              <a:t>mean</a:t>
            </a:r>
            <a:r>
              <a:rPr sz="1350" spc="-65" dirty="0">
                <a:latin typeface="Arial"/>
                <a:cs typeface="Arial"/>
              </a:rPr>
              <a:t> </a:t>
            </a:r>
            <a:r>
              <a:rPr sz="1350" spc="-10" dirty="0">
                <a:latin typeface="Arial"/>
                <a:cs typeface="Arial"/>
              </a:rPr>
              <a:t>AP</a:t>
            </a:r>
            <a:endParaRPr sz="1350">
              <a:latin typeface="Arial"/>
              <a:cs typeface="Arial"/>
            </a:endParaRPr>
          </a:p>
        </p:txBody>
      </p:sp>
      <p:sp>
        <p:nvSpPr>
          <p:cNvPr id="52" name="object 52"/>
          <p:cNvSpPr txBox="1"/>
          <p:nvPr/>
        </p:nvSpPr>
        <p:spPr>
          <a:xfrm>
            <a:off x="7568633" y="3211805"/>
            <a:ext cx="375920" cy="229870"/>
          </a:xfrm>
          <a:prstGeom prst="rect">
            <a:avLst/>
          </a:prstGeom>
        </p:spPr>
        <p:txBody>
          <a:bodyPr vert="horz" wrap="square" lIns="0" tIns="11430" rIns="0" bIns="0" rtlCol="0">
            <a:spAutoFit/>
          </a:bodyPr>
          <a:lstStyle/>
          <a:p>
            <a:pPr marL="12700">
              <a:lnSpc>
                <a:spcPct val="100000"/>
              </a:lnSpc>
              <a:spcBef>
                <a:spcPts val="90"/>
              </a:spcBef>
            </a:pPr>
            <a:r>
              <a:rPr sz="1350" spc="-10" dirty="0">
                <a:latin typeface="Arial"/>
                <a:cs typeface="Arial"/>
              </a:rPr>
              <a:t>level</a:t>
            </a:r>
            <a:endParaRPr sz="1350">
              <a:latin typeface="Arial"/>
              <a:cs typeface="Arial"/>
            </a:endParaRPr>
          </a:p>
        </p:txBody>
      </p:sp>
      <p:sp>
        <p:nvSpPr>
          <p:cNvPr id="53" name="object 53"/>
          <p:cNvSpPr txBox="1"/>
          <p:nvPr/>
        </p:nvSpPr>
        <p:spPr>
          <a:xfrm>
            <a:off x="25400" y="5499100"/>
            <a:ext cx="8772525" cy="1115060"/>
          </a:xfrm>
          <a:prstGeom prst="rect">
            <a:avLst/>
          </a:prstGeom>
        </p:spPr>
        <p:txBody>
          <a:bodyPr vert="horz" wrap="square" lIns="0" tIns="12700" rIns="0" bIns="0" rtlCol="0">
            <a:spAutoFit/>
          </a:bodyPr>
          <a:lstStyle/>
          <a:p>
            <a:pPr marL="558800" indent="-342900">
              <a:lnSpc>
                <a:spcPct val="100000"/>
              </a:lnSpc>
              <a:spcBef>
                <a:spcPts val="100"/>
              </a:spcBef>
              <a:buChar char="•"/>
              <a:tabLst>
                <a:tab pos="558165" algn="l"/>
                <a:tab pos="558800" algn="l"/>
              </a:tabLst>
            </a:pPr>
            <a:r>
              <a:rPr sz="2400" spc="-5" dirty="0">
                <a:solidFill>
                  <a:srgbClr val="0048AA"/>
                </a:solidFill>
                <a:latin typeface="Arial"/>
                <a:cs typeface="Arial"/>
              </a:rPr>
              <a:t>Theoretical understanding </a:t>
            </a:r>
            <a:r>
              <a:rPr sz="2400" dirty="0">
                <a:solidFill>
                  <a:srgbClr val="0048AA"/>
                </a:solidFill>
                <a:latin typeface="Arial"/>
                <a:cs typeface="Arial"/>
              </a:rPr>
              <a:t>of deep </a:t>
            </a:r>
            <a:r>
              <a:rPr sz="2400" spc="-5" dirty="0">
                <a:solidFill>
                  <a:srgbClr val="0048AA"/>
                </a:solidFill>
                <a:latin typeface="Arial"/>
                <a:cs typeface="Arial"/>
              </a:rPr>
              <a:t>networks </a:t>
            </a:r>
            <a:r>
              <a:rPr sz="2400" dirty="0">
                <a:solidFill>
                  <a:srgbClr val="0048AA"/>
                </a:solidFill>
                <a:latin typeface="Arial"/>
                <a:cs typeface="Arial"/>
              </a:rPr>
              <a:t>remains</a:t>
            </a:r>
            <a:r>
              <a:rPr sz="2400" spc="35" dirty="0">
                <a:solidFill>
                  <a:srgbClr val="0048AA"/>
                </a:solidFill>
                <a:latin typeface="Arial"/>
                <a:cs typeface="Arial"/>
              </a:rPr>
              <a:t> </a:t>
            </a:r>
            <a:r>
              <a:rPr sz="2400" dirty="0">
                <a:solidFill>
                  <a:srgbClr val="0048AA"/>
                </a:solidFill>
                <a:latin typeface="Arial"/>
                <a:cs typeface="Arial"/>
              </a:rPr>
              <a:t>shallow</a:t>
            </a:r>
            <a:endParaRPr sz="2400">
              <a:latin typeface="Arial"/>
              <a:cs typeface="Arial"/>
            </a:endParaRPr>
          </a:p>
          <a:p>
            <a:pPr>
              <a:lnSpc>
                <a:spcPct val="100000"/>
              </a:lnSpc>
              <a:spcBef>
                <a:spcPts val="30"/>
              </a:spcBef>
            </a:pPr>
            <a:endParaRPr sz="2250">
              <a:latin typeface="Times New Roman"/>
              <a:cs typeface="Times New Roman"/>
            </a:endParaRPr>
          </a:p>
          <a:p>
            <a:pPr marL="171450" indent="-159385">
              <a:lnSpc>
                <a:spcPts val="1040"/>
              </a:lnSpc>
              <a:buAutoNum type="arabicPlain"/>
              <a:tabLst>
                <a:tab pos="172085" algn="l"/>
              </a:tabLst>
            </a:pPr>
            <a:r>
              <a:rPr sz="900" dirty="0">
                <a:solidFill>
                  <a:srgbClr val="0048AA"/>
                </a:solidFill>
                <a:latin typeface="Arial"/>
                <a:cs typeface="Arial"/>
              </a:rPr>
              <a:t>Razavian, </a:t>
            </a:r>
            <a:r>
              <a:rPr sz="900" spc="-10" dirty="0">
                <a:solidFill>
                  <a:srgbClr val="0048AA"/>
                </a:solidFill>
                <a:latin typeface="Arial"/>
                <a:cs typeface="Arial"/>
              </a:rPr>
              <a:t>Azizpour, </a:t>
            </a:r>
            <a:r>
              <a:rPr sz="900" dirty="0">
                <a:solidFill>
                  <a:srgbClr val="0048AA"/>
                </a:solidFill>
                <a:latin typeface="Arial"/>
                <a:cs typeface="Arial"/>
              </a:rPr>
              <a:t>Sullivan, Carlsson, CNN Features </a:t>
            </a:r>
            <a:r>
              <a:rPr sz="900" spc="-5" dirty="0">
                <a:solidFill>
                  <a:srgbClr val="0048AA"/>
                </a:solidFill>
                <a:latin typeface="Arial"/>
                <a:cs typeface="Arial"/>
              </a:rPr>
              <a:t>off-the-shelf: </a:t>
            </a:r>
            <a:r>
              <a:rPr sz="900" dirty="0">
                <a:solidFill>
                  <a:srgbClr val="0048AA"/>
                </a:solidFill>
                <a:latin typeface="Arial"/>
                <a:cs typeface="Arial"/>
              </a:rPr>
              <a:t>an </a:t>
            </a:r>
            <a:r>
              <a:rPr sz="900" spc="-5" dirty="0">
                <a:solidFill>
                  <a:srgbClr val="0048AA"/>
                </a:solidFill>
                <a:latin typeface="Arial"/>
                <a:cs typeface="Arial"/>
              </a:rPr>
              <a:t>Astounding </a:t>
            </a:r>
            <a:r>
              <a:rPr sz="900" dirty="0">
                <a:solidFill>
                  <a:srgbClr val="0048AA"/>
                </a:solidFill>
                <a:latin typeface="Arial"/>
                <a:cs typeface="Arial"/>
              </a:rPr>
              <a:t>Baseline for Recognition.</a:t>
            </a:r>
            <a:r>
              <a:rPr sz="900" spc="-100" dirty="0">
                <a:solidFill>
                  <a:srgbClr val="0048AA"/>
                </a:solidFill>
                <a:latin typeface="Arial"/>
                <a:cs typeface="Arial"/>
              </a:rPr>
              <a:t> </a:t>
            </a:r>
            <a:r>
              <a:rPr sz="900" spc="-5" dirty="0">
                <a:solidFill>
                  <a:srgbClr val="0048AA"/>
                </a:solidFill>
                <a:latin typeface="Arial"/>
                <a:cs typeface="Arial"/>
              </a:rPr>
              <a:t>CVPRW’14.</a:t>
            </a:r>
            <a:endParaRPr sz="900">
              <a:latin typeface="Arial"/>
              <a:cs typeface="Arial"/>
            </a:endParaRPr>
          </a:p>
          <a:p>
            <a:pPr marL="12700" marR="1984375">
              <a:lnSpc>
                <a:spcPts val="1000"/>
              </a:lnSpc>
              <a:spcBef>
                <a:spcPts val="60"/>
              </a:spcBef>
              <a:buAutoNum type="arabicPlain"/>
              <a:tabLst>
                <a:tab pos="172085" algn="l"/>
              </a:tabLst>
            </a:pPr>
            <a:r>
              <a:rPr sz="900" spc="-5" dirty="0">
                <a:solidFill>
                  <a:srgbClr val="0048AA"/>
                </a:solidFill>
                <a:latin typeface="Arial"/>
                <a:cs typeface="Arial"/>
              </a:rPr>
              <a:t>Hahnloser, Sarpeshkar, </a:t>
            </a:r>
            <a:r>
              <a:rPr sz="900" dirty="0">
                <a:solidFill>
                  <a:srgbClr val="0048AA"/>
                </a:solidFill>
                <a:latin typeface="Arial"/>
                <a:cs typeface="Arial"/>
              </a:rPr>
              <a:t>Mahowald, Douglas, Seung. Digital </a:t>
            </a:r>
            <a:r>
              <a:rPr sz="900" spc="-5" dirty="0">
                <a:solidFill>
                  <a:srgbClr val="0048AA"/>
                </a:solidFill>
                <a:latin typeface="Arial"/>
                <a:cs typeface="Arial"/>
              </a:rPr>
              <a:t>selection </a:t>
            </a:r>
            <a:r>
              <a:rPr sz="900" dirty="0">
                <a:solidFill>
                  <a:srgbClr val="0048AA"/>
                </a:solidFill>
                <a:latin typeface="Arial"/>
                <a:cs typeface="Arial"/>
              </a:rPr>
              <a:t>and analogue amplification coexist in a </a:t>
            </a:r>
            <a:r>
              <a:rPr sz="900" spc="-5" dirty="0">
                <a:solidFill>
                  <a:srgbClr val="0048AA"/>
                </a:solidFill>
                <a:latin typeface="Arial"/>
                <a:cs typeface="Arial"/>
              </a:rPr>
              <a:t>cortex-inspired </a:t>
            </a:r>
            <a:r>
              <a:rPr sz="900" dirty="0">
                <a:solidFill>
                  <a:srgbClr val="0048AA"/>
                </a:solidFill>
                <a:latin typeface="Arial"/>
                <a:cs typeface="Arial"/>
              </a:rPr>
              <a:t>silicon  circuit. Nature, </a:t>
            </a:r>
            <a:r>
              <a:rPr sz="900" spc="-5" dirty="0">
                <a:solidFill>
                  <a:srgbClr val="0048AA"/>
                </a:solidFill>
                <a:latin typeface="Arial"/>
                <a:cs typeface="Arial"/>
              </a:rPr>
              <a:t>405(6789):947–951,</a:t>
            </a:r>
            <a:r>
              <a:rPr sz="900" spc="-20" dirty="0">
                <a:solidFill>
                  <a:srgbClr val="0048AA"/>
                </a:solidFill>
                <a:latin typeface="Arial"/>
                <a:cs typeface="Arial"/>
              </a:rPr>
              <a:t> </a:t>
            </a:r>
            <a:r>
              <a:rPr sz="900" dirty="0">
                <a:solidFill>
                  <a:srgbClr val="0048AA"/>
                </a:solidFill>
                <a:latin typeface="Arial"/>
                <a:cs typeface="Arial"/>
              </a:rPr>
              <a:t>2000.</a:t>
            </a:r>
            <a:endParaRPr sz="900">
              <a:latin typeface="Arial"/>
              <a:cs typeface="Arial"/>
            </a:endParaRPr>
          </a:p>
        </p:txBody>
      </p:sp>
      <p:sp>
        <p:nvSpPr>
          <p:cNvPr id="54" name="object 54"/>
          <p:cNvSpPr/>
          <p:nvPr/>
        </p:nvSpPr>
        <p:spPr>
          <a:xfrm>
            <a:off x="6666230" y="3653790"/>
            <a:ext cx="2072886" cy="171159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603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989695"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 </a:t>
            </a:r>
            <a:r>
              <a:rPr sz="3600" dirty="0"/>
              <a:t>in Deep</a:t>
            </a:r>
            <a:r>
              <a:rPr sz="3600" spc="-80" dirty="0"/>
              <a:t> </a:t>
            </a:r>
            <a:r>
              <a:rPr sz="3600" dirty="0"/>
              <a:t>Learning</a:t>
            </a:r>
            <a:endParaRPr sz="3600"/>
          </a:p>
        </p:txBody>
      </p:sp>
      <p:sp>
        <p:nvSpPr>
          <p:cNvPr id="11" name="object 11"/>
          <p:cNvSpPr/>
          <p:nvPr/>
        </p:nvSpPr>
        <p:spPr>
          <a:xfrm>
            <a:off x="125818" y="1487592"/>
            <a:ext cx="8890806" cy="401360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396641" y="2361739"/>
            <a:ext cx="1186920" cy="63330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42712" y="1942720"/>
            <a:ext cx="1186920" cy="147074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42712" y="4424419"/>
            <a:ext cx="2443913" cy="633305"/>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62313" y="3568775"/>
            <a:ext cx="1607218" cy="63330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3177357" y="1942767"/>
            <a:ext cx="3053464" cy="764262"/>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3177357" y="4424416"/>
            <a:ext cx="3053464" cy="763677"/>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3177357" y="3186320"/>
            <a:ext cx="3053464" cy="763677"/>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7238773" y="1871451"/>
            <a:ext cx="1765043" cy="1766130"/>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7238773" y="3734989"/>
            <a:ext cx="1765043" cy="1766129"/>
          </a:xfrm>
          <a:prstGeom prst="rect">
            <a:avLst/>
          </a:prstGeom>
          <a:blipFill>
            <a:blip r:embed="rId15" cstate="print"/>
            <a:stretch>
              <a:fillRect/>
            </a:stretch>
          </a:blipFill>
        </p:spPr>
        <p:txBody>
          <a:bodyPr wrap="square" lIns="0" tIns="0" rIns="0" bIns="0" rtlCol="0"/>
          <a:lstStyle/>
          <a:p>
            <a:endParaRPr/>
          </a:p>
        </p:txBody>
      </p:sp>
      <p:sp>
        <p:nvSpPr>
          <p:cNvPr id="21" name="object 21"/>
          <p:cNvSpPr txBox="1"/>
          <p:nvPr/>
        </p:nvSpPr>
        <p:spPr>
          <a:xfrm>
            <a:off x="187867" y="1397567"/>
            <a:ext cx="2296160" cy="367030"/>
          </a:xfrm>
          <a:prstGeom prst="rect">
            <a:avLst/>
          </a:prstGeom>
        </p:spPr>
        <p:txBody>
          <a:bodyPr vert="horz" wrap="square" lIns="0" tIns="17780" rIns="0" bIns="0" rtlCol="0">
            <a:spAutoFit/>
          </a:bodyPr>
          <a:lstStyle/>
          <a:p>
            <a:pPr marL="12700">
              <a:lnSpc>
                <a:spcPct val="100000"/>
              </a:lnSpc>
              <a:spcBef>
                <a:spcPts val="140"/>
              </a:spcBef>
            </a:pPr>
            <a:r>
              <a:rPr sz="2200" spc="5" dirty="0">
                <a:latin typeface="Calibri"/>
                <a:cs typeface="Calibri"/>
              </a:rPr>
              <a:t>Architecture</a:t>
            </a:r>
            <a:r>
              <a:rPr sz="2200" spc="-45" dirty="0">
                <a:latin typeface="Calibri"/>
                <a:cs typeface="Calibri"/>
              </a:rPr>
              <a:t> </a:t>
            </a:r>
            <a:r>
              <a:rPr sz="2200" spc="15" dirty="0">
                <a:latin typeface="Calibri"/>
                <a:cs typeface="Calibri"/>
              </a:rPr>
              <a:t>Design</a:t>
            </a:r>
            <a:endParaRPr sz="2200">
              <a:latin typeface="Calibri"/>
              <a:cs typeface="Calibri"/>
            </a:endParaRPr>
          </a:p>
        </p:txBody>
      </p:sp>
      <p:sp>
        <p:nvSpPr>
          <p:cNvPr id="22" name="object 22"/>
          <p:cNvSpPr txBox="1"/>
          <p:nvPr/>
        </p:nvSpPr>
        <p:spPr>
          <a:xfrm>
            <a:off x="3947626" y="1397567"/>
            <a:ext cx="1515110" cy="367030"/>
          </a:xfrm>
          <a:prstGeom prst="rect">
            <a:avLst/>
          </a:prstGeom>
        </p:spPr>
        <p:txBody>
          <a:bodyPr vert="horz" wrap="square" lIns="0" tIns="17780" rIns="0" bIns="0" rtlCol="0">
            <a:spAutoFit/>
          </a:bodyPr>
          <a:lstStyle/>
          <a:p>
            <a:pPr marL="12700">
              <a:lnSpc>
                <a:spcPct val="100000"/>
              </a:lnSpc>
              <a:spcBef>
                <a:spcPts val="140"/>
              </a:spcBef>
            </a:pPr>
            <a:r>
              <a:rPr sz="2200" spc="5" dirty="0">
                <a:latin typeface="Calibri"/>
                <a:cs typeface="Calibri"/>
              </a:rPr>
              <a:t>Optimization</a:t>
            </a:r>
            <a:endParaRPr sz="2200">
              <a:latin typeface="Calibri"/>
              <a:cs typeface="Calibri"/>
            </a:endParaRPr>
          </a:p>
        </p:txBody>
      </p:sp>
      <p:sp>
        <p:nvSpPr>
          <p:cNvPr id="23" name="object 23"/>
          <p:cNvSpPr txBox="1"/>
          <p:nvPr/>
        </p:nvSpPr>
        <p:spPr>
          <a:xfrm>
            <a:off x="7225464" y="1397567"/>
            <a:ext cx="1695450" cy="367030"/>
          </a:xfrm>
          <a:prstGeom prst="rect">
            <a:avLst/>
          </a:prstGeom>
        </p:spPr>
        <p:txBody>
          <a:bodyPr vert="horz" wrap="square" lIns="0" tIns="17780" rIns="0" bIns="0" rtlCol="0">
            <a:spAutoFit/>
          </a:bodyPr>
          <a:lstStyle/>
          <a:p>
            <a:pPr marL="12700">
              <a:lnSpc>
                <a:spcPct val="100000"/>
              </a:lnSpc>
              <a:spcBef>
                <a:spcPts val="140"/>
              </a:spcBef>
            </a:pPr>
            <a:r>
              <a:rPr sz="2200" spc="20" dirty="0">
                <a:latin typeface="Calibri"/>
                <a:cs typeface="Calibri"/>
              </a:rPr>
              <a:t>Gene</a:t>
            </a:r>
            <a:r>
              <a:rPr sz="2200" spc="-45" dirty="0">
                <a:latin typeface="Calibri"/>
                <a:cs typeface="Calibri"/>
              </a:rPr>
              <a:t>r</a:t>
            </a:r>
            <a:r>
              <a:rPr sz="2200" spc="10" dirty="0">
                <a:latin typeface="Calibri"/>
                <a:cs typeface="Calibri"/>
              </a:rPr>
              <a:t>al</a:t>
            </a:r>
            <a:r>
              <a:rPr sz="2200" spc="-10" dirty="0">
                <a:latin typeface="Calibri"/>
                <a:cs typeface="Calibri"/>
              </a:rPr>
              <a:t>i</a:t>
            </a:r>
            <a:r>
              <a:rPr sz="2200" spc="-30" dirty="0">
                <a:latin typeface="Calibri"/>
                <a:cs typeface="Calibri"/>
              </a:rPr>
              <a:t>z</a:t>
            </a:r>
            <a:r>
              <a:rPr sz="2200" spc="-10" dirty="0">
                <a:latin typeface="Calibri"/>
                <a:cs typeface="Calibri"/>
              </a:rPr>
              <a:t>a</a:t>
            </a:r>
            <a:r>
              <a:rPr sz="2200" spc="10" dirty="0">
                <a:latin typeface="Calibri"/>
                <a:cs typeface="Calibri"/>
              </a:rPr>
              <a:t>t</a:t>
            </a:r>
            <a:r>
              <a:rPr sz="2200" spc="-5" dirty="0">
                <a:latin typeface="Calibri"/>
                <a:cs typeface="Calibri"/>
              </a:rPr>
              <a:t>i</a:t>
            </a:r>
            <a:r>
              <a:rPr sz="2200" spc="15" dirty="0">
                <a:latin typeface="Calibri"/>
                <a:cs typeface="Calibri"/>
              </a:rPr>
              <a:t>on</a:t>
            </a:r>
            <a:endParaRPr sz="2200">
              <a:latin typeface="Calibri"/>
              <a:cs typeface="Calibri"/>
            </a:endParaRPr>
          </a:p>
        </p:txBody>
      </p:sp>
      <p:sp>
        <p:nvSpPr>
          <p:cNvPr id="24" name="object 24"/>
          <p:cNvSpPr txBox="1"/>
          <p:nvPr/>
        </p:nvSpPr>
        <p:spPr>
          <a:xfrm>
            <a:off x="25400" y="6197600"/>
            <a:ext cx="15614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0048AA"/>
                </a:solidFill>
                <a:latin typeface="Arial"/>
                <a:cs typeface="Arial"/>
              </a:rPr>
              <a:t>Slide </a:t>
            </a:r>
            <a:r>
              <a:rPr sz="900" spc="-5" dirty="0">
                <a:solidFill>
                  <a:srgbClr val="0048AA"/>
                </a:solidFill>
                <a:latin typeface="Arial"/>
                <a:cs typeface="Arial"/>
              </a:rPr>
              <a:t>courtesy </a:t>
            </a:r>
            <a:r>
              <a:rPr sz="900" dirty="0">
                <a:solidFill>
                  <a:srgbClr val="0048AA"/>
                </a:solidFill>
                <a:latin typeface="Arial"/>
                <a:cs typeface="Arial"/>
              </a:rPr>
              <a:t>of Ben</a:t>
            </a:r>
            <a:r>
              <a:rPr sz="900" spc="-45" dirty="0">
                <a:solidFill>
                  <a:srgbClr val="0048AA"/>
                </a:solidFill>
                <a:latin typeface="Arial"/>
                <a:cs typeface="Arial"/>
              </a:rPr>
              <a:t> </a:t>
            </a:r>
            <a:r>
              <a:rPr sz="900" spc="-5" dirty="0">
                <a:solidFill>
                  <a:srgbClr val="0048AA"/>
                </a:solidFill>
                <a:latin typeface="Arial"/>
                <a:cs typeface="Arial"/>
              </a:rPr>
              <a:t>Haeffele</a:t>
            </a:r>
            <a:endParaRPr sz="900">
              <a:latin typeface="Arial"/>
              <a:cs typeface="Arial"/>
            </a:endParaRPr>
          </a:p>
        </p:txBody>
      </p:sp>
    </p:spTree>
    <p:extLst>
      <p:ext uri="{BB962C8B-B14F-4D97-AF65-F5344CB8AC3E}">
        <p14:creationId xmlns:p14="http://schemas.microsoft.com/office/powerpoint/2010/main" val="308862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606790" cy="574040"/>
          </a:xfrm>
          <a:prstGeom prst="rect">
            <a:avLst/>
          </a:prstGeom>
        </p:spPr>
        <p:txBody>
          <a:bodyPr vert="horz" wrap="square" lIns="0" tIns="12700" rIns="0" bIns="0" rtlCol="0">
            <a:spAutoFit/>
          </a:bodyPr>
          <a:lstStyle/>
          <a:p>
            <a:pPr marL="12700">
              <a:lnSpc>
                <a:spcPct val="100000"/>
              </a:lnSpc>
              <a:spcBef>
                <a:spcPts val="100"/>
              </a:spcBef>
            </a:pPr>
            <a:r>
              <a:rPr sz="3600" spc="-5" dirty="0"/>
              <a:t>Three Errors </a:t>
            </a:r>
            <a:r>
              <a:rPr sz="3600" dirty="0"/>
              <a:t>in </a:t>
            </a:r>
            <a:r>
              <a:rPr sz="3600" spc="-5" dirty="0"/>
              <a:t>Statistical </a:t>
            </a:r>
            <a:r>
              <a:rPr sz="3600" dirty="0"/>
              <a:t>Learning</a:t>
            </a:r>
            <a:r>
              <a:rPr sz="3600" spc="-50" dirty="0"/>
              <a:t> </a:t>
            </a:r>
            <a:r>
              <a:rPr sz="3600" spc="-5" dirty="0"/>
              <a:t>Theory</a:t>
            </a:r>
            <a:endParaRPr sz="3600"/>
          </a:p>
        </p:txBody>
      </p:sp>
      <p:sp>
        <p:nvSpPr>
          <p:cNvPr id="11" name="object 11"/>
          <p:cNvSpPr/>
          <p:nvPr/>
        </p:nvSpPr>
        <p:spPr>
          <a:xfrm>
            <a:off x="364678" y="2501900"/>
            <a:ext cx="8414642" cy="2596857"/>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02778" y="2514600"/>
            <a:ext cx="8338442" cy="252065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52758" y="2965943"/>
            <a:ext cx="5863556" cy="1947118"/>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90858" y="2978643"/>
            <a:ext cx="5787356" cy="1870918"/>
          </a:xfrm>
          <a:prstGeom prst="rect">
            <a:avLst/>
          </a:prstGeom>
          <a:blipFill>
            <a:blip r:embed="rId9" cstate="print"/>
            <a:stretch>
              <a:fillRect/>
            </a:stretch>
          </a:blipFill>
        </p:spPr>
        <p:txBody>
          <a:bodyPr wrap="square" lIns="0" tIns="0" rIns="0" bIns="0" rtlCol="0"/>
          <a:lstStyle/>
          <a:p>
            <a:endParaRPr/>
          </a:p>
        </p:txBody>
      </p:sp>
      <p:sp>
        <p:nvSpPr>
          <p:cNvPr id="15" name="object 15"/>
          <p:cNvSpPr txBox="1"/>
          <p:nvPr/>
        </p:nvSpPr>
        <p:spPr>
          <a:xfrm>
            <a:off x="1050237" y="2401800"/>
            <a:ext cx="4748530" cy="1036319"/>
          </a:xfrm>
          <a:prstGeom prst="rect">
            <a:avLst/>
          </a:prstGeom>
        </p:spPr>
        <p:txBody>
          <a:bodyPr vert="horz" wrap="square" lIns="0" tIns="151765" rIns="0" bIns="0" rtlCol="0">
            <a:spAutoFit/>
          </a:bodyPr>
          <a:lstStyle/>
          <a:p>
            <a:pPr marL="41910">
              <a:lnSpc>
                <a:spcPct val="100000"/>
              </a:lnSpc>
              <a:spcBef>
                <a:spcPts val="1195"/>
              </a:spcBef>
            </a:pPr>
            <a:r>
              <a:rPr sz="2400" i="1" dirty="0">
                <a:solidFill>
                  <a:srgbClr val="0048AA"/>
                </a:solidFill>
                <a:latin typeface="Times New Roman"/>
                <a:cs typeface="Times New Roman"/>
              </a:rPr>
              <a:t>F </a:t>
            </a:r>
            <a:r>
              <a:rPr sz="2400" spc="-95" dirty="0">
                <a:solidFill>
                  <a:srgbClr val="0048AA"/>
                </a:solidFill>
                <a:latin typeface="Lucida Sans Unicode"/>
                <a:cs typeface="Lucida Sans Unicode"/>
              </a:rPr>
              <a:t>: </a:t>
            </a:r>
            <a:r>
              <a:rPr sz="2400" dirty="0">
                <a:solidFill>
                  <a:srgbClr val="0048AA"/>
                </a:solidFill>
                <a:latin typeface="Arial"/>
                <a:cs typeface="Arial"/>
              </a:rPr>
              <a:t>space of all </a:t>
            </a:r>
            <a:r>
              <a:rPr sz="2400" spc="-5" dirty="0">
                <a:solidFill>
                  <a:srgbClr val="0048AA"/>
                </a:solidFill>
                <a:latin typeface="Arial"/>
                <a:cs typeface="Arial"/>
              </a:rPr>
              <a:t>prediction</a:t>
            </a:r>
            <a:r>
              <a:rPr sz="2400" spc="40" dirty="0">
                <a:solidFill>
                  <a:srgbClr val="0048AA"/>
                </a:solidFill>
                <a:latin typeface="Arial"/>
                <a:cs typeface="Arial"/>
              </a:rPr>
              <a:t> </a:t>
            </a:r>
            <a:r>
              <a:rPr sz="2400" spc="-5" dirty="0">
                <a:solidFill>
                  <a:srgbClr val="0048AA"/>
                </a:solidFill>
                <a:latin typeface="Arial"/>
                <a:cs typeface="Arial"/>
              </a:rPr>
              <a:t>functions</a:t>
            </a:r>
            <a:endParaRPr sz="2400">
              <a:latin typeface="Arial"/>
              <a:cs typeface="Arial"/>
            </a:endParaRPr>
          </a:p>
          <a:p>
            <a:pPr marL="12700">
              <a:lnSpc>
                <a:spcPct val="100000"/>
              </a:lnSpc>
              <a:spcBef>
                <a:spcPts val="1100"/>
              </a:spcBef>
            </a:pPr>
            <a:r>
              <a:rPr sz="2400" i="1" spc="-5" dirty="0">
                <a:solidFill>
                  <a:srgbClr val="0048AA"/>
                </a:solidFill>
                <a:latin typeface="Times New Roman"/>
                <a:cs typeface="Times New Roman"/>
              </a:rPr>
              <a:t>H </a:t>
            </a:r>
            <a:r>
              <a:rPr sz="2400" spc="-95" dirty="0">
                <a:solidFill>
                  <a:srgbClr val="0048AA"/>
                </a:solidFill>
                <a:latin typeface="Lucida Sans Unicode"/>
                <a:cs typeface="Lucida Sans Unicode"/>
              </a:rPr>
              <a:t>: </a:t>
            </a:r>
            <a:r>
              <a:rPr sz="2400" dirty="0">
                <a:solidFill>
                  <a:srgbClr val="0048AA"/>
                </a:solidFill>
                <a:latin typeface="Arial"/>
                <a:cs typeface="Arial"/>
              </a:rPr>
              <a:t>space of</a:t>
            </a:r>
            <a:r>
              <a:rPr sz="2400" spc="55" dirty="0">
                <a:solidFill>
                  <a:srgbClr val="0048AA"/>
                </a:solidFill>
                <a:latin typeface="Arial"/>
                <a:cs typeface="Arial"/>
              </a:rPr>
              <a:t> </a:t>
            </a:r>
            <a:r>
              <a:rPr sz="2400" spc="-5" dirty="0">
                <a:solidFill>
                  <a:srgbClr val="0048AA"/>
                </a:solidFill>
                <a:latin typeface="Arial"/>
                <a:cs typeface="Arial"/>
              </a:rPr>
              <a:t>hypothesis</a:t>
            </a:r>
            <a:endParaRPr sz="2400">
              <a:latin typeface="Arial"/>
              <a:cs typeface="Arial"/>
            </a:endParaRPr>
          </a:p>
        </p:txBody>
      </p:sp>
      <p:sp>
        <p:nvSpPr>
          <p:cNvPr id="16" name="object 16"/>
          <p:cNvSpPr txBox="1"/>
          <p:nvPr/>
        </p:nvSpPr>
        <p:spPr>
          <a:xfrm>
            <a:off x="6277037" y="3248477"/>
            <a:ext cx="481330" cy="391160"/>
          </a:xfrm>
          <a:prstGeom prst="rect">
            <a:avLst/>
          </a:prstGeom>
        </p:spPr>
        <p:txBody>
          <a:bodyPr vert="horz" wrap="square" lIns="0" tIns="12700" rIns="0" bIns="0" rtlCol="0">
            <a:spAutoFit/>
          </a:bodyPr>
          <a:lstStyle/>
          <a:p>
            <a:pPr marL="38100">
              <a:lnSpc>
                <a:spcPct val="100000"/>
              </a:lnSpc>
              <a:spcBef>
                <a:spcPts val="100"/>
              </a:spcBef>
            </a:pPr>
            <a:r>
              <a:rPr sz="2400" spc="-509" dirty="0">
                <a:solidFill>
                  <a:srgbClr val="0048AA"/>
                </a:solidFill>
                <a:latin typeface="Lucida Sans Unicode"/>
                <a:cs typeface="Lucida Sans Unicode"/>
              </a:rPr>
              <a:t>∙</a:t>
            </a:r>
            <a:r>
              <a:rPr sz="2400" spc="-290" dirty="0">
                <a:solidFill>
                  <a:srgbClr val="0048AA"/>
                </a:solidFill>
                <a:latin typeface="Lucida Sans Unicode"/>
                <a:cs typeface="Lucida Sans Unicode"/>
              </a:rPr>
              <a:t> </a:t>
            </a:r>
            <a:r>
              <a:rPr sz="2400" i="1" spc="-45" dirty="0">
                <a:solidFill>
                  <a:srgbClr val="0048AA"/>
                </a:solidFill>
                <a:latin typeface="Times New Roman"/>
                <a:cs typeface="Times New Roman"/>
              </a:rPr>
              <a:t>f</a:t>
            </a:r>
            <a:r>
              <a:rPr sz="2550" i="1" spc="-67" baseline="-19607" dirty="0">
                <a:solidFill>
                  <a:srgbClr val="0048AA"/>
                </a:solidFill>
                <a:latin typeface="Times New Roman"/>
                <a:cs typeface="Times New Roman"/>
              </a:rPr>
              <a:t>H</a:t>
            </a:r>
            <a:endParaRPr sz="2550" baseline="-19607">
              <a:latin typeface="Times New Roman"/>
              <a:cs typeface="Times New Roman"/>
            </a:endParaRPr>
          </a:p>
        </p:txBody>
      </p:sp>
      <p:sp>
        <p:nvSpPr>
          <p:cNvPr id="17" name="object 17"/>
          <p:cNvSpPr txBox="1"/>
          <p:nvPr/>
        </p:nvSpPr>
        <p:spPr>
          <a:xfrm>
            <a:off x="3663820" y="3786866"/>
            <a:ext cx="301625" cy="391160"/>
          </a:xfrm>
          <a:prstGeom prst="rect">
            <a:avLst/>
          </a:prstGeom>
        </p:spPr>
        <p:txBody>
          <a:bodyPr vert="horz" wrap="square" lIns="0" tIns="12700" rIns="0" bIns="0" rtlCol="0">
            <a:spAutoFit/>
          </a:bodyPr>
          <a:lstStyle/>
          <a:p>
            <a:pPr marL="12700">
              <a:lnSpc>
                <a:spcPct val="100000"/>
              </a:lnSpc>
              <a:spcBef>
                <a:spcPts val="100"/>
              </a:spcBef>
            </a:pPr>
            <a:r>
              <a:rPr sz="2400" spc="-509" dirty="0">
                <a:solidFill>
                  <a:srgbClr val="0048AA"/>
                </a:solidFill>
                <a:latin typeface="Lucida Sans Unicode"/>
                <a:cs typeface="Lucida Sans Unicode"/>
              </a:rPr>
              <a:t>∙</a:t>
            </a:r>
            <a:r>
              <a:rPr sz="2400" spc="-434" dirty="0">
                <a:solidFill>
                  <a:srgbClr val="0048AA"/>
                </a:solidFill>
                <a:latin typeface="Lucida Sans Unicode"/>
                <a:cs typeface="Lucida Sans Unicode"/>
              </a:rPr>
              <a:t> </a:t>
            </a:r>
            <a:r>
              <a:rPr sz="2400" i="1" dirty="0">
                <a:solidFill>
                  <a:srgbClr val="0048AA"/>
                </a:solidFill>
                <a:latin typeface="Times New Roman"/>
                <a:cs typeface="Times New Roman"/>
              </a:rPr>
              <a:t>f</a:t>
            </a:r>
            <a:endParaRPr sz="2400">
              <a:latin typeface="Times New Roman"/>
              <a:cs typeface="Times New Roman"/>
            </a:endParaRPr>
          </a:p>
        </p:txBody>
      </p:sp>
      <p:sp>
        <p:nvSpPr>
          <p:cNvPr id="18" name="object 18"/>
          <p:cNvSpPr txBox="1"/>
          <p:nvPr/>
        </p:nvSpPr>
        <p:spPr>
          <a:xfrm>
            <a:off x="3955887" y="3951458"/>
            <a:ext cx="182245" cy="285115"/>
          </a:xfrm>
          <a:prstGeom prst="rect">
            <a:avLst/>
          </a:prstGeom>
        </p:spPr>
        <p:txBody>
          <a:bodyPr vert="horz" wrap="square" lIns="0" tIns="12700" rIns="0" bIns="0" rtlCol="0">
            <a:spAutoFit/>
          </a:bodyPr>
          <a:lstStyle/>
          <a:p>
            <a:pPr marL="12700">
              <a:lnSpc>
                <a:spcPct val="100000"/>
              </a:lnSpc>
              <a:spcBef>
                <a:spcPts val="100"/>
              </a:spcBef>
            </a:pPr>
            <a:r>
              <a:rPr sz="1700" i="1" dirty="0">
                <a:solidFill>
                  <a:srgbClr val="0048AA"/>
                </a:solidFill>
                <a:latin typeface="Times New Roman"/>
                <a:cs typeface="Times New Roman"/>
              </a:rPr>
              <a:t>H</a:t>
            </a:r>
            <a:endParaRPr sz="1700">
              <a:latin typeface="Times New Roman"/>
              <a:cs typeface="Times New Roman"/>
            </a:endParaRPr>
          </a:p>
        </p:txBody>
      </p:sp>
      <p:sp>
        <p:nvSpPr>
          <p:cNvPr id="19" name="object 19"/>
          <p:cNvSpPr/>
          <p:nvPr/>
        </p:nvSpPr>
        <p:spPr>
          <a:xfrm>
            <a:off x="6856948" y="2909927"/>
            <a:ext cx="1195070" cy="493395"/>
          </a:xfrm>
          <a:custGeom>
            <a:avLst/>
            <a:gdLst/>
            <a:ahLst/>
            <a:cxnLst/>
            <a:rect l="l" t="t" r="r" b="b"/>
            <a:pathLst>
              <a:path w="1195070" h="493395">
                <a:moveTo>
                  <a:pt x="0" y="493033"/>
                </a:moveTo>
                <a:lnTo>
                  <a:pt x="17609" y="485766"/>
                </a:lnTo>
                <a:lnTo>
                  <a:pt x="1177112" y="7267"/>
                </a:lnTo>
                <a:lnTo>
                  <a:pt x="1194721" y="0"/>
                </a:lnTo>
              </a:path>
            </a:pathLst>
          </a:custGeom>
          <a:ln w="38099">
            <a:solidFill>
              <a:srgbClr val="D82DA9"/>
            </a:solidFill>
          </a:ln>
        </p:spPr>
        <p:txBody>
          <a:bodyPr wrap="square" lIns="0" tIns="0" rIns="0" bIns="0" rtlCol="0"/>
          <a:lstStyle/>
          <a:p>
            <a:endParaRPr/>
          </a:p>
        </p:txBody>
      </p:sp>
      <p:sp>
        <p:nvSpPr>
          <p:cNvPr id="20" name="object 20"/>
          <p:cNvSpPr/>
          <p:nvPr/>
        </p:nvSpPr>
        <p:spPr>
          <a:xfrm>
            <a:off x="8002085" y="2839713"/>
            <a:ext cx="187325" cy="155575"/>
          </a:xfrm>
          <a:custGeom>
            <a:avLst/>
            <a:gdLst/>
            <a:ahLst/>
            <a:cxnLst/>
            <a:rect l="l" t="t" r="r" b="b"/>
            <a:pathLst>
              <a:path w="187325" h="155575">
                <a:moveTo>
                  <a:pt x="0" y="0"/>
                </a:moveTo>
                <a:lnTo>
                  <a:pt x="63949" y="154962"/>
                </a:lnTo>
                <a:lnTo>
                  <a:pt x="186937" y="13531"/>
                </a:lnTo>
                <a:lnTo>
                  <a:pt x="0" y="0"/>
                </a:lnTo>
                <a:close/>
              </a:path>
            </a:pathLst>
          </a:custGeom>
          <a:solidFill>
            <a:srgbClr val="D82DA9"/>
          </a:solidFill>
        </p:spPr>
        <p:txBody>
          <a:bodyPr wrap="square" lIns="0" tIns="0" rIns="0" bIns="0" rtlCol="0"/>
          <a:lstStyle/>
          <a:p>
            <a:endParaRPr/>
          </a:p>
        </p:txBody>
      </p:sp>
      <p:sp>
        <p:nvSpPr>
          <p:cNvPr id="21" name="object 21"/>
          <p:cNvSpPr/>
          <p:nvPr/>
        </p:nvSpPr>
        <p:spPr>
          <a:xfrm>
            <a:off x="6719594" y="3318212"/>
            <a:ext cx="187325" cy="155575"/>
          </a:xfrm>
          <a:custGeom>
            <a:avLst/>
            <a:gdLst/>
            <a:ahLst/>
            <a:cxnLst/>
            <a:rect l="l" t="t" r="r" b="b"/>
            <a:pathLst>
              <a:path w="187325" h="155575">
                <a:moveTo>
                  <a:pt x="122988" y="0"/>
                </a:moveTo>
                <a:lnTo>
                  <a:pt x="0" y="141431"/>
                </a:lnTo>
                <a:lnTo>
                  <a:pt x="186937" y="154962"/>
                </a:lnTo>
                <a:lnTo>
                  <a:pt x="122988" y="0"/>
                </a:lnTo>
                <a:close/>
              </a:path>
            </a:pathLst>
          </a:custGeom>
          <a:solidFill>
            <a:srgbClr val="D82DA9"/>
          </a:solidFill>
        </p:spPr>
        <p:txBody>
          <a:bodyPr wrap="square" lIns="0" tIns="0" rIns="0" bIns="0" rtlCol="0"/>
          <a:lstStyle/>
          <a:p>
            <a:endParaRPr/>
          </a:p>
        </p:txBody>
      </p:sp>
      <p:sp>
        <p:nvSpPr>
          <p:cNvPr id="22" name="object 22"/>
          <p:cNvSpPr txBox="1"/>
          <p:nvPr/>
        </p:nvSpPr>
        <p:spPr>
          <a:xfrm>
            <a:off x="7137400" y="2591637"/>
            <a:ext cx="1537970" cy="1061085"/>
          </a:xfrm>
          <a:prstGeom prst="rect">
            <a:avLst/>
          </a:prstGeom>
        </p:spPr>
        <p:txBody>
          <a:bodyPr vert="horz" wrap="square" lIns="0" tIns="12700" rIns="0" bIns="0" rtlCol="0">
            <a:spAutoFit/>
          </a:bodyPr>
          <a:lstStyle/>
          <a:p>
            <a:pPr marR="40640" algn="r">
              <a:lnSpc>
                <a:spcPct val="100000"/>
              </a:lnSpc>
              <a:spcBef>
                <a:spcPts val="100"/>
              </a:spcBef>
            </a:pPr>
            <a:r>
              <a:rPr sz="2400" spc="-509" dirty="0">
                <a:solidFill>
                  <a:srgbClr val="0048AA"/>
                </a:solidFill>
                <a:latin typeface="Lucida Sans Unicode"/>
                <a:cs typeface="Lucida Sans Unicode"/>
              </a:rPr>
              <a:t>∙</a:t>
            </a:r>
            <a:r>
              <a:rPr sz="2400" spc="-320" dirty="0">
                <a:solidFill>
                  <a:srgbClr val="0048AA"/>
                </a:solidFill>
                <a:latin typeface="Lucida Sans Unicode"/>
                <a:cs typeface="Lucida Sans Unicode"/>
              </a:rPr>
              <a:t> </a:t>
            </a:r>
            <a:r>
              <a:rPr sz="2400" i="1" spc="-45" dirty="0">
                <a:solidFill>
                  <a:srgbClr val="0048AA"/>
                </a:solidFill>
                <a:latin typeface="Times New Roman"/>
                <a:cs typeface="Times New Roman"/>
              </a:rPr>
              <a:t>f</a:t>
            </a:r>
            <a:r>
              <a:rPr sz="2550" i="1" spc="-67" baseline="-19607" dirty="0">
                <a:solidFill>
                  <a:srgbClr val="0048AA"/>
                </a:solidFill>
                <a:latin typeface="Times New Roman"/>
                <a:cs typeface="Times New Roman"/>
              </a:rPr>
              <a:t>F</a:t>
            </a:r>
            <a:endParaRPr sz="2550" baseline="-19607">
              <a:latin typeface="Times New Roman"/>
              <a:cs typeface="Times New Roman"/>
            </a:endParaRPr>
          </a:p>
          <a:p>
            <a:pPr marL="38100">
              <a:lnSpc>
                <a:spcPct val="100000"/>
              </a:lnSpc>
              <a:spcBef>
                <a:spcPts val="3110"/>
              </a:spcBef>
            </a:pPr>
            <a:r>
              <a:rPr sz="1800" spc="-5" dirty="0">
                <a:solidFill>
                  <a:srgbClr val="D82DA9"/>
                </a:solidFill>
                <a:latin typeface="Arial"/>
                <a:cs typeface="Arial"/>
              </a:rPr>
              <a:t>Approximation</a:t>
            </a:r>
            <a:endParaRPr sz="1800">
              <a:latin typeface="Arial"/>
              <a:cs typeface="Arial"/>
            </a:endParaRPr>
          </a:p>
        </p:txBody>
      </p:sp>
      <p:sp>
        <p:nvSpPr>
          <p:cNvPr id="23" name="object 23"/>
          <p:cNvSpPr txBox="1"/>
          <p:nvPr/>
        </p:nvSpPr>
        <p:spPr>
          <a:xfrm>
            <a:off x="3977904" y="3543300"/>
            <a:ext cx="4213860" cy="391160"/>
          </a:xfrm>
          <a:prstGeom prst="rect">
            <a:avLst/>
          </a:prstGeom>
        </p:spPr>
        <p:txBody>
          <a:bodyPr vert="horz" wrap="square" lIns="0" tIns="12700" rIns="0" bIns="0" rtlCol="0">
            <a:spAutoFit/>
          </a:bodyPr>
          <a:lstStyle/>
          <a:p>
            <a:pPr marL="38100">
              <a:lnSpc>
                <a:spcPct val="100000"/>
              </a:lnSpc>
              <a:spcBef>
                <a:spcPts val="100"/>
              </a:spcBef>
              <a:tabLst>
                <a:tab pos="3692525" algn="l"/>
              </a:tabLst>
            </a:pPr>
            <a:r>
              <a:rPr sz="3600" baseline="-30092" dirty="0">
                <a:solidFill>
                  <a:srgbClr val="0048AA"/>
                </a:solidFill>
                <a:latin typeface="Lucida Sans Unicode"/>
                <a:cs typeface="Lucida Sans Unicode"/>
              </a:rPr>
              <a:t>̂	</a:t>
            </a:r>
            <a:r>
              <a:rPr sz="1800" dirty="0">
                <a:solidFill>
                  <a:srgbClr val="D82DA9"/>
                </a:solidFill>
                <a:latin typeface="Arial"/>
                <a:cs typeface="Arial"/>
              </a:rPr>
              <a:t>error</a:t>
            </a:r>
            <a:endParaRPr sz="1800">
              <a:latin typeface="Arial"/>
              <a:cs typeface="Arial"/>
            </a:endParaRPr>
          </a:p>
        </p:txBody>
      </p:sp>
      <p:sp>
        <p:nvSpPr>
          <p:cNvPr id="24" name="object 24"/>
          <p:cNvSpPr/>
          <p:nvPr/>
        </p:nvSpPr>
        <p:spPr>
          <a:xfrm>
            <a:off x="4303776" y="3556443"/>
            <a:ext cx="1768475" cy="371475"/>
          </a:xfrm>
          <a:custGeom>
            <a:avLst/>
            <a:gdLst/>
            <a:ahLst/>
            <a:cxnLst/>
            <a:rect l="l" t="t" r="r" b="b"/>
            <a:pathLst>
              <a:path w="1768475" h="371475">
                <a:moveTo>
                  <a:pt x="0" y="371429"/>
                </a:moveTo>
                <a:lnTo>
                  <a:pt x="18643" y="367513"/>
                </a:lnTo>
                <a:lnTo>
                  <a:pt x="1749461" y="3916"/>
                </a:lnTo>
                <a:lnTo>
                  <a:pt x="1768104" y="0"/>
                </a:lnTo>
              </a:path>
            </a:pathLst>
          </a:custGeom>
          <a:ln w="38099">
            <a:solidFill>
              <a:srgbClr val="D82DA9"/>
            </a:solidFill>
          </a:ln>
        </p:spPr>
        <p:txBody>
          <a:bodyPr wrap="square" lIns="0" tIns="0" rIns="0" bIns="0" rtlCol="0"/>
          <a:lstStyle/>
          <a:p>
            <a:endParaRPr/>
          </a:p>
        </p:txBody>
      </p:sp>
      <p:sp>
        <p:nvSpPr>
          <p:cNvPr id="25" name="object 25"/>
          <p:cNvSpPr/>
          <p:nvPr/>
        </p:nvSpPr>
        <p:spPr>
          <a:xfrm>
            <a:off x="6036005" y="3478331"/>
            <a:ext cx="181610" cy="164465"/>
          </a:xfrm>
          <a:custGeom>
            <a:avLst/>
            <a:gdLst/>
            <a:ahLst/>
            <a:cxnLst/>
            <a:rect l="l" t="t" r="r" b="b"/>
            <a:pathLst>
              <a:path w="181610" h="164464">
                <a:moveTo>
                  <a:pt x="0" y="0"/>
                </a:moveTo>
                <a:lnTo>
                  <a:pt x="34465" y="164058"/>
                </a:lnTo>
                <a:lnTo>
                  <a:pt x="181291" y="47565"/>
                </a:lnTo>
                <a:lnTo>
                  <a:pt x="0" y="0"/>
                </a:lnTo>
                <a:close/>
              </a:path>
            </a:pathLst>
          </a:custGeom>
          <a:solidFill>
            <a:srgbClr val="D82DA9"/>
          </a:solidFill>
        </p:spPr>
        <p:txBody>
          <a:bodyPr wrap="square" lIns="0" tIns="0" rIns="0" bIns="0" rtlCol="0"/>
          <a:lstStyle/>
          <a:p>
            <a:endParaRPr/>
          </a:p>
        </p:txBody>
      </p:sp>
      <p:sp>
        <p:nvSpPr>
          <p:cNvPr id="26" name="object 26"/>
          <p:cNvSpPr/>
          <p:nvPr/>
        </p:nvSpPr>
        <p:spPr>
          <a:xfrm>
            <a:off x="4158360" y="3841927"/>
            <a:ext cx="181610" cy="164465"/>
          </a:xfrm>
          <a:custGeom>
            <a:avLst/>
            <a:gdLst/>
            <a:ahLst/>
            <a:cxnLst/>
            <a:rect l="l" t="t" r="r" b="b"/>
            <a:pathLst>
              <a:path w="181610" h="164464">
                <a:moveTo>
                  <a:pt x="146827" y="0"/>
                </a:moveTo>
                <a:lnTo>
                  <a:pt x="0" y="116493"/>
                </a:lnTo>
                <a:lnTo>
                  <a:pt x="181291" y="164058"/>
                </a:lnTo>
                <a:lnTo>
                  <a:pt x="146827" y="0"/>
                </a:lnTo>
                <a:close/>
              </a:path>
            </a:pathLst>
          </a:custGeom>
          <a:solidFill>
            <a:srgbClr val="D82DA9"/>
          </a:solidFill>
        </p:spPr>
        <p:txBody>
          <a:bodyPr wrap="square" lIns="0" tIns="0" rIns="0" bIns="0" rtlCol="0"/>
          <a:lstStyle/>
          <a:p>
            <a:endParaRPr/>
          </a:p>
        </p:txBody>
      </p:sp>
      <p:sp>
        <p:nvSpPr>
          <p:cNvPr id="27" name="object 27"/>
          <p:cNvSpPr txBox="1"/>
          <p:nvPr/>
        </p:nvSpPr>
        <p:spPr>
          <a:xfrm>
            <a:off x="4610100" y="3949700"/>
            <a:ext cx="1499870" cy="566420"/>
          </a:xfrm>
          <a:prstGeom prst="rect">
            <a:avLst/>
          </a:prstGeom>
        </p:spPr>
        <p:txBody>
          <a:bodyPr vert="horz" wrap="square" lIns="0" tIns="27939" rIns="0" bIns="0" rtlCol="0">
            <a:spAutoFit/>
          </a:bodyPr>
          <a:lstStyle/>
          <a:p>
            <a:pPr marL="520700" marR="5080" indent="-508000">
              <a:lnSpc>
                <a:spcPts val="2100"/>
              </a:lnSpc>
              <a:spcBef>
                <a:spcPts val="219"/>
              </a:spcBef>
            </a:pPr>
            <a:r>
              <a:rPr sz="1800" spc="-5" dirty="0">
                <a:solidFill>
                  <a:srgbClr val="D82DA9"/>
                </a:solidFill>
                <a:latin typeface="Arial"/>
                <a:cs typeface="Arial"/>
              </a:rPr>
              <a:t>G</a:t>
            </a:r>
            <a:r>
              <a:rPr sz="1800" dirty="0">
                <a:solidFill>
                  <a:srgbClr val="D82DA9"/>
                </a:solidFill>
                <a:latin typeface="Arial"/>
                <a:cs typeface="Arial"/>
              </a:rPr>
              <a:t>eneraliza</a:t>
            </a:r>
            <a:r>
              <a:rPr sz="1800" spc="-5" dirty="0">
                <a:solidFill>
                  <a:srgbClr val="D82DA9"/>
                </a:solidFill>
                <a:latin typeface="Arial"/>
                <a:cs typeface="Arial"/>
              </a:rPr>
              <a:t>t</a:t>
            </a:r>
            <a:r>
              <a:rPr sz="1800" dirty="0">
                <a:solidFill>
                  <a:srgbClr val="D82DA9"/>
                </a:solidFill>
                <a:latin typeface="Arial"/>
                <a:cs typeface="Arial"/>
              </a:rPr>
              <a:t>ion  error</a:t>
            </a:r>
            <a:endParaRPr sz="1800">
              <a:latin typeface="Arial"/>
              <a:cs typeface="Arial"/>
            </a:endParaRPr>
          </a:p>
        </p:txBody>
      </p:sp>
      <p:sp>
        <p:nvSpPr>
          <p:cNvPr id="28" name="object 28"/>
          <p:cNvSpPr txBox="1"/>
          <p:nvPr/>
        </p:nvSpPr>
        <p:spPr>
          <a:xfrm>
            <a:off x="720635" y="4221602"/>
            <a:ext cx="511175" cy="391160"/>
          </a:xfrm>
          <a:prstGeom prst="rect">
            <a:avLst/>
          </a:prstGeom>
        </p:spPr>
        <p:txBody>
          <a:bodyPr vert="horz" wrap="square" lIns="0" tIns="12700" rIns="0" bIns="0" rtlCol="0">
            <a:spAutoFit/>
          </a:bodyPr>
          <a:lstStyle/>
          <a:p>
            <a:pPr marL="38100">
              <a:lnSpc>
                <a:spcPct val="100000"/>
              </a:lnSpc>
              <a:spcBef>
                <a:spcPts val="100"/>
              </a:spcBef>
            </a:pPr>
            <a:r>
              <a:rPr sz="2400" i="1" spc="-380" dirty="0">
                <a:solidFill>
                  <a:srgbClr val="0048AA"/>
                </a:solidFill>
                <a:latin typeface="Times New Roman"/>
                <a:cs typeface="Times New Roman"/>
              </a:rPr>
              <a:t>f</a:t>
            </a:r>
            <a:r>
              <a:rPr sz="3600" spc="-569" baseline="12731" dirty="0">
                <a:solidFill>
                  <a:srgbClr val="0048AA"/>
                </a:solidFill>
                <a:latin typeface="Lucida Sans Unicode"/>
                <a:cs typeface="Lucida Sans Unicode"/>
              </a:rPr>
              <a:t>¯</a:t>
            </a:r>
            <a:r>
              <a:rPr sz="2550" i="1" spc="-569" baseline="-19607" dirty="0">
                <a:solidFill>
                  <a:srgbClr val="0048AA"/>
                </a:solidFill>
                <a:latin typeface="Times New Roman"/>
                <a:cs typeface="Times New Roman"/>
              </a:rPr>
              <a:t>H</a:t>
            </a:r>
            <a:r>
              <a:rPr sz="2550" i="1" spc="-547" baseline="-19607" dirty="0">
                <a:solidFill>
                  <a:srgbClr val="0048AA"/>
                </a:solidFill>
                <a:latin typeface="Times New Roman"/>
                <a:cs typeface="Times New Roman"/>
              </a:rPr>
              <a:t> </a:t>
            </a:r>
            <a:r>
              <a:rPr sz="2400" spc="-509" dirty="0">
                <a:solidFill>
                  <a:srgbClr val="0048AA"/>
                </a:solidFill>
                <a:latin typeface="Lucida Sans Unicode"/>
                <a:cs typeface="Lucida Sans Unicode"/>
              </a:rPr>
              <a:t>∙</a:t>
            </a:r>
            <a:endParaRPr sz="2400">
              <a:latin typeface="Lucida Sans Unicode"/>
              <a:cs typeface="Lucida Sans Unicode"/>
            </a:endParaRPr>
          </a:p>
        </p:txBody>
      </p:sp>
      <p:sp>
        <p:nvSpPr>
          <p:cNvPr id="29" name="object 29"/>
          <p:cNvSpPr/>
          <p:nvPr/>
        </p:nvSpPr>
        <p:spPr>
          <a:xfrm>
            <a:off x="1459956" y="4065131"/>
            <a:ext cx="1983105" cy="344805"/>
          </a:xfrm>
          <a:custGeom>
            <a:avLst/>
            <a:gdLst/>
            <a:ahLst/>
            <a:cxnLst/>
            <a:rect l="l" t="t" r="r" b="b"/>
            <a:pathLst>
              <a:path w="1983104" h="344804">
                <a:moveTo>
                  <a:pt x="0" y="344655"/>
                </a:moveTo>
                <a:lnTo>
                  <a:pt x="18768" y="341392"/>
                </a:lnTo>
                <a:lnTo>
                  <a:pt x="1964123" y="3262"/>
                </a:lnTo>
                <a:lnTo>
                  <a:pt x="1982892" y="0"/>
                </a:lnTo>
              </a:path>
            </a:pathLst>
          </a:custGeom>
          <a:ln w="38100">
            <a:solidFill>
              <a:srgbClr val="D82DA9"/>
            </a:solidFill>
          </a:ln>
        </p:spPr>
        <p:txBody>
          <a:bodyPr wrap="square" lIns="0" tIns="0" rIns="0" bIns="0" rtlCol="0"/>
          <a:lstStyle/>
          <a:p>
            <a:endParaRPr/>
          </a:p>
        </p:txBody>
      </p:sp>
      <p:sp>
        <p:nvSpPr>
          <p:cNvPr id="30" name="object 30"/>
          <p:cNvSpPr/>
          <p:nvPr/>
        </p:nvSpPr>
        <p:spPr>
          <a:xfrm>
            <a:off x="3409725" y="3985812"/>
            <a:ext cx="179705" cy="165735"/>
          </a:xfrm>
          <a:custGeom>
            <a:avLst/>
            <a:gdLst/>
            <a:ahLst/>
            <a:cxnLst/>
            <a:rect l="l" t="t" r="r" b="b"/>
            <a:pathLst>
              <a:path w="179704" h="165735">
                <a:moveTo>
                  <a:pt x="0" y="0"/>
                </a:moveTo>
                <a:lnTo>
                  <a:pt x="28708" y="165163"/>
                </a:lnTo>
                <a:lnTo>
                  <a:pt x="179518" y="53873"/>
                </a:lnTo>
                <a:lnTo>
                  <a:pt x="0" y="0"/>
                </a:lnTo>
                <a:close/>
              </a:path>
            </a:pathLst>
          </a:custGeom>
          <a:solidFill>
            <a:srgbClr val="D82DA9"/>
          </a:solidFill>
        </p:spPr>
        <p:txBody>
          <a:bodyPr wrap="square" lIns="0" tIns="0" rIns="0" bIns="0" rtlCol="0"/>
          <a:lstStyle/>
          <a:p>
            <a:endParaRPr/>
          </a:p>
        </p:txBody>
      </p:sp>
      <p:sp>
        <p:nvSpPr>
          <p:cNvPr id="31" name="object 31"/>
          <p:cNvSpPr/>
          <p:nvPr/>
        </p:nvSpPr>
        <p:spPr>
          <a:xfrm>
            <a:off x="1313561" y="4323942"/>
            <a:ext cx="179705" cy="165735"/>
          </a:xfrm>
          <a:custGeom>
            <a:avLst/>
            <a:gdLst/>
            <a:ahLst/>
            <a:cxnLst/>
            <a:rect l="l" t="t" r="r" b="b"/>
            <a:pathLst>
              <a:path w="179705" h="165735">
                <a:moveTo>
                  <a:pt x="150809" y="0"/>
                </a:moveTo>
                <a:lnTo>
                  <a:pt x="0" y="111290"/>
                </a:lnTo>
                <a:lnTo>
                  <a:pt x="179517" y="165163"/>
                </a:lnTo>
                <a:lnTo>
                  <a:pt x="150809" y="0"/>
                </a:lnTo>
                <a:close/>
              </a:path>
            </a:pathLst>
          </a:custGeom>
          <a:solidFill>
            <a:srgbClr val="D82DA9"/>
          </a:solidFill>
        </p:spPr>
        <p:txBody>
          <a:bodyPr wrap="square" lIns="0" tIns="0" rIns="0" bIns="0" rtlCol="0"/>
          <a:lstStyle/>
          <a:p>
            <a:endParaRPr/>
          </a:p>
        </p:txBody>
      </p:sp>
      <p:sp>
        <p:nvSpPr>
          <p:cNvPr id="32" name="object 32"/>
          <p:cNvSpPr txBox="1"/>
          <p:nvPr/>
        </p:nvSpPr>
        <p:spPr>
          <a:xfrm>
            <a:off x="1612900" y="4381500"/>
            <a:ext cx="18427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D82DA9"/>
                </a:solidFill>
                <a:latin typeface="Arial"/>
                <a:cs typeface="Arial"/>
              </a:rPr>
              <a:t>Optimization</a:t>
            </a:r>
            <a:r>
              <a:rPr sz="1800" spc="-45" dirty="0">
                <a:solidFill>
                  <a:srgbClr val="D82DA9"/>
                </a:solidFill>
                <a:latin typeface="Arial"/>
                <a:cs typeface="Arial"/>
              </a:rPr>
              <a:t> </a:t>
            </a:r>
            <a:r>
              <a:rPr sz="1800" dirty="0">
                <a:solidFill>
                  <a:srgbClr val="D82DA9"/>
                </a:solidFill>
                <a:latin typeface="Arial"/>
                <a:cs typeface="Arial"/>
              </a:rPr>
              <a:t>error</a:t>
            </a:r>
            <a:endParaRPr sz="1800">
              <a:latin typeface="Arial"/>
              <a:cs typeface="Arial"/>
            </a:endParaRPr>
          </a:p>
        </p:txBody>
      </p:sp>
      <p:sp>
        <p:nvSpPr>
          <p:cNvPr id="33" name="object 33"/>
          <p:cNvSpPr/>
          <p:nvPr/>
        </p:nvSpPr>
        <p:spPr>
          <a:xfrm>
            <a:off x="5733950" y="1528008"/>
            <a:ext cx="769620" cy="0"/>
          </a:xfrm>
          <a:custGeom>
            <a:avLst/>
            <a:gdLst/>
            <a:ahLst/>
            <a:cxnLst/>
            <a:rect l="l" t="t" r="r" b="b"/>
            <a:pathLst>
              <a:path w="769620">
                <a:moveTo>
                  <a:pt x="0" y="0"/>
                </a:moveTo>
                <a:lnTo>
                  <a:pt x="756537" y="0"/>
                </a:lnTo>
                <a:lnTo>
                  <a:pt x="769237" y="0"/>
                </a:lnTo>
              </a:path>
            </a:pathLst>
          </a:custGeom>
          <a:ln w="25400">
            <a:solidFill>
              <a:srgbClr val="005493"/>
            </a:solidFill>
          </a:ln>
        </p:spPr>
        <p:txBody>
          <a:bodyPr wrap="square" lIns="0" tIns="0" rIns="0" bIns="0" rtlCol="0"/>
          <a:lstStyle/>
          <a:p>
            <a:endParaRPr/>
          </a:p>
        </p:txBody>
      </p:sp>
      <p:sp>
        <p:nvSpPr>
          <p:cNvPr id="34" name="object 34"/>
          <p:cNvSpPr/>
          <p:nvPr/>
        </p:nvSpPr>
        <p:spPr>
          <a:xfrm>
            <a:off x="6490488" y="1467048"/>
            <a:ext cx="121920" cy="121920"/>
          </a:xfrm>
          <a:custGeom>
            <a:avLst/>
            <a:gdLst/>
            <a:ahLst/>
            <a:cxnLst/>
            <a:rect l="l" t="t" r="r" b="b"/>
            <a:pathLst>
              <a:path w="121920" h="121919">
                <a:moveTo>
                  <a:pt x="0" y="0"/>
                </a:moveTo>
                <a:lnTo>
                  <a:pt x="0" y="121919"/>
                </a:lnTo>
                <a:lnTo>
                  <a:pt x="121920" y="60960"/>
                </a:lnTo>
                <a:lnTo>
                  <a:pt x="0" y="0"/>
                </a:lnTo>
                <a:close/>
              </a:path>
            </a:pathLst>
          </a:custGeom>
          <a:solidFill>
            <a:srgbClr val="005493"/>
          </a:solidFill>
        </p:spPr>
        <p:txBody>
          <a:bodyPr wrap="square" lIns="0" tIns="0" rIns="0" bIns="0" rtlCol="0"/>
          <a:lstStyle/>
          <a:p>
            <a:endParaRPr/>
          </a:p>
        </p:txBody>
      </p:sp>
      <p:sp>
        <p:nvSpPr>
          <p:cNvPr id="35" name="object 35"/>
          <p:cNvSpPr/>
          <p:nvPr/>
        </p:nvSpPr>
        <p:spPr>
          <a:xfrm>
            <a:off x="2431023" y="1528008"/>
            <a:ext cx="763270" cy="0"/>
          </a:xfrm>
          <a:custGeom>
            <a:avLst/>
            <a:gdLst/>
            <a:ahLst/>
            <a:cxnLst/>
            <a:rect l="l" t="t" r="r" b="b"/>
            <a:pathLst>
              <a:path w="763269">
                <a:moveTo>
                  <a:pt x="0" y="0"/>
                </a:moveTo>
                <a:lnTo>
                  <a:pt x="750445" y="0"/>
                </a:lnTo>
                <a:lnTo>
                  <a:pt x="763145" y="0"/>
                </a:lnTo>
              </a:path>
            </a:pathLst>
          </a:custGeom>
          <a:ln w="25400">
            <a:solidFill>
              <a:srgbClr val="005493"/>
            </a:solidFill>
          </a:ln>
        </p:spPr>
        <p:txBody>
          <a:bodyPr wrap="square" lIns="0" tIns="0" rIns="0" bIns="0" rtlCol="0"/>
          <a:lstStyle/>
          <a:p>
            <a:endParaRPr/>
          </a:p>
        </p:txBody>
      </p:sp>
      <p:sp>
        <p:nvSpPr>
          <p:cNvPr id="36" name="object 36"/>
          <p:cNvSpPr/>
          <p:nvPr/>
        </p:nvSpPr>
        <p:spPr>
          <a:xfrm>
            <a:off x="3181469" y="1467048"/>
            <a:ext cx="121920" cy="121920"/>
          </a:xfrm>
          <a:custGeom>
            <a:avLst/>
            <a:gdLst/>
            <a:ahLst/>
            <a:cxnLst/>
            <a:rect l="l" t="t" r="r" b="b"/>
            <a:pathLst>
              <a:path w="121920" h="121919">
                <a:moveTo>
                  <a:pt x="0" y="0"/>
                </a:moveTo>
                <a:lnTo>
                  <a:pt x="0" y="121919"/>
                </a:lnTo>
                <a:lnTo>
                  <a:pt x="121919" y="60960"/>
                </a:lnTo>
                <a:lnTo>
                  <a:pt x="0" y="0"/>
                </a:lnTo>
                <a:close/>
              </a:path>
            </a:pathLst>
          </a:custGeom>
          <a:solidFill>
            <a:srgbClr val="005493"/>
          </a:solidFill>
        </p:spPr>
        <p:txBody>
          <a:bodyPr wrap="square" lIns="0" tIns="0" rIns="0" bIns="0" rtlCol="0"/>
          <a:lstStyle/>
          <a:p>
            <a:endParaRPr/>
          </a:p>
        </p:txBody>
      </p:sp>
      <p:sp>
        <p:nvSpPr>
          <p:cNvPr id="37" name="object 37"/>
          <p:cNvSpPr/>
          <p:nvPr/>
        </p:nvSpPr>
        <p:spPr>
          <a:xfrm>
            <a:off x="3277989" y="1107241"/>
            <a:ext cx="2474516" cy="877570"/>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3303389" y="1119941"/>
            <a:ext cx="2423714" cy="826770"/>
          </a:xfrm>
          <a:prstGeom prst="rect">
            <a:avLst/>
          </a:prstGeom>
          <a:blipFill>
            <a:blip r:embed="rId11" cstate="print"/>
            <a:stretch>
              <a:fillRect/>
            </a:stretch>
          </a:blipFill>
        </p:spPr>
        <p:txBody>
          <a:bodyPr wrap="square" lIns="0" tIns="0" rIns="0" bIns="0" rtlCol="0"/>
          <a:lstStyle/>
          <a:p>
            <a:endParaRPr/>
          </a:p>
        </p:txBody>
      </p:sp>
      <p:sp>
        <p:nvSpPr>
          <p:cNvPr id="39" name="object 39"/>
          <p:cNvSpPr/>
          <p:nvPr/>
        </p:nvSpPr>
        <p:spPr>
          <a:xfrm>
            <a:off x="3759200" y="1193800"/>
            <a:ext cx="1409700" cy="317500"/>
          </a:xfrm>
          <a:prstGeom prst="rect">
            <a:avLst/>
          </a:prstGeom>
          <a:blipFill>
            <a:blip r:embed="rId12" cstate="print"/>
            <a:stretch>
              <a:fillRect/>
            </a:stretch>
          </a:blipFill>
        </p:spPr>
        <p:txBody>
          <a:bodyPr wrap="square" lIns="0" tIns="0" rIns="0" bIns="0" rtlCol="0"/>
          <a:lstStyle/>
          <a:p>
            <a:endParaRPr/>
          </a:p>
        </p:txBody>
      </p:sp>
      <p:sp>
        <p:nvSpPr>
          <p:cNvPr id="40" name="object 40"/>
          <p:cNvSpPr/>
          <p:nvPr/>
        </p:nvSpPr>
        <p:spPr>
          <a:xfrm>
            <a:off x="3911600" y="1549400"/>
            <a:ext cx="1219200" cy="317500"/>
          </a:xfrm>
          <a:prstGeom prst="rect">
            <a:avLst/>
          </a:prstGeom>
          <a:blipFill>
            <a:blip r:embed="rId13" cstate="print"/>
            <a:stretch>
              <a:fillRect/>
            </a:stretch>
          </a:blipFill>
        </p:spPr>
        <p:txBody>
          <a:bodyPr wrap="square" lIns="0" tIns="0" rIns="0" bIns="0" rtlCol="0"/>
          <a:lstStyle/>
          <a:p>
            <a:endParaRPr/>
          </a:p>
        </p:txBody>
      </p:sp>
      <p:sp>
        <p:nvSpPr>
          <p:cNvPr id="41" name="object 41"/>
          <p:cNvSpPr txBox="1"/>
          <p:nvPr/>
        </p:nvSpPr>
        <p:spPr>
          <a:xfrm>
            <a:off x="3771900" y="1130300"/>
            <a:ext cx="1381125" cy="746760"/>
          </a:xfrm>
          <a:prstGeom prst="rect">
            <a:avLst/>
          </a:prstGeom>
        </p:spPr>
        <p:txBody>
          <a:bodyPr vert="horz" wrap="square" lIns="0" tIns="33020" rIns="0" bIns="0" rtlCol="0">
            <a:spAutoFit/>
          </a:bodyPr>
          <a:lstStyle/>
          <a:p>
            <a:pPr marL="165100" marR="5080" indent="-152400">
              <a:lnSpc>
                <a:spcPts val="2800"/>
              </a:lnSpc>
              <a:spcBef>
                <a:spcPts val="260"/>
              </a:spcBef>
            </a:pPr>
            <a:r>
              <a:rPr sz="2400" dirty="0">
                <a:solidFill>
                  <a:srgbClr val="FFFFFF"/>
                </a:solidFill>
                <a:latin typeface="Arial"/>
                <a:cs typeface="Arial"/>
              </a:rPr>
              <a:t>Predic</a:t>
            </a:r>
            <a:r>
              <a:rPr sz="2400" spc="-5" dirty="0">
                <a:solidFill>
                  <a:srgbClr val="FFFFFF"/>
                </a:solidFill>
                <a:latin typeface="Arial"/>
                <a:cs typeface="Arial"/>
              </a:rPr>
              <a:t>t</a:t>
            </a:r>
            <a:r>
              <a:rPr sz="2400" dirty="0">
                <a:solidFill>
                  <a:srgbClr val="FFFFFF"/>
                </a:solidFill>
                <a:latin typeface="Arial"/>
                <a:cs typeface="Arial"/>
              </a:rPr>
              <a:t>ion  </a:t>
            </a:r>
            <a:r>
              <a:rPr sz="2400" spc="-5" dirty="0">
                <a:solidFill>
                  <a:srgbClr val="FFFFFF"/>
                </a:solidFill>
                <a:latin typeface="Arial"/>
                <a:cs typeface="Arial"/>
              </a:rPr>
              <a:t>Function</a:t>
            </a:r>
            <a:endParaRPr sz="2400">
              <a:latin typeface="Arial"/>
              <a:cs typeface="Arial"/>
            </a:endParaRPr>
          </a:p>
        </p:txBody>
      </p:sp>
      <p:sp>
        <p:nvSpPr>
          <p:cNvPr id="42" name="object 42"/>
          <p:cNvSpPr/>
          <p:nvPr/>
        </p:nvSpPr>
        <p:spPr>
          <a:xfrm>
            <a:off x="1552564" y="1098406"/>
            <a:ext cx="878582" cy="859322"/>
          </a:xfrm>
          <a:prstGeom prst="rect">
            <a:avLst/>
          </a:prstGeom>
          <a:blipFill>
            <a:blip r:embed="rId14" cstate="print"/>
            <a:stretch>
              <a:fillRect/>
            </a:stretch>
          </a:blipFill>
        </p:spPr>
        <p:txBody>
          <a:bodyPr wrap="square" lIns="0" tIns="0" rIns="0" bIns="0" rtlCol="0"/>
          <a:lstStyle/>
          <a:p>
            <a:endParaRPr/>
          </a:p>
        </p:txBody>
      </p:sp>
      <p:sp>
        <p:nvSpPr>
          <p:cNvPr id="43" name="object 43"/>
          <p:cNvSpPr/>
          <p:nvPr/>
        </p:nvSpPr>
        <p:spPr>
          <a:xfrm>
            <a:off x="6569807" y="1210692"/>
            <a:ext cx="1320938" cy="853628"/>
          </a:xfrm>
          <a:prstGeom prst="rect">
            <a:avLst/>
          </a:prstGeom>
          <a:blipFill>
            <a:blip r:embed="rId15" cstate="print"/>
            <a:stretch>
              <a:fillRect/>
            </a:stretch>
          </a:blipFill>
        </p:spPr>
        <p:txBody>
          <a:bodyPr wrap="square" lIns="0" tIns="0" rIns="0" bIns="0" rtlCol="0"/>
          <a:lstStyle/>
          <a:p>
            <a:endParaRPr/>
          </a:p>
        </p:txBody>
      </p:sp>
      <p:sp>
        <p:nvSpPr>
          <p:cNvPr id="44" name="object 44"/>
          <p:cNvSpPr txBox="1"/>
          <p:nvPr/>
        </p:nvSpPr>
        <p:spPr>
          <a:xfrm>
            <a:off x="6769100" y="1320800"/>
            <a:ext cx="895350" cy="391160"/>
          </a:xfrm>
          <a:prstGeom prst="rect">
            <a:avLst/>
          </a:prstGeom>
        </p:spPr>
        <p:txBody>
          <a:bodyPr vert="horz" wrap="square" lIns="0" tIns="12700" rIns="0" bIns="0" rtlCol="0">
            <a:spAutoFit/>
          </a:bodyPr>
          <a:lstStyle/>
          <a:p>
            <a:pPr marL="12700">
              <a:lnSpc>
                <a:spcPct val="100000"/>
              </a:lnSpc>
              <a:spcBef>
                <a:spcPts val="100"/>
              </a:spcBef>
            </a:pPr>
            <a:r>
              <a:rPr sz="2400" spc="-90" dirty="0">
                <a:solidFill>
                  <a:srgbClr val="005493"/>
                </a:solidFill>
                <a:latin typeface="Arial"/>
                <a:cs typeface="Arial"/>
              </a:rPr>
              <a:t>T</a:t>
            </a:r>
            <a:r>
              <a:rPr sz="2400" dirty="0">
                <a:solidFill>
                  <a:srgbClr val="005493"/>
                </a:solidFill>
                <a:latin typeface="Arial"/>
                <a:cs typeface="Arial"/>
              </a:rPr>
              <a:t>rump</a:t>
            </a:r>
            <a:endParaRPr sz="2400">
              <a:latin typeface="Arial"/>
              <a:cs typeface="Arial"/>
            </a:endParaRPr>
          </a:p>
        </p:txBody>
      </p:sp>
      <p:sp>
        <p:nvSpPr>
          <p:cNvPr id="45" name="object 45"/>
          <p:cNvSpPr txBox="1"/>
          <p:nvPr/>
        </p:nvSpPr>
        <p:spPr>
          <a:xfrm>
            <a:off x="5682954" y="5007100"/>
            <a:ext cx="3260090" cy="1043940"/>
          </a:xfrm>
          <a:prstGeom prst="rect">
            <a:avLst/>
          </a:prstGeom>
        </p:spPr>
        <p:txBody>
          <a:bodyPr vert="horz" wrap="square" lIns="0" tIns="155575" rIns="0" bIns="0" rtlCol="0">
            <a:spAutoFit/>
          </a:bodyPr>
          <a:lstStyle/>
          <a:p>
            <a:pPr marL="234950" indent="-175260">
              <a:lnSpc>
                <a:spcPct val="100000"/>
              </a:lnSpc>
              <a:spcBef>
                <a:spcPts val="1225"/>
              </a:spcBef>
              <a:buFont typeface="Lucida Sans Unicode"/>
              <a:buChar char="∙"/>
              <a:tabLst>
                <a:tab pos="235585" algn="l"/>
              </a:tabLst>
            </a:pPr>
            <a:r>
              <a:rPr sz="2400" i="1" spc="-45" dirty="0">
                <a:solidFill>
                  <a:srgbClr val="0048AA"/>
                </a:solidFill>
                <a:latin typeface="Times New Roman"/>
                <a:cs typeface="Times New Roman"/>
              </a:rPr>
              <a:t>f</a:t>
            </a:r>
            <a:r>
              <a:rPr sz="2550" i="1" spc="-67" baseline="-19607" dirty="0">
                <a:solidFill>
                  <a:srgbClr val="0048AA"/>
                </a:solidFill>
                <a:latin typeface="Times New Roman"/>
                <a:cs typeface="Times New Roman"/>
              </a:rPr>
              <a:t>F </a:t>
            </a:r>
            <a:r>
              <a:rPr sz="2400" spc="-95" dirty="0">
                <a:solidFill>
                  <a:srgbClr val="0048AA"/>
                </a:solidFill>
                <a:latin typeface="Lucida Sans Unicode"/>
                <a:cs typeface="Lucida Sans Unicode"/>
              </a:rPr>
              <a:t>: </a:t>
            </a:r>
            <a:r>
              <a:rPr sz="2400" dirty="0">
                <a:solidFill>
                  <a:srgbClr val="0048AA"/>
                </a:solidFill>
                <a:latin typeface="Arial"/>
                <a:cs typeface="Arial"/>
              </a:rPr>
              <a:t>ground</a:t>
            </a:r>
            <a:r>
              <a:rPr sz="2400" spc="-114" dirty="0">
                <a:solidFill>
                  <a:srgbClr val="0048AA"/>
                </a:solidFill>
                <a:latin typeface="Arial"/>
                <a:cs typeface="Arial"/>
              </a:rPr>
              <a:t> </a:t>
            </a:r>
            <a:r>
              <a:rPr sz="2400" spc="-5" dirty="0">
                <a:solidFill>
                  <a:srgbClr val="0048AA"/>
                </a:solidFill>
                <a:latin typeface="Arial"/>
                <a:cs typeface="Arial"/>
              </a:rPr>
              <a:t>truth</a:t>
            </a:r>
            <a:endParaRPr sz="2400">
              <a:latin typeface="Arial"/>
              <a:cs typeface="Arial"/>
            </a:endParaRPr>
          </a:p>
          <a:p>
            <a:pPr marL="212090" indent="-174625">
              <a:lnSpc>
                <a:spcPct val="100000"/>
              </a:lnSpc>
              <a:spcBef>
                <a:spcPts val="1130"/>
              </a:spcBef>
              <a:buFont typeface="Lucida Sans Unicode"/>
              <a:buChar char="∙"/>
              <a:tabLst>
                <a:tab pos="212725" algn="l"/>
              </a:tabLst>
            </a:pPr>
            <a:r>
              <a:rPr sz="2400" i="1" spc="-45" dirty="0">
                <a:solidFill>
                  <a:srgbClr val="0048AA"/>
                </a:solidFill>
                <a:latin typeface="Times New Roman"/>
                <a:cs typeface="Times New Roman"/>
              </a:rPr>
              <a:t>f</a:t>
            </a:r>
            <a:r>
              <a:rPr sz="2550" i="1" spc="-67" baseline="-19607" dirty="0">
                <a:solidFill>
                  <a:srgbClr val="0048AA"/>
                </a:solidFill>
                <a:latin typeface="Times New Roman"/>
                <a:cs typeface="Times New Roman"/>
              </a:rPr>
              <a:t>H </a:t>
            </a:r>
            <a:r>
              <a:rPr sz="2400" spc="-95" dirty="0">
                <a:solidFill>
                  <a:srgbClr val="0048AA"/>
                </a:solidFill>
                <a:latin typeface="Lucida Sans Unicode"/>
                <a:cs typeface="Lucida Sans Unicode"/>
              </a:rPr>
              <a:t>: </a:t>
            </a:r>
            <a:r>
              <a:rPr sz="2400" spc="-5" dirty="0">
                <a:solidFill>
                  <a:srgbClr val="0048AA"/>
                </a:solidFill>
                <a:latin typeface="Arial"/>
                <a:cs typeface="Arial"/>
              </a:rPr>
              <a:t>optimal</a:t>
            </a:r>
            <a:r>
              <a:rPr sz="2400" spc="-110" dirty="0">
                <a:solidFill>
                  <a:srgbClr val="0048AA"/>
                </a:solidFill>
                <a:latin typeface="Arial"/>
                <a:cs typeface="Arial"/>
              </a:rPr>
              <a:t> </a:t>
            </a:r>
            <a:r>
              <a:rPr sz="2400" spc="-5" dirty="0">
                <a:solidFill>
                  <a:srgbClr val="0048AA"/>
                </a:solidFill>
                <a:latin typeface="Arial"/>
                <a:cs typeface="Arial"/>
              </a:rPr>
              <a:t>hypothesis</a:t>
            </a:r>
            <a:endParaRPr sz="2400">
              <a:latin typeface="Arial"/>
              <a:cs typeface="Arial"/>
            </a:endParaRPr>
          </a:p>
        </p:txBody>
      </p:sp>
      <p:sp>
        <p:nvSpPr>
          <p:cNvPr id="46" name="object 46"/>
          <p:cNvSpPr txBox="1"/>
          <p:nvPr/>
        </p:nvSpPr>
        <p:spPr>
          <a:xfrm>
            <a:off x="460438" y="5050392"/>
            <a:ext cx="4827905" cy="1035050"/>
          </a:xfrm>
          <a:prstGeom prst="rect">
            <a:avLst/>
          </a:prstGeom>
        </p:spPr>
        <p:txBody>
          <a:bodyPr vert="horz" wrap="square" lIns="0" tIns="151765" rIns="0" bIns="0" rtlCol="0">
            <a:spAutoFit/>
          </a:bodyPr>
          <a:lstStyle/>
          <a:p>
            <a:pPr marL="228600" indent="-191135">
              <a:lnSpc>
                <a:spcPct val="100000"/>
              </a:lnSpc>
              <a:spcBef>
                <a:spcPts val="1195"/>
              </a:spcBef>
              <a:buFont typeface="Lucida Sans Unicode"/>
              <a:buChar char="∙"/>
              <a:tabLst>
                <a:tab pos="229235" algn="l"/>
                <a:tab pos="570865" algn="l"/>
              </a:tabLst>
            </a:pPr>
            <a:r>
              <a:rPr sz="2400" i="1" spc="-245" dirty="0">
                <a:solidFill>
                  <a:srgbClr val="0048AA"/>
                </a:solidFill>
                <a:latin typeface="Times New Roman"/>
                <a:cs typeface="Times New Roman"/>
              </a:rPr>
              <a:t>f</a:t>
            </a:r>
            <a:r>
              <a:rPr sz="2550" i="1" spc="-367" baseline="-19607" dirty="0">
                <a:solidFill>
                  <a:srgbClr val="0048AA"/>
                </a:solidFill>
                <a:latin typeface="Times New Roman"/>
                <a:cs typeface="Times New Roman"/>
              </a:rPr>
              <a:t>H</a:t>
            </a:r>
            <a:r>
              <a:rPr sz="3600" spc="-367" baseline="13888" dirty="0">
                <a:solidFill>
                  <a:srgbClr val="0048AA"/>
                </a:solidFill>
                <a:latin typeface="Lucida Sans Unicode"/>
                <a:cs typeface="Lucida Sans Unicode"/>
              </a:rPr>
              <a:t>̂	</a:t>
            </a:r>
            <a:r>
              <a:rPr sz="2400" spc="-95" dirty="0">
                <a:solidFill>
                  <a:srgbClr val="0048AA"/>
                </a:solidFill>
                <a:latin typeface="Lucida Sans Unicode"/>
                <a:cs typeface="Lucida Sans Unicode"/>
              </a:rPr>
              <a:t>: </a:t>
            </a:r>
            <a:r>
              <a:rPr sz="2400" dirty="0">
                <a:solidFill>
                  <a:srgbClr val="0048AA"/>
                </a:solidFill>
                <a:latin typeface="Arial"/>
                <a:cs typeface="Arial"/>
              </a:rPr>
              <a:t>empirically </a:t>
            </a:r>
            <a:r>
              <a:rPr sz="2400" spc="-5" dirty="0">
                <a:solidFill>
                  <a:srgbClr val="0048AA"/>
                </a:solidFill>
                <a:latin typeface="Arial"/>
                <a:cs typeface="Arial"/>
              </a:rPr>
              <a:t>optimal</a:t>
            </a:r>
            <a:r>
              <a:rPr sz="2400" spc="-25" dirty="0">
                <a:solidFill>
                  <a:srgbClr val="0048AA"/>
                </a:solidFill>
                <a:latin typeface="Arial"/>
                <a:cs typeface="Arial"/>
              </a:rPr>
              <a:t> </a:t>
            </a:r>
            <a:r>
              <a:rPr sz="2400" spc="-5" dirty="0">
                <a:solidFill>
                  <a:srgbClr val="0048AA"/>
                </a:solidFill>
                <a:latin typeface="Arial"/>
                <a:cs typeface="Arial"/>
              </a:rPr>
              <a:t>hypothesis</a:t>
            </a:r>
            <a:endParaRPr sz="2400">
              <a:latin typeface="Arial"/>
              <a:cs typeface="Arial"/>
            </a:endParaRPr>
          </a:p>
          <a:p>
            <a:pPr marL="236220" indent="-183515">
              <a:lnSpc>
                <a:spcPct val="100000"/>
              </a:lnSpc>
              <a:spcBef>
                <a:spcPts val="1090"/>
              </a:spcBef>
              <a:buFont typeface="Lucida Sans Unicode"/>
              <a:buChar char="∙"/>
              <a:tabLst>
                <a:tab pos="236854" algn="l"/>
              </a:tabLst>
            </a:pPr>
            <a:r>
              <a:rPr sz="2400" i="1" spc="-380" dirty="0">
                <a:solidFill>
                  <a:srgbClr val="0048AA"/>
                </a:solidFill>
                <a:latin typeface="Times New Roman"/>
                <a:cs typeface="Times New Roman"/>
              </a:rPr>
              <a:t>f</a:t>
            </a:r>
            <a:r>
              <a:rPr sz="3600" spc="-569" baseline="12731" dirty="0">
                <a:solidFill>
                  <a:srgbClr val="0048AA"/>
                </a:solidFill>
                <a:latin typeface="Lucida Sans Unicode"/>
                <a:cs typeface="Lucida Sans Unicode"/>
              </a:rPr>
              <a:t>¯</a:t>
            </a:r>
            <a:r>
              <a:rPr sz="2550" i="1" spc="-569" baseline="-19607" dirty="0">
                <a:solidFill>
                  <a:srgbClr val="0048AA"/>
                </a:solidFill>
                <a:latin typeface="Times New Roman"/>
                <a:cs typeface="Times New Roman"/>
              </a:rPr>
              <a:t>H </a:t>
            </a:r>
            <a:r>
              <a:rPr sz="2400" spc="-95" dirty="0">
                <a:solidFill>
                  <a:srgbClr val="0048AA"/>
                </a:solidFill>
                <a:latin typeface="Lucida Sans Unicode"/>
                <a:cs typeface="Lucida Sans Unicode"/>
              </a:rPr>
              <a:t>: </a:t>
            </a:r>
            <a:r>
              <a:rPr sz="2400" spc="-5" dirty="0">
                <a:solidFill>
                  <a:srgbClr val="0048AA"/>
                </a:solidFill>
                <a:latin typeface="Arial"/>
                <a:cs typeface="Arial"/>
              </a:rPr>
              <a:t>hypothesis found </a:t>
            </a:r>
            <a:r>
              <a:rPr sz="2400" dirty="0">
                <a:solidFill>
                  <a:srgbClr val="0048AA"/>
                </a:solidFill>
                <a:latin typeface="Arial"/>
                <a:cs typeface="Arial"/>
              </a:rPr>
              <a:t>by </a:t>
            </a:r>
            <a:r>
              <a:rPr sz="2400" spc="-5" dirty="0">
                <a:solidFill>
                  <a:srgbClr val="0048AA"/>
                </a:solidFill>
                <a:latin typeface="Arial"/>
                <a:cs typeface="Arial"/>
              </a:rPr>
              <a:t>algorithm</a:t>
            </a:r>
            <a:endParaRPr sz="2400">
              <a:latin typeface="Arial"/>
              <a:cs typeface="Arial"/>
            </a:endParaRPr>
          </a:p>
        </p:txBody>
      </p:sp>
    </p:spTree>
    <p:extLst>
      <p:ext uri="{BB962C8B-B14F-4D97-AF65-F5344CB8AC3E}">
        <p14:creationId xmlns:p14="http://schemas.microsoft.com/office/powerpoint/2010/main" val="114736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047990"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229" dirty="0"/>
              <a:t> </a:t>
            </a:r>
            <a:r>
              <a:rPr sz="3600" spc="-5" dirty="0"/>
              <a:t>Architecture</a:t>
            </a:r>
            <a:endParaRPr sz="3600"/>
          </a:p>
        </p:txBody>
      </p:sp>
      <p:sp>
        <p:nvSpPr>
          <p:cNvPr id="11" name="object 11"/>
          <p:cNvSpPr txBox="1"/>
          <p:nvPr/>
        </p:nvSpPr>
        <p:spPr>
          <a:xfrm>
            <a:off x="228600" y="901700"/>
            <a:ext cx="7126605" cy="48006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b="1" dirty="0">
                <a:solidFill>
                  <a:srgbClr val="0048AA"/>
                </a:solidFill>
                <a:latin typeface="Arial"/>
                <a:cs typeface="Arial"/>
              </a:rPr>
              <a:t>Are </a:t>
            </a:r>
            <a:r>
              <a:rPr sz="2400" b="1" spc="-5" dirty="0">
                <a:solidFill>
                  <a:srgbClr val="0048AA"/>
                </a:solidFill>
                <a:latin typeface="Arial"/>
                <a:cs typeface="Arial"/>
              </a:rPr>
              <a:t>there principled ways </a:t>
            </a:r>
            <a:r>
              <a:rPr sz="2400" b="1" dirty="0">
                <a:solidFill>
                  <a:srgbClr val="0048AA"/>
                </a:solidFill>
                <a:latin typeface="Arial"/>
                <a:cs typeface="Arial"/>
              </a:rPr>
              <a:t>to </a:t>
            </a:r>
            <a:r>
              <a:rPr sz="2400" b="1" spc="-5" dirty="0">
                <a:solidFill>
                  <a:srgbClr val="0048AA"/>
                </a:solidFill>
                <a:latin typeface="Arial"/>
                <a:cs typeface="Arial"/>
              </a:rPr>
              <a:t>design</a:t>
            </a:r>
            <a:r>
              <a:rPr sz="2400" b="1" dirty="0">
                <a:solidFill>
                  <a:srgbClr val="0048AA"/>
                </a:solidFill>
                <a:latin typeface="Arial"/>
                <a:cs typeface="Arial"/>
              </a:rPr>
              <a:t> </a:t>
            </a:r>
            <a:r>
              <a:rPr sz="2400" b="1" spc="-5" dirty="0">
                <a:solidFill>
                  <a:srgbClr val="0048AA"/>
                </a:solidFill>
                <a:latin typeface="Arial"/>
                <a:cs typeface="Arial"/>
              </a:rPr>
              <a:t>networks?</a:t>
            </a:r>
            <a:endParaRPr sz="2400">
              <a:latin typeface="Arial"/>
              <a:cs typeface="Arial"/>
            </a:endParaRPr>
          </a:p>
          <a:p>
            <a:pPr>
              <a:lnSpc>
                <a:spcPct val="100000"/>
              </a:lnSpc>
              <a:buClr>
                <a:srgbClr val="0048AA"/>
              </a:buClr>
              <a:buFont typeface="Arial"/>
              <a:buChar char="•"/>
            </a:pPr>
            <a:endParaRPr sz="2800">
              <a:latin typeface="Times New Roman"/>
              <a:cs typeface="Times New Roman"/>
            </a:endParaRPr>
          </a:p>
          <a:p>
            <a:pPr marL="762000" lvl="1" indent="-292100">
              <a:lnSpc>
                <a:spcPct val="100000"/>
              </a:lnSpc>
              <a:buClr>
                <a:srgbClr val="00A8AA"/>
              </a:buClr>
              <a:buChar char="–"/>
              <a:tabLst>
                <a:tab pos="761365" algn="l"/>
                <a:tab pos="762000" algn="l"/>
              </a:tabLst>
            </a:pPr>
            <a:r>
              <a:rPr sz="2000" dirty="0">
                <a:solidFill>
                  <a:srgbClr val="0048AA"/>
                </a:solidFill>
                <a:latin typeface="Arial"/>
                <a:cs typeface="Arial"/>
              </a:rPr>
              <a:t>How many</a:t>
            </a:r>
            <a:r>
              <a:rPr sz="2000" spc="-10" dirty="0">
                <a:solidFill>
                  <a:srgbClr val="0048AA"/>
                </a:solidFill>
                <a:latin typeface="Arial"/>
                <a:cs typeface="Arial"/>
              </a:rPr>
              <a:t> </a:t>
            </a:r>
            <a:r>
              <a:rPr sz="2000" dirty="0">
                <a:solidFill>
                  <a:srgbClr val="0048AA"/>
                </a:solidFill>
                <a:latin typeface="Arial"/>
                <a:cs typeface="Arial"/>
              </a:rPr>
              <a:t>layers?</a:t>
            </a:r>
            <a:endParaRPr sz="2000">
              <a:latin typeface="Arial"/>
              <a:cs typeface="Arial"/>
            </a:endParaRPr>
          </a:p>
          <a:p>
            <a:pPr lvl="1">
              <a:lnSpc>
                <a:spcPct val="100000"/>
              </a:lnSpc>
              <a:spcBef>
                <a:spcPts val="50"/>
              </a:spcBef>
              <a:buClr>
                <a:srgbClr val="00A8AA"/>
              </a:buClr>
              <a:buFont typeface="Arial"/>
              <a:buChar char="–"/>
            </a:pPr>
            <a:endParaRPr sz="2650">
              <a:latin typeface="Times New Roman"/>
              <a:cs typeface="Times New Roman"/>
            </a:endParaRPr>
          </a:p>
          <a:p>
            <a:pPr marL="762000" lvl="1" indent="-292100">
              <a:lnSpc>
                <a:spcPct val="100000"/>
              </a:lnSpc>
              <a:buClr>
                <a:srgbClr val="00A8AA"/>
              </a:buClr>
              <a:buChar char="–"/>
              <a:tabLst>
                <a:tab pos="761365" algn="l"/>
                <a:tab pos="762000" algn="l"/>
              </a:tabLst>
            </a:pPr>
            <a:r>
              <a:rPr sz="2000" dirty="0">
                <a:solidFill>
                  <a:srgbClr val="0048AA"/>
                </a:solidFill>
                <a:latin typeface="Arial"/>
                <a:cs typeface="Arial"/>
              </a:rPr>
              <a:t>Size of</a:t>
            </a:r>
            <a:r>
              <a:rPr sz="2000" spc="-10" dirty="0">
                <a:solidFill>
                  <a:srgbClr val="0048AA"/>
                </a:solidFill>
                <a:latin typeface="Arial"/>
                <a:cs typeface="Arial"/>
              </a:rPr>
              <a:t> </a:t>
            </a:r>
            <a:r>
              <a:rPr sz="2000" dirty="0">
                <a:solidFill>
                  <a:srgbClr val="0048AA"/>
                </a:solidFill>
                <a:latin typeface="Arial"/>
                <a:cs typeface="Arial"/>
              </a:rPr>
              <a:t>layers?</a:t>
            </a:r>
            <a:endParaRPr sz="2000">
              <a:latin typeface="Arial"/>
              <a:cs typeface="Arial"/>
            </a:endParaRPr>
          </a:p>
          <a:p>
            <a:pPr lvl="1">
              <a:lnSpc>
                <a:spcPct val="100000"/>
              </a:lnSpc>
              <a:spcBef>
                <a:spcPts val="40"/>
              </a:spcBef>
              <a:buClr>
                <a:srgbClr val="00A8AA"/>
              </a:buClr>
              <a:buFont typeface="Arial"/>
              <a:buChar char="–"/>
            </a:pPr>
            <a:endParaRPr sz="2750">
              <a:latin typeface="Times New Roman"/>
              <a:cs typeface="Times New Roman"/>
            </a:endParaRPr>
          </a:p>
          <a:p>
            <a:pPr marL="762000" lvl="1" indent="-292100">
              <a:lnSpc>
                <a:spcPct val="100000"/>
              </a:lnSpc>
              <a:buClr>
                <a:srgbClr val="00A8AA"/>
              </a:buClr>
              <a:buChar char="–"/>
              <a:tabLst>
                <a:tab pos="761365" algn="l"/>
                <a:tab pos="762000" algn="l"/>
              </a:tabLst>
            </a:pPr>
            <a:r>
              <a:rPr sz="2000" dirty="0">
                <a:solidFill>
                  <a:srgbClr val="0048AA"/>
                </a:solidFill>
                <a:latin typeface="Arial"/>
                <a:cs typeface="Arial"/>
              </a:rPr>
              <a:t>Choice of layer</a:t>
            </a:r>
            <a:r>
              <a:rPr sz="2000" spc="-15" dirty="0">
                <a:solidFill>
                  <a:srgbClr val="0048AA"/>
                </a:solidFill>
                <a:latin typeface="Arial"/>
                <a:cs typeface="Arial"/>
              </a:rPr>
              <a:t> </a:t>
            </a:r>
            <a:r>
              <a:rPr sz="2000" spc="-5" dirty="0">
                <a:solidFill>
                  <a:srgbClr val="0048AA"/>
                </a:solidFill>
                <a:latin typeface="Arial"/>
                <a:cs typeface="Arial"/>
              </a:rPr>
              <a:t>types?</a:t>
            </a:r>
            <a:endParaRPr sz="2000">
              <a:latin typeface="Arial"/>
              <a:cs typeface="Arial"/>
            </a:endParaRPr>
          </a:p>
          <a:p>
            <a:pPr lvl="1">
              <a:lnSpc>
                <a:spcPct val="100000"/>
              </a:lnSpc>
              <a:spcBef>
                <a:spcPts val="25"/>
              </a:spcBef>
              <a:buClr>
                <a:srgbClr val="00A8AA"/>
              </a:buClr>
              <a:buFont typeface="Arial"/>
              <a:buChar char="–"/>
            </a:pPr>
            <a:endParaRPr sz="2900">
              <a:latin typeface="Times New Roman"/>
              <a:cs typeface="Times New Roman"/>
            </a:endParaRPr>
          </a:p>
          <a:p>
            <a:pPr marL="762000" marR="3136900" lvl="1" indent="-292100">
              <a:lnSpc>
                <a:spcPts val="2300"/>
              </a:lnSpc>
              <a:buClr>
                <a:srgbClr val="00A8AA"/>
              </a:buClr>
              <a:buChar char="–"/>
              <a:tabLst>
                <a:tab pos="761365" algn="l"/>
                <a:tab pos="762000" algn="l"/>
              </a:tabLst>
            </a:pPr>
            <a:r>
              <a:rPr sz="2000" spc="-5" dirty="0">
                <a:solidFill>
                  <a:srgbClr val="0048AA"/>
                </a:solidFill>
                <a:latin typeface="Arial"/>
                <a:cs typeface="Arial"/>
              </a:rPr>
              <a:t>What </a:t>
            </a:r>
            <a:r>
              <a:rPr sz="2000" dirty="0">
                <a:solidFill>
                  <a:srgbClr val="0048AA"/>
                </a:solidFill>
                <a:latin typeface="Arial"/>
                <a:cs typeface="Arial"/>
              </a:rPr>
              <a:t>classes of </a:t>
            </a:r>
            <a:r>
              <a:rPr sz="2000" spc="-5" dirty="0">
                <a:solidFill>
                  <a:srgbClr val="0048AA"/>
                </a:solidFill>
                <a:latin typeface="Arial"/>
                <a:cs typeface="Arial"/>
              </a:rPr>
              <a:t>functions  </a:t>
            </a:r>
            <a:r>
              <a:rPr sz="2000" dirty="0">
                <a:solidFill>
                  <a:srgbClr val="0048AA"/>
                </a:solidFill>
                <a:latin typeface="Arial"/>
                <a:cs typeface="Arial"/>
              </a:rPr>
              <a:t>can be </a:t>
            </a:r>
            <a:r>
              <a:rPr sz="2000" spc="-5" dirty="0">
                <a:solidFill>
                  <a:srgbClr val="0048AA"/>
                </a:solidFill>
                <a:latin typeface="Arial"/>
                <a:cs typeface="Arial"/>
              </a:rPr>
              <a:t>approximated </a:t>
            </a:r>
            <a:r>
              <a:rPr sz="2000" dirty="0">
                <a:solidFill>
                  <a:srgbClr val="0048AA"/>
                </a:solidFill>
                <a:latin typeface="Arial"/>
                <a:cs typeface="Arial"/>
              </a:rPr>
              <a:t>by a  </a:t>
            </a:r>
            <a:r>
              <a:rPr sz="2000" spc="-5" dirty="0">
                <a:solidFill>
                  <a:srgbClr val="0048AA"/>
                </a:solidFill>
                <a:latin typeface="Arial"/>
                <a:cs typeface="Arial"/>
              </a:rPr>
              <a:t>feedforward </a:t>
            </a:r>
            <a:r>
              <a:rPr sz="2000" dirty="0">
                <a:solidFill>
                  <a:srgbClr val="0048AA"/>
                </a:solidFill>
                <a:latin typeface="Arial"/>
                <a:cs typeface="Arial"/>
              </a:rPr>
              <a:t>neural</a:t>
            </a:r>
            <a:r>
              <a:rPr sz="2000" spc="-15" dirty="0">
                <a:solidFill>
                  <a:srgbClr val="0048AA"/>
                </a:solidFill>
                <a:latin typeface="Arial"/>
                <a:cs typeface="Arial"/>
              </a:rPr>
              <a:t> </a:t>
            </a:r>
            <a:r>
              <a:rPr sz="2000" spc="-5" dirty="0">
                <a:solidFill>
                  <a:srgbClr val="0048AA"/>
                </a:solidFill>
                <a:latin typeface="Arial"/>
                <a:cs typeface="Arial"/>
              </a:rPr>
              <a:t>network?</a:t>
            </a:r>
            <a:endParaRPr sz="2000">
              <a:latin typeface="Arial"/>
              <a:cs typeface="Arial"/>
            </a:endParaRPr>
          </a:p>
          <a:p>
            <a:pPr lvl="1">
              <a:lnSpc>
                <a:spcPct val="100000"/>
              </a:lnSpc>
              <a:spcBef>
                <a:spcPts val="35"/>
              </a:spcBef>
              <a:buClr>
                <a:srgbClr val="00A8AA"/>
              </a:buClr>
              <a:buFont typeface="Arial"/>
              <a:buChar char="–"/>
            </a:pPr>
            <a:endParaRPr sz="2750">
              <a:latin typeface="Times New Roman"/>
              <a:cs typeface="Times New Roman"/>
            </a:endParaRPr>
          </a:p>
          <a:p>
            <a:pPr marL="762000" marR="3292475" lvl="1" indent="-292100">
              <a:lnSpc>
                <a:spcPts val="2300"/>
              </a:lnSpc>
              <a:buClr>
                <a:srgbClr val="00A8AA"/>
              </a:buClr>
              <a:buChar char="–"/>
              <a:tabLst>
                <a:tab pos="761365" algn="l"/>
                <a:tab pos="762000" algn="l"/>
              </a:tabLst>
            </a:pPr>
            <a:r>
              <a:rPr sz="2000" dirty="0">
                <a:solidFill>
                  <a:srgbClr val="0048AA"/>
                </a:solidFill>
                <a:latin typeface="Arial"/>
                <a:cs typeface="Arial"/>
              </a:rPr>
              <a:t>How does </a:t>
            </a:r>
            <a:r>
              <a:rPr sz="2000" spc="-5" dirty="0">
                <a:solidFill>
                  <a:srgbClr val="0048AA"/>
                </a:solidFill>
                <a:latin typeface="Arial"/>
                <a:cs typeface="Arial"/>
              </a:rPr>
              <a:t>the architecture  </a:t>
            </a:r>
            <a:r>
              <a:rPr sz="2000" dirty="0">
                <a:solidFill>
                  <a:srgbClr val="0048AA"/>
                </a:solidFill>
                <a:latin typeface="Arial"/>
                <a:cs typeface="Arial"/>
              </a:rPr>
              <a:t>impact expressiveness?</a:t>
            </a:r>
            <a:r>
              <a:rPr sz="2000" spc="-95" dirty="0">
                <a:solidFill>
                  <a:srgbClr val="0048AA"/>
                </a:solidFill>
                <a:latin typeface="Arial"/>
                <a:cs typeface="Arial"/>
              </a:rPr>
              <a:t> </a:t>
            </a:r>
            <a:r>
              <a:rPr sz="2000" spc="-5" dirty="0">
                <a:solidFill>
                  <a:srgbClr val="0048AA"/>
                </a:solidFill>
                <a:latin typeface="Arial"/>
                <a:cs typeface="Arial"/>
              </a:rPr>
              <a:t>[1]</a:t>
            </a:r>
            <a:endParaRPr sz="2000">
              <a:latin typeface="Arial"/>
              <a:cs typeface="Arial"/>
            </a:endParaRPr>
          </a:p>
        </p:txBody>
      </p:sp>
      <p:sp>
        <p:nvSpPr>
          <p:cNvPr id="12" name="object 12"/>
          <p:cNvSpPr/>
          <p:nvPr/>
        </p:nvSpPr>
        <p:spPr>
          <a:xfrm>
            <a:off x="5158915" y="1495096"/>
            <a:ext cx="3363779" cy="427420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879414" y="2083612"/>
            <a:ext cx="1606906" cy="85739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181787" y="1516326"/>
            <a:ext cx="1606906" cy="199115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181787" y="4876163"/>
            <a:ext cx="3308678" cy="857398"/>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5749862" y="3717753"/>
            <a:ext cx="2175925" cy="857398"/>
          </a:xfrm>
          <a:prstGeom prst="rect">
            <a:avLst/>
          </a:prstGeom>
          <a:blipFill>
            <a:blip r:embed="rId10" cstate="print"/>
            <a:stretch>
              <a:fillRect/>
            </a:stretch>
          </a:blipFill>
        </p:spPr>
        <p:txBody>
          <a:bodyPr wrap="square" lIns="0" tIns="0" rIns="0" bIns="0" rtlCol="0"/>
          <a:lstStyle/>
          <a:p>
            <a:endParaRPr/>
          </a:p>
        </p:txBody>
      </p:sp>
      <p:sp>
        <p:nvSpPr>
          <p:cNvPr id="17" name="object 17"/>
          <p:cNvSpPr txBox="1"/>
          <p:nvPr/>
        </p:nvSpPr>
        <p:spPr>
          <a:xfrm>
            <a:off x="25400" y="6197600"/>
            <a:ext cx="4750435" cy="416559"/>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0048AA"/>
                </a:solidFill>
                <a:latin typeface="Arial"/>
                <a:cs typeface="Arial"/>
              </a:rPr>
              <a:t>Slide </a:t>
            </a:r>
            <a:r>
              <a:rPr sz="900" spc="-5" dirty="0">
                <a:solidFill>
                  <a:srgbClr val="0048AA"/>
                </a:solidFill>
                <a:latin typeface="Arial"/>
                <a:cs typeface="Arial"/>
              </a:rPr>
              <a:t>courtesy </a:t>
            </a:r>
            <a:r>
              <a:rPr sz="900" dirty="0">
                <a:solidFill>
                  <a:srgbClr val="0048AA"/>
                </a:solidFill>
                <a:latin typeface="Arial"/>
                <a:cs typeface="Arial"/>
              </a:rPr>
              <a:t>of Ben</a:t>
            </a:r>
            <a:r>
              <a:rPr sz="900" spc="-5" dirty="0">
                <a:solidFill>
                  <a:srgbClr val="0048AA"/>
                </a:solidFill>
                <a:latin typeface="Arial"/>
                <a:cs typeface="Arial"/>
              </a:rPr>
              <a:t> Haeffele</a:t>
            </a:r>
            <a:endParaRPr sz="900">
              <a:latin typeface="Arial"/>
              <a:cs typeface="Arial"/>
            </a:endParaRPr>
          </a:p>
          <a:p>
            <a:pPr>
              <a:lnSpc>
                <a:spcPct val="100000"/>
              </a:lnSpc>
            </a:pPr>
            <a:endParaRPr sz="800">
              <a:latin typeface="Times New Roman"/>
              <a:cs typeface="Times New Roman"/>
            </a:endParaRPr>
          </a:p>
          <a:p>
            <a:pPr marL="12700">
              <a:lnSpc>
                <a:spcPct val="100000"/>
              </a:lnSpc>
            </a:pPr>
            <a:r>
              <a:rPr sz="900" dirty="0">
                <a:solidFill>
                  <a:srgbClr val="0048AA"/>
                </a:solidFill>
                <a:latin typeface="Arial"/>
                <a:cs typeface="Arial"/>
              </a:rPr>
              <a:t>[1] Cohen, et al., </a:t>
            </a:r>
            <a:r>
              <a:rPr sz="900" spc="-5" dirty="0">
                <a:solidFill>
                  <a:srgbClr val="0048AA"/>
                </a:solidFill>
                <a:latin typeface="Arial"/>
                <a:cs typeface="Arial"/>
              </a:rPr>
              <a:t>“On </a:t>
            </a:r>
            <a:r>
              <a:rPr sz="900" dirty="0">
                <a:solidFill>
                  <a:srgbClr val="0048AA"/>
                </a:solidFill>
                <a:latin typeface="Arial"/>
                <a:cs typeface="Arial"/>
              </a:rPr>
              <a:t>the expressive power of deep learning: A tensor </a:t>
            </a:r>
            <a:r>
              <a:rPr sz="900" spc="-5" dirty="0">
                <a:solidFill>
                  <a:srgbClr val="0048AA"/>
                </a:solidFill>
                <a:latin typeface="Arial"/>
                <a:cs typeface="Arial"/>
              </a:rPr>
              <a:t>analysis.” </a:t>
            </a:r>
            <a:r>
              <a:rPr sz="900" spc="-35" dirty="0">
                <a:solidFill>
                  <a:srgbClr val="0048AA"/>
                </a:solidFill>
                <a:latin typeface="Arial"/>
                <a:cs typeface="Arial"/>
              </a:rPr>
              <a:t>COLT.</a:t>
            </a:r>
            <a:r>
              <a:rPr sz="900" spc="-160" dirty="0">
                <a:solidFill>
                  <a:srgbClr val="0048AA"/>
                </a:solidFill>
                <a:latin typeface="Arial"/>
                <a:cs typeface="Arial"/>
              </a:rPr>
              <a:t> </a:t>
            </a:r>
            <a:r>
              <a:rPr sz="900" dirty="0">
                <a:solidFill>
                  <a:srgbClr val="0048AA"/>
                </a:solidFill>
                <a:latin typeface="Arial"/>
                <a:cs typeface="Arial"/>
              </a:rPr>
              <a:t>(2016)</a:t>
            </a:r>
            <a:endParaRPr sz="900">
              <a:latin typeface="Arial"/>
              <a:cs typeface="Arial"/>
            </a:endParaRPr>
          </a:p>
        </p:txBody>
      </p:sp>
    </p:spTree>
    <p:extLst>
      <p:ext uri="{BB962C8B-B14F-4D97-AF65-F5344CB8AC3E}">
        <p14:creationId xmlns:p14="http://schemas.microsoft.com/office/powerpoint/2010/main" val="377598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047990"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229" dirty="0"/>
              <a:t> </a:t>
            </a:r>
            <a:r>
              <a:rPr sz="3600" spc="-5" dirty="0"/>
              <a:t>Architecture</a:t>
            </a:r>
            <a:endParaRPr sz="3600"/>
          </a:p>
        </p:txBody>
      </p:sp>
      <p:sp>
        <p:nvSpPr>
          <p:cNvPr id="11" name="object 11"/>
          <p:cNvSpPr txBox="1"/>
          <p:nvPr/>
        </p:nvSpPr>
        <p:spPr>
          <a:xfrm>
            <a:off x="228600" y="837691"/>
            <a:ext cx="8599170" cy="1105535"/>
          </a:xfrm>
          <a:prstGeom prst="rect">
            <a:avLst/>
          </a:prstGeom>
        </p:spPr>
        <p:txBody>
          <a:bodyPr vert="horz" wrap="square" lIns="0" tIns="76200" rIns="0" bIns="0" rtlCol="0">
            <a:spAutoFit/>
          </a:bodyPr>
          <a:lstStyle/>
          <a:p>
            <a:pPr marL="355600" indent="-342900">
              <a:lnSpc>
                <a:spcPct val="100000"/>
              </a:lnSpc>
              <a:spcBef>
                <a:spcPts val="600"/>
              </a:spcBef>
              <a:buChar char="•"/>
              <a:tabLst>
                <a:tab pos="354965" algn="l"/>
                <a:tab pos="355600" algn="l"/>
              </a:tabLst>
            </a:pPr>
            <a:r>
              <a:rPr sz="2400" b="1" spc="-5" dirty="0">
                <a:solidFill>
                  <a:srgbClr val="0048AA"/>
                </a:solidFill>
                <a:latin typeface="Arial"/>
                <a:cs typeface="Arial"/>
              </a:rPr>
              <a:t>Approximation, depth, width and invariance: earlier</a:t>
            </a:r>
            <a:r>
              <a:rPr sz="2400" b="1" spc="35"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762000" marR="713105" indent="-292100">
              <a:lnSpc>
                <a:spcPts val="2300"/>
              </a:lnSpc>
              <a:spcBef>
                <a:spcPts val="580"/>
              </a:spcBef>
              <a:tabLst>
                <a:tab pos="761365" algn="l"/>
              </a:tabLst>
            </a:pPr>
            <a:r>
              <a:rPr sz="2000" dirty="0">
                <a:solidFill>
                  <a:srgbClr val="00A8AA"/>
                </a:solidFill>
                <a:latin typeface="Arial"/>
                <a:cs typeface="Arial"/>
              </a:rPr>
              <a:t>–	</a:t>
            </a:r>
            <a:r>
              <a:rPr sz="2000" spc="-5" dirty="0">
                <a:solidFill>
                  <a:srgbClr val="0048AA"/>
                </a:solidFill>
                <a:latin typeface="Arial"/>
                <a:cs typeface="Arial"/>
              </a:rPr>
              <a:t>Perceptrons </a:t>
            </a:r>
            <a:r>
              <a:rPr sz="2000" dirty="0">
                <a:solidFill>
                  <a:srgbClr val="0048AA"/>
                </a:solidFill>
                <a:latin typeface="Arial"/>
                <a:cs typeface="Arial"/>
              </a:rPr>
              <a:t>and </a:t>
            </a:r>
            <a:r>
              <a:rPr sz="2000" spc="-5" dirty="0">
                <a:solidFill>
                  <a:srgbClr val="0048AA"/>
                </a:solidFill>
                <a:latin typeface="Arial"/>
                <a:cs typeface="Arial"/>
              </a:rPr>
              <a:t>multilayer feedforward networks </a:t>
            </a:r>
            <a:r>
              <a:rPr sz="2000" dirty="0">
                <a:solidFill>
                  <a:srgbClr val="0048AA"/>
                </a:solidFill>
                <a:latin typeface="Arial"/>
                <a:cs typeface="Arial"/>
              </a:rPr>
              <a:t>are </a:t>
            </a:r>
            <a:r>
              <a:rPr sz="2000" dirty="0">
                <a:solidFill>
                  <a:srgbClr val="D82679"/>
                </a:solidFill>
                <a:latin typeface="Arial"/>
                <a:cs typeface="Arial"/>
              </a:rPr>
              <a:t>universal  </a:t>
            </a:r>
            <a:r>
              <a:rPr sz="2000" spc="-5" dirty="0">
                <a:solidFill>
                  <a:srgbClr val="D82679"/>
                </a:solidFill>
                <a:latin typeface="Arial"/>
                <a:cs typeface="Arial"/>
              </a:rPr>
              <a:t>approximators </a:t>
            </a:r>
            <a:r>
              <a:rPr sz="2000" spc="-5" dirty="0">
                <a:solidFill>
                  <a:srgbClr val="0048AA"/>
                </a:solidFill>
                <a:latin typeface="Arial"/>
                <a:cs typeface="Arial"/>
              </a:rPr>
              <a:t>[Cybenko </a:t>
            </a:r>
            <a:r>
              <a:rPr sz="2000" dirty="0">
                <a:solidFill>
                  <a:srgbClr val="0048AA"/>
                </a:solidFill>
                <a:latin typeface="Arial"/>
                <a:cs typeface="Arial"/>
              </a:rPr>
              <a:t>’89, Hornik ’89, Hornik ’91, Barron</a:t>
            </a:r>
            <a:r>
              <a:rPr sz="2000" spc="-25" dirty="0">
                <a:solidFill>
                  <a:srgbClr val="0048AA"/>
                </a:solidFill>
                <a:latin typeface="Arial"/>
                <a:cs typeface="Arial"/>
              </a:rPr>
              <a:t> </a:t>
            </a:r>
            <a:r>
              <a:rPr sz="2000" dirty="0">
                <a:solidFill>
                  <a:srgbClr val="0048AA"/>
                </a:solidFill>
                <a:latin typeface="Arial"/>
                <a:cs typeface="Arial"/>
              </a:rPr>
              <a:t>’93]</a:t>
            </a:r>
            <a:endParaRPr sz="2000">
              <a:latin typeface="Arial"/>
              <a:cs typeface="Arial"/>
            </a:endParaRPr>
          </a:p>
        </p:txBody>
      </p:sp>
      <p:sp>
        <p:nvSpPr>
          <p:cNvPr id="12" name="object 12"/>
          <p:cNvSpPr/>
          <p:nvPr/>
        </p:nvSpPr>
        <p:spPr>
          <a:xfrm>
            <a:off x="125089" y="2496383"/>
            <a:ext cx="8813800" cy="300200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0490" y="2509083"/>
            <a:ext cx="8763000" cy="2951480"/>
          </a:xfrm>
          <a:custGeom>
            <a:avLst/>
            <a:gdLst/>
            <a:ahLst/>
            <a:cxnLst/>
            <a:rect l="l" t="t" r="r" b="b"/>
            <a:pathLst>
              <a:path w="8763000" h="2951479">
                <a:moveTo>
                  <a:pt x="0" y="0"/>
                </a:moveTo>
                <a:lnTo>
                  <a:pt x="8762999" y="0"/>
                </a:lnTo>
                <a:lnTo>
                  <a:pt x="8762999" y="2951205"/>
                </a:lnTo>
                <a:lnTo>
                  <a:pt x="0" y="2951205"/>
                </a:lnTo>
                <a:lnTo>
                  <a:pt x="0" y="0"/>
                </a:lnTo>
                <a:close/>
              </a:path>
            </a:pathLst>
          </a:custGeom>
          <a:solidFill>
            <a:srgbClr val="B4F3FF"/>
          </a:solidFill>
        </p:spPr>
        <p:txBody>
          <a:bodyPr wrap="square" lIns="0" tIns="0" rIns="0" bIns="0" rtlCol="0"/>
          <a:lstStyle/>
          <a:p>
            <a:endParaRPr/>
          </a:p>
        </p:txBody>
      </p:sp>
      <p:sp>
        <p:nvSpPr>
          <p:cNvPr id="14" name="object 14"/>
          <p:cNvSpPr txBox="1"/>
          <p:nvPr/>
        </p:nvSpPr>
        <p:spPr>
          <a:xfrm>
            <a:off x="296404" y="2566793"/>
            <a:ext cx="8561705" cy="911225"/>
          </a:xfrm>
          <a:prstGeom prst="rect">
            <a:avLst/>
          </a:prstGeom>
        </p:spPr>
        <p:txBody>
          <a:bodyPr vert="horz" wrap="square" lIns="0" tIns="11430" rIns="0" bIns="0" rtlCol="0">
            <a:spAutoFit/>
          </a:bodyPr>
          <a:lstStyle/>
          <a:p>
            <a:pPr marL="38100" marR="30480" indent="368300" algn="just">
              <a:lnSpc>
                <a:spcPct val="101899"/>
              </a:lnSpc>
              <a:spcBef>
                <a:spcPts val="90"/>
              </a:spcBef>
            </a:pPr>
            <a:r>
              <a:rPr sz="1900" b="1" spc="185" dirty="0">
                <a:latin typeface="Times New Roman"/>
                <a:cs typeface="Times New Roman"/>
              </a:rPr>
              <a:t>Theorem </a:t>
            </a:r>
            <a:r>
              <a:rPr sz="1900" spc="45" dirty="0">
                <a:latin typeface="Cambria"/>
                <a:cs typeface="Cambria"/>
              </a:rPr>
              <a:t>[C’89, </a:t>
            </a:r>
            <a:r>
              <a:rPr sz="1900" spc="-10" dirty="0">
                <a:latin typeface="Cambria"/>
                <a:cs typeface="Cambria"/>
              </a:rPr>
              <a:t>H’91] </a:t>
            </a:r>
            <a:r>
              <a:rPr sz="1900" spc="75" dirty="0">
                <a:latin typeface="Cambria"/>
                <a:cs typeface="Cambria"/>
              </a:rPr>
              <a:t>Let </a:t>
            </a:r>
            <a:r>
              <a:rPr sz="1900" spc="-70" dirty="0">
                <a:latin typeface="MS UI Gothic"/>
                <a:cs typeface="MS UI Gothic"/>
              </a:rPr>
              <a:t>⇢</a:t>
            </a:r>
            <a:r>
              <a:rPr sz="1900" spc="-70" dirty="0">
                <a:latin typeface="Cambria"/>
                <a:cs typeface="Cambria"/>
              </a:rPr>
              <a:t>() </a:t>
            </a:r>
            <a:r>
              <a:rPr sz="1900" spc="5" dirty="0">
                <a:latin typeface="Cambria"/>
                <a:cs typeface="Cambria"/>
              </a:rPr>
              <a:t>be </a:t>
            </a:r>
            <a:r>
              <a:rPr sz="1900" spc="40" dirty="0">
                <a:latin typeface="Cambria"/>
                <a:cs typeface="Cambria"/>
              </a:rPr>
              <a:t>a </a:t>
            </a:r>
            <a:r>
              <a:rPr sz="1900" spc="25" dirty="0">
                <a:latin typeface="Cambria"/>
                <a:cs typeface="Cambria"/>
              </a:rPr>
              <a:t>bounded, </a:t>
            </a:r>
            <a:r>
              <a:rPr sz="1900" spc="10" dirty="0">
                <a:latin typeface="Cambria"/>
                <a:cs typeface="Cambria"/>
              </a:rPr>
              <a:t>non-constant </a:t>
            </a:r>
            <a:r>
              <a:rPr sz="1900" spc="-5" dirty="0">
                <a:latin typeface="Cambria"/>
                <a:cs typeface="Cambria"/>
              </a:rPr>
              <a:t>continuous </a:t>
            </a:r>
            <a:r>
              <a:rPr sz="1900" spc="15" dirty="0">
                <a:latin typeface="Cambria"/>
                <a:cs typeface="Cambria"/>
              </a:rPr>
              <a:t>func-  </a:t>
            </a:r>
            <a:r>
              <a:rPr sz="1900" spc="45" dirty="0">
                <a:latin typeface="Cambria"/>
                <a:cs typeface="Cambria"/>
              </a:rPr>
              <a:t>tion. </a:t>
            </a:r>
            <a:r>
              <a:rPr sz="1900" spc="75" dirty="0">
                <a:latin typeface="Cambria"/>
                <a:cs typeface="Cambria"/>
              </a:rPr>
              <a:t>Let </a:t>
            </a:r>
            <a:r>
              <a:rPr sz="1900" spc="295" dirty="0">
                <a:latin typeface="MS UI Gothic"/>
                <a:cs typeface="MS UI Gothic"/>
              </a:rPr>
              <a:t>I</a:t>
            </a:r>
            <a:r>
              <a:rPr sz="2025" spc="442" baseline="-12345" dirty="0">
                <a:latin typeface="Segoe UI Symbol"/>
                <a:cs typeface="Segoe UI Symbol"/>
              </a:rPr>
              <a:t>m </a:t>
            </a:r>
            <a:r>
              <a:rPr sz="1900" spc="-10" dirty="0">
                <a:latin typeface="Cambria"/>
                <a:cs typeface="Cambria"/>
              </a:rPr>
              <a:t>denote </a:t>
            </a:r>
            <a:r>
              <a:rPr sz="1900" spc="20" dirty="0">
                <a:latin typeface="Cambria"/>
                <a:cs typeface="Cambria"/>
              </a:rPr>
              <a:t>the </a:t>
            </a:r>
            <a:r>
              <a:rPr sz="1900" spc="20" dirty="0">
                <a:latin typeface="MS UI Gothic"/>
                <a:cs typeface="MS UI Gothic"/>
              </a:rPr>
              <a:t>m</a:t>
            </a:r>
            <a:r>
              <a:rPr sz="1900" spc="20" dirty="0">
                <a:latin typeface="Cambria"/>
                <a:cs typeface="Cambria"/>
              </a:rPr>
              <a:t>-dimensional hypercube, </a:t>
            </a:r>
            <a:r>
              <a:rPr sz="1900" spc="25" dirty="0">
                <a:latin typeface="Cambria"/>
                <a:cs typeface="Cambria"/>
              </a:rPr>
              <a:t>and </a:t>
            </a:r>
            <a:r>
              <a:rPr sz="1900" spc="200" dirty="0">
                <a:latin typeface="MS UI Gothic"/>
                <a:cs typeface="MS UI Gothic"/>
              </a:rPr>
              <a:t>C</a:t>
            </a:r>
            <a:r>
              <a:rPr sz="1900" spc="200" dirty="0">
                <a:latin typeface="Cambria"/>
                <a:cs typeface="Cambria"/>
              </a:rPr>
              <a:t>(</a:t>
            </a:r>
            <a:r>
              <a:rPr sz="1900" spc="200" dirty="0">
                <a:latin typeface="MS UI Gothic"/>
                <a:cs typeface="MS UI Gothic"/>
              </a:rPr>
              <a:t>I</a:t>
            </a:r>
            <a:r>
              <a:rPr sz="2025" spc="300" baseline="-12345" dirty="0">
                <a:latin typeface="Segoe UI Symbol"/>
                <a:cs typeface="Segoe UI Symbol"/>
              </a:rPr>
              <a:t>m</a:t>
            </a:r>
            <a:r>
              <a:rPr sz="1900" spc="200" dirty="0">
                <a:latin typeface="Cambria"/>
                <a:cs typeface="Cambria"/>
              </a:rPr>
              <a:t>) </a:t>
            </a:r>
            <a:r>
              <a:rPr sz="1900" spc="-10" dirty="0">
                <a:latin typeface="Cambria"/>
                <a:cs typeface="Cambria"/>
              </a:rPr>
              <a:t>denote </a:t>
            </a:r>
            <a:r>
              <a:rPr sz="1900" spc="20" dirty="0">
                <a:latin typeface="Cambria"/>
                <a:cs typeface="Cambria"/>
              </a:rPr>
              <a:t>the </a:t>
            </a:r>
            <a:r>
              <a:rPr sz="1900" spc="-10" dirty="0">
                <a:latin typeface="Cambria"/>
                <a:cs typeface="Cambria"/>
              </a:rPr>
              <a:t>space  </a:t>
            </a:r>
            <a:r>
              <a:rPr sz="1900" spc="-15" dirty="0">
                <a:latin typeface="Cambria"/>
                <a:cs typeface="Cambria"/>
              </a:rPr>
              <a:t>of </a:t>
            </a:r>
            <a:r>
              <a:rPr sz="1900" spc="-5" dirty="0">
                <a:latin typeface="Cambria"/>
                <a:cs typeface="Cambria"/>
              </a:rPr>
              <a:t>continuous </a:t>
            </a:r>
            <a:r>
              <a:rPr sz="1900" spc="10" dirty="0">
                <a:latin typeface="Cambria"/>
                <a:cs typeface="Cambria"/>
              </a:rPr>
              <a:t>functions </a:t>
            </a:r>
            <a:r>
              <a:rPr sz="1900" spc="-15" dirty="0">
                <a:latin typeface="Cambria"/>
                <a:cs typeface="Cambria"/>
              </a:rPr>
              <a:t>on</a:t>
            </a:r>
            <a:r>
              <a:rPr sz="1900" spc="155" dirty="0">
                <a:latin typeface="Cambria"/>
                <a:cs typeface="Cambria"/>
              </a:rPr>
              <a:t> </a:t>
            </a:r>
            <a:r>
              <a:rPr sz="1900" spc="275" dirty="0">
                <a:latin typeface="MS UI Gothic"/>
                <a:cs typeface="MS UI Gothic"/>
              </a:rPr>
              <a:t>I</a:t>
            </a:r>
            <a:r>
              <a:rPr sz="2025" spc="412" baseline="-12345" dirty="0">
                <a:latin typeface="Segoe UI Symbol"/>
                <a:cs typeface="Segoe UI Symbol"/>
              </a:rPr>
              <a:t>m</a:t>
            </a:r>
            <a:r>
              <a:rPr sz="1900" spc="275" dirty="0">
                <a:latin typeface="Cambria"/>
                <a:cs typeface="Cambria"/>
              </a:rPr>
              <a:t>.</a:t>
            </a:r>
            <a:endParaRPr sz="1900">
              <a:latin typeface="Cambria"/>
              <a:cs typeface="Cambria"/>
            </a:endParaRPr>
          </a:p>
        </p:txBody>
      </p:sp>
      <p:sp>
        <p:nvSpPr>
          <p:cNvPr id="15" name="object 15"/>
          <p:cNvSpPr txBox="1"/>
          <p:nvPr/>
        </p:nvSpPr>
        <p:spPr>
          <a:xfrm>
            <a:off x="3790322" y="3157054"/>
            <a:ext cx="5067300" cy="320675"/>
          </a:xfrm>
          <a:prstGeom prst="rect">
            <a:avLst/>
          </a:prstGeom>
        </p:spPr>
        <p:txBody>
          <a:bodyPr vert="horz" wrap="square" lIns="0" tIns="17145" rIns="0" bIns="0" rtlCol="0">
            <a:spAutoFit/>
          </a:bodyPr>
          <a:lstStyle/>
          <a:p>
            <a:pPr marL="38100">
              <a:lnSpc>
                <a:spcPct val="100000"/>
              </a:lnSpc>
              <a:spcBef>
                <a:spcPts val="135"/>
              </a:spcBef>
            </a:pPr>
            <a:r>
              <a:rPr sz="1900" spc="60" dirty="0">
                <a:latin typeface="Cambria"/>
                <a:cs typeface="Cambria"/>
              </a:rPr>
              <a:t>Given </a:t>
            </a:r>
            <a:r>
              <a:rPr sz="1900" spc="20" dirty="0">
                <a:latin typeface="Cambria"/>
                <a:cs typeface="Cambria"/>
              </a:rPr>
              <a:t>any </a:t>
            </a:r>
            <a:r>
              <a:rPr sz="1900" spc="365" dirty="0">
                <a:latin typeface="MS UI Gothic"/>
                <a:cs typeface="MS UI Gothic"/>
              </a:rPr>
              <a:t>f </a:t>
            </a:r>
            <a:r>
              <a:rPr sz="1900" spc="235" dirty="0">
                <a:latin typeface="Cambria"/>
                <a:cs typeface="Cambria"/>
              </a:rPr>
              <a:t>2 </a:t>
            </a:r>
            <a:r>
              <a:rPr sz="1900" spc="195" dirty="0">
                <a:latin typeface="MS UI Gothic"/>
                <a:cs typeface="MS UI Gothic"/>
              </a:rPr>
              <a:t>C</a:t>
            </a:r>
            <a:r>
              <a:rPr sz="1900" spc="195" dirty="0">
                <a:latin typeface="Cambria"/>
                <a:cs typeface="Cambria"/>
              </a:rPr>
              <a:t>(</a:t>
            </a:r>
            <a:r>
              <a:rPr sz="1900" spc="195" dirty="0">
                <a:latin typeface="MS UI Gothic"/>
                <a:cs typeface="MS UI Gothic"/>
              </a:rPr>
              <a:t>I</a:t>
            </a:r>
            <a:r>
              <a:rPr sz="2025" spc="292" baseline="-12345" dirty="0">
                <a:latin typeface="Segoe UI Symbol"/>
                <a:cs typeface="Segoe UI Symbol"/>
              </a:rPr>
              <a:t>m</a:t>
            </a:r>
            <a:r>
              <a:rPr sz="1900" spc="195" dirty="0">
                <a:latin typeface="Cambria"/>
                <a:cs typeface="Cambria"/>
              </a:rPr>
              <a:t>) </a:t>
            </a:r>
            <a:r>
              <a:rPr sz="1900" spc="25" dirty="0">
                <a:latin typeface="Cambria"/>
                <a:cs typeface="Cambria"/>
              </a:rPr>
              <a:t>and </a:t>
            </a:r>
            <a:r>
              <a:rPr sz="1900" spc="-1120" dirty="0">
                <a:latin typeface="MS UI Gothic"/>
                <a:cs typeface="MS UI Gothic"/>
              </a:rPr>
              <a:t>✏</a:t>
            </a:r>
            <a:r>
              <a:rPr sz="1900" spc="160" dirty="0">
                <a:latin typeface="MS UI Gothic"/>
                <a:cs typeface="MS UI Gothic"/>
              </a:rPr>
              <a:t> </a:t>
            </a:r>
            <a:r>
              <a:rPr sz="1900" spc="550" dirty="0">
                <a:latin typeface="MS UI Gothic"/>
                <a:cs typeface="MS UI Gothic"/>
              </a:rPr>
              <a:t>&gt; </a:t>
            </a:r>
            <a:r>
              <a:rPr sz="1900" spc="30" dirty="0">
                <a:latin typeface="Cambria"/>
                <a:cs typeface="Cambria"/>
              </a:rPr>
              <a:t>0, </a:t>
            </a:r>
            <a:r>
              <a:rPr sz="1900" spc="-10" dirty="0">
                <a:latin typeface="Cambria"/>
                <a:cs typeface="Cambria"/>
              </a:rPr>
              <a:t>there</a:t>
            </a:r>
            <a:r>
              <a:rPr sz="1900" spc="160" dirty="0">
                <a:latin typeface="Cambria"/>
                <a:cs typeface="Cambria"/>
              </a:rPr>
              <a:t> </a:t>
            </a:r>
            <a:r>
              <a:rPr sz="1900" spc="5" dirty="0">
                <a:latin typeface="Cambria"/>
                <a:cs typeface="Cambria"/>
              </a:rPr>
              <a:t>exists</a:t>
            </a:r>
            <a:endParaRPr sz="1900">
              <a:latin typeface="Cambria"/>
              <a:cs typeface="Cambria"/>
            </a:endParaRPr>
          </a:p>
        </p:txBody>
      </p:sp>
      <p:sp>
        <p:nvSpPr>
          <p:cNvPr id="16" name="object 16"/>
          <p:cNvSpPr txBox="1"/>
          <p:nvPr/>
        </p:nvSpPr>
        <p:spPr>
          <a:xfrm>
            <a:off x="296404" y="3452185"/>
            <a:ext cx="4653280" cy="320675"/>
          </a:xfrm>
          <a:prstGeom prst="rect">
            <a:avLst/>
          </a:prstGeom>
        </p:spPr>
        <p:txBody>
          <a:bodyPr vert="horz" wrap="square" lIns="0" tIns="17145" rIns="0" bIns="0" rtlCol="0">
            <a:spAutoFit/>
          </a:bodyPr>
          <a:lstStyle/>
          <a:p>
            <a:pPr marL="38100">
              <a:lnSpc>
                <a:spcPct val="100000"/>
              </a:lnSpc>
              <a:spcBef>
                <a:spcPts val="135"/>
              </a:spcBef>
            </a:pPr>
            <a:r>
              <a:rPr sz="1900" spc="335" dirty="0">
                <a:latin typeface="MS UI Gothic"/>
                <a:cs typeface="MS UI Gothic"/>
              </a:rPr>
              <a:t>N</a:t>
            </a:r>
            <a:r>
              <a:rPr sz="1900" spc="165" dirty="0">
                <a:latin typeface="MS UI Gothic"/>
                <a:cs typeface="MS UI Gothic"/>
              </a:rPr>
              <a:t> </a:t>
            </a:r>
            <a:r>
              <a:rPr sz="1900" spc="550" dirty="0">
                <a:latin typeface="MS UI Gothic"/>
                <a:cs typeface="MS UI Gothic"/>
              </a:rPr>
              <a:t>&gt;</a:t>
            </a:r>
            <a:r>
              <a:rPr sz="1900" spc="-45" dirty="0">
                <a:latin typeface="MS UI Gothic"/>
                <a:cs typeface="MS UI Gothic"/>
              </a:rPr>
              <a:t> </a:t>
            </a:r>
            <a:r>
              <a:rPr sz="1900" spc="-85" dirty="0">
                <a:latin typeface="Cambria"/>
                <a:cs typeface="Cambria"/>
              </a:rPr>
              <a:t>0</a:t>
            </a:r>
            <a:r>
              <a:rPr sz="1900" spc="220" dirty="0">
                <a:latin typeface="Cambria"/>
                <a:cs typeface="Cambria"/>
              </a:rPr>
              <a:t> </a:t>
            </a:r>
            <a:r>
              <a:rPr sz="1900" spc="25" dirty="0">
                <a:latin typeface="Cambria"/>
                <a:cs typeface="Cambria"/>
              </a:rPr>
              <a:t>and</a:t>
            </a:r>
            <a:r>
              <a:rPr sz="1900" spc="229" dirty="0">
                <a:latin typeface="Cambria"/>
                <a:cs typeface="Cambria"/>
              </a:rPr>
              <a:t> </a:t>
            </a:r>
            <a:r>
              <a:rPr sz="1900" spc="165" dirty="0">
                <a:latin typeface="MS UI Gothic"/>
                <a:cs typeface="MS UI Gothic"/>
              </a:rPr>
              <a:t>v</a:t>
            </a:r>
            <a:r>
              <a:rPr sz="2025" spc="247" baseline="-12345" dirty="0">
                <a:latin typeface="Segoe UI Symbol"/>
                <a:cs typeface="Segoe UI Symbol"/>
              </a:rPr>
              <a:t>i</a:t>
            </a:r>
            <a:r>
              <a:rPr sz="1900" spc="165" dirty="0">
                <a:latin typeface="MS UI Gothic"/>
                <a:cs typeface="MS UI Gothic"/>
              </a:rPr>
              <a:t>,</a:t>
            </a:r>
            <a:r>
              <a:rPr sz="1900" spc="-260" dirty="0">
                <a:latin typeface="MS UI Gothic"/>
                <a:cs typeface="MS UI Gothic"/>
              </a:rPr>
              <a:t> </a:t>
            </a:r>
            <a:r>
              <a:rPr sz="1900" spc="204" dirty="0">
                <a:latin typeface="MS UI Gothic"/>
                <a:cs typeface="MS UI Gothic"/>
              </a:rPr>
              <a:t>w</a:t>
            </a:r>
            <a:r>
              <a:rPr sz="2025" spc="307" baseline="-12345" dirty="0">
                <a:latin typeface="Segoe UI Symbol"/>
                <a:cs typeface="Segoe UI Symbol"/>
              </a:rPr>
              <a:t>i</a:t>
            </a:r>
            <a:r>
              <a:rPr sz="1900" spc="204" dirty="0">
                <a:latin typeface="MS UI Gothic"/>
                <a:cs typeface="MS UI Gothic"/>
              </a:rPr>
              <a:t>,</a:t>
            </a:r>
            <a:r>
              <a:rPr sz="1900" spc="-254" dirty="0">
                <a:latin typeface="MS UI Gothic"/>
                <a:cs typeface="MS UI Gothic"/>
              </a:rPr>
              <a:t> </a:t>
            </a:r>
            <a:r>
              <a:rPr sz="1900" spc="114" dirty="0">
                <a:latin typeface="MS UI Gothic"/>
                <a:cs typeface="MS UI Gothic"/>
              </a:rPr>
              <a:t>b</a:t>
            </a:r>
            <a:r>
              <a:rPr sz="2025" spc="172" baseline="-12345" dirty="0">
                <a:latin typeface="Segoe UI Symbol"/>
                <a:cs typeface="Segoe UI Symbol"/>
              </a:rPr>
              <a:t>i</a:t>
            </a:r>
            <a:r>
              <a:rPr sz="1900" spc="114" dirty="0">
                <a:latin typeface="Cambria"/>
                <a:cs typeface="Cambria"/>
              </a:rPr>
              <a:t>,</a:t>
            </a:r>
            <a:r>
              <a:rPr sz="1900" spc="225" dirty="0">
                <a:latin typeface="Cambria"/>
                <a:cs typeface="Cambria"/>
              </a:rPr>
              <a:t> </a:t>
            </a:r>
            <a:r>
              <a:rPr sz="1900" spc="265" dirty="0">
                <a:latin typeface="MS UI Gothic"/>
                <a:cs typeface="MS UI Gothic"/>
              </a:rPr>
              <a:t>i</a:t>
            </a:r>
            <a:r>
              <a:rPr sz="1900" spc="-40" dirty="0">
                <a:latin typeface="MS UI Gothic"/>
                <a:cs typeface="MS UI Gothic"/>
              </a:rPr>
              <a:t> </a:t>
            </a:r>
            <a:r>
              <a:rPr sz="1900" spc="450" dirty="0">
                <a:latin typeface="Cambria"/>
                <a:cs typeface="Cambria"/>
              </a:rPr>
              <a:t>=</a:t>
            </a:r>
            <a:r>
              <a:rPr sz="1900" spc="114" dirty="0">
                <a:latin typeface="Cambria"/>
                <a:cs typeface="Cambria"/>
              </a:rPr>
              <a:t> </a:t>
            </a:r>
            <a:r>
              <a:rPr sz="1900" spc="-85" dirty="0">
                <a:latin typeface="Cambria"/>
                <a:cs typeface="Cambria"/>
              </a:rPr>
              <a:t>1</a:t>
            </a:r>
            <a:r>
              <a:rPr sz="1900" spc="-100" dirty="0">
                <a:latin typeface="Cambria"/>
                <a:cs typeface="Cambria"/>
              </a:rPr>
              <a:t> </a:t>
            </a:r>
            <a:r>
              <a:rPr sz="1900" spc="310" dirty="0">
                <a:latin typeface="MS UI Gothic"/>
                <a:cs typeface="MS UI Gothic"/>
              </a:rPr>
              <a:t>..</a:t>
            </a:r>
            <a:r>
              <a:rPr sz="1900" spc="-265" dirty="0">
                <a:latin typeface="MS UI Gothic"/>
                <a:cs typeface="MS UI Gothic"/>
              </a:rPr>
              <a:t> </a:t>
            </a:r>
            <a:r>
              <a:rPr sz="1900" spc="425" dirty="0">
                <a:latin typeface="MS UI Gothic"/>
                <a:cs typeface="MS UI Gothic"/>
              </a:rPr>
              <a:t>.,N</a:t>
            </a:r>
            <a:r>
              <a:rPr sz="1900" spc="275" dirty="0">
                <a:latin typeface="MS UI Gothic"/>
                <a:cs typeface="MS UI Gothic"/>
              </a:rPr>
              <a:t> </a:t>
            </a:r>
            <a:r>
              <a:rPr sz="1900" spc="-10" dirty="0">
                <a:latin typeface="Cambria"/>
                <a:cs typeface="Cambria"/>
              </a:rPr>
              <a:t>such</a:t>
            </a:r>
            <a:r>
              <a:rPr sz="1900" spc="225" dirty="0">
                <a:latin typeface="Cambria"/>
                <a:cs typeface="Cambria"/>
              </a:rPr>
              <a:t> </a:t>
            </a:r>
            <a:r>
              <a:rPr sz="1900" spc="65" dirty="0">
                <a:latin typeface="Cambria"/>
                <a:cs typeface="Cambria"/>
              </a:rPr>
              <a:t>that</a:t>
            </a:r>
            <a:endParaRPr sz="1900">
              <a:latin typeface="Cambria"/>
              <a:cs typeface="Cambria"/>
            </a:endParaRPr>
          </a:p>
        </p:txBody>
      </p:sp>
      <p:sp>
        <p:nvSpPr>
          <p:cNvPr id="17" name="object 17"/>
          <p:cNvSpPr txBox="1"/>
          <p:nvPr/>
        </p:nvSpPr>
        <p:spPr>
          <a:xfrm>
            <a:off x="3514471" y="3795158"/>
            <a:ext cx="381000" cy="320675"/>
          </a:xfrm>
          <a:prstGeom prst="rect">
            <a:avLst/>
          </a:prstGeom>
        </p:spPr>
        <p:txBody>
          <a:bodyPr vert="horz" wrap="square" lIns="0" tIns="17145" rIns="0" bIns="0" rtlCol="0">
            <a:spAutoFit/>
          </a:bodyPr>
          <a:lstStyle/>
          <a:p>
            <a:pPr marL="12700">
              <a:lnSpc>
                <a:spcPct val="100000"/>
              </a:lnSpc>
              <a:spcBef>
                <a:spcPts val="135"/>
              </a:spcBef>
            </a:pPr>
            <a:r>
              <a:rPr sz="1900" spc="1650" dirty="0">
                <a:latin typeface="MS UI Gothic"/>
                <a:cs typeface="MS UI Gothic"/>
              </a:rPr>
              <a:t>X</a:t>
            </a:r>
            <a:endParaRPr sz="1900">
              <a:latin typeface="MS UI Gothic"/>
              <a:cs typeface="MS UI Gothic"/>
            </a:endParaRPr>
          </a:p>
        </p:txBody>
      </p:sp>
      <p:sp>
        <p:nvSpPr>
          <p:cNvPr id="18" name="object 18"/>
          <p:cNvSpPr/>
          <p:nvPr/>
        </p:nvSpPr>
        <p:spPr>
          <a:xfrm>
            <a:off x="3594681" y="4464230"/>
            <a:ext cx="114299" cy="14922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4051087" y="4139460"/>
            <a:ext cx="95250" cy="232410"/>
          </a:xfrm>
          <a:prstGeom prst="rect">
            <a:avLst/>
          </a:prstGeom>
        </p:spPr>
        <p:txBody>
          <a:bodyPr vert="horz" wrap="square" lIns="0" tIns="13335" rIns="0" bIns="0" rtlCol="0">
            <a:spAutoFit/>
          </a:bodyPr>
          <a:lstStyle/>
          <a:p>
            <a:pPr marL="12700">
              <a:lnSpc>
                <a:spcPct val="100000"/>
              </a:lnSpc>
              <a:spcBef>
                <a:spcPts val="105"/>
              </a:spcBef>
            </a:pPr>
            <a:r>
              <a:rPr sz="1350" spc="220" dirty="0">
                <a:latin typeface="Segoe UI Symbol"/>
                <a:cs typeface="Segoe UI Symbol"/>
              </a:rPr>
              <a:t>i</a:t>
            </a:r>
            <a:endParaRPr sz="1350">
              <a:latin typeface="Segoe UI Symbol"/>
              <a:cs typeface="Segoe UI Symbol"/>
            </a:endParaRPr>
          </a:p>
        </p:txBody>
      </p:sp>
      <p:sp>
        <p:nvSpPr>
          <p:cNvPr id="20" name="object 20"/>
          <p:cNvSpPr txBox="1"/>
          <p:nvPr/>
        </p:nvSpPr>
        <p:spPr>
          <a:xfrm>
            <a:off x="4538479" y="4001041"/>
            <a:ext cx="141605" cy="232410"/>
          </a:xfrm>
          <a:prstGeom prst="rect">
            <a:avLst/>
          </a:prstGeom>
        </p:spPr>
        <p:txBody>
          <a:bodyPr vert="horz" wrap="square" lIns="0" tIns="13335" rIns="0" bIns="0" rtlCol="0">
            <a:spAutoFit/>
          </a:bodyPr>
          <a:lstStyle/>
          <a:p>
            <a:pPr marL="12700">
              <a:lnSpc>
                <a:spcPct val="100000"/>
              </a:lnSpc>
              <a:spcBef>
                <a:spcPts val="105"/>
              </a:spcBef>
            </a:pPr>
            <a:r>
              <a:rPr sz="1350" spc="204" dirty="0">
                <a:latin typeface="Segoe UI Symbol"/>
                <a:cs typeface="Segoe UI Symbol"/>
              </a:rPr>
              <a:t>T</a:t>
            </a:r>
            <a:endParaRPr sz="1350">
              <a:latin typeface="Segoe UI Symbol"/>
              <a:cs typeface="Segoe UI Symbol"/>
            </a:endParaRPr>
          </a:p>
        </p:txBody>
      </p:sp>
      <p:sp>
        <p:nvSpPr>
          <p:cNvPr id="21" name="object 21"/>
          <p:cNvSpPr txBox="1"/>
          <p:nvPr/>
        </p:nvSpPr>
        <p:spPr>
          <a:xfrm>
            <a:off x="4531838" y="4163381"/>
            <a:ext cx="95250" cy="232410"/>
          </a:xfrm>
          <a:prstGeom prst="rect">
            <a:avLst/>
          </a:prstGeom>
        </p:spPr>
        <p:txBody>
          <a:bodyPr vert="horz" wrap="square" lIns="0" tIns="13335" rIns="0" bIns="0" rtlCol="0">
            <a:spAutoFit/>
          </a:bodyPr>
          <a:lstStyle/>
          <a:p>
            <a:pPr marL="12700">
              <a:lnSpc>
                <a:spcPct val="100000"/>
              </a:lnSpc>
              <a:spcBef>
                <a:spcPts val="105"/>
              </a:spcBef>
            </a:pPr>
            <a:r>
              <a:rPr sz="1350" spc="220" dirty="0">
                <a:latin typeface="Segoe UI Symbol"/>
                <a:cs typeface="Segoe UI Symbol"/>
              </a:rPr>
              <a:t>i</a:t>
            </a:r>
            <a:endParaRPr sz="1350">
              <a:latin typeface="Segoe UI Symbol"/>
              <a:cs typeface="Segoe UI Symbol"/>
            </a:endParaRPr>
          </a:p>
        </p:txBody>
      </p:sp>
      <p:sp>
        <p:nvSpPr>
          <p:cNvPr id="22" name="object 22"/>
          <p:cNvSpPr txBox="1"/>
          <p:nvPr/>
        </p:nvSpPr>
        <p:spPr>
          <a:xfrm>
            <a:off x="5240127" y="4139460"/>
            <a:ext cx="95250" cy="232410"/>
          </a:xfrm>
          <a:prstGeom prst="rect">
            <a:avLst/>
          </a:prstGeom>
        </p:spPr>
        <p:txBody>
          <a:bodyPr vert="horz" wrap="square" lIns="0" tIns="13335" rIns="0" bIns="0" rtlCol="0">
            <a:spAutoFit/>
          </a:bodyPr>
          <a:lstStyle/>
          <a:p>
            <a:pPr marL="12700">
              <a:lnSpc>
                <a:spcPct val="100000"/>
              </a:lnSpc>
              <a:spcBef>
                <a:spcPts val="105"/>
              </a:spcBef>
            </a:pPr>
            <a:r>
              <a:rPr sz="1350" spc="220" dirty="0">
                <a:latin typeface="Segoe UI Symbol"/>
                <a:cs typeface="Segoe UI Symbol"/>
              </a:rPr>
              <a:t>i</a:t>
            </a:r>
            <a:endParaRPr sz="1350">
              <a:latin typeface="Segoe UI Symbol"/>
              <a:cs typeface="Segoe UI Symbol"/>
            </a:endParaRPr>
          </a:p>
        </p:txBody>
      </p:sp>
      <p:sp>
        <p:nvSpPr>
          <p:cNvPr id="23" name="object 23"/>
          <p:cNvSpPr txBox="1"/>
          <p:nvPr/>
        </p:nvSpPr>
        <p:spPr>
          <a:xfrm>
            <a:off x="2641250" y="4028794"/>
            <a:ext cx="2801620" cy="320675"/>
          </a:xfrm>
          <a:prstGeom prst="rect">
            <a:avLst/>
          </a:prstGeom>
        </p:spPr>
        <p:txBody>
          <a:bodyPr vert="horz" wrap="square" lIns="0" tIns="17145" rIns="0" bIns="0" rtlCol="0">
            <a:spAutoFit/>
          </a:bodyPr>
          <a:lstStyle/>
          <a:p>
            <a:pPr marL="12700">
              <a:lnSpc>
                <a:spcPct val="100000"/>
              </a:lnSpc>
              <a:spcBef>
                <a:spcPts val="135"/>
              </a:spcBef>
              <a:tabLst>
                <a:tab pos="1303020" algn="l"/>
                <a:tab pos="2064385" algn="l"/>
              </a:tabLst>
            </a:pPr>
            <a:r>
              <a:rPr sz="1900" spc="185" dirty="0">
                <a:latin typeface="MS UI Gothic"/>
                <a:cs typeface="MS UI Gothic"/>
              </a:rPr>
              <a:t>F</a:t>
            </a:r>
            <a:r>
              <a:rPr sz="1900" spc="185" dirty="0">
                <a:latin typeface="Cambria"/>
                <a:cs typeface="Cambria"/>
              </a:rPr>
              <a:t>(</a:t>
            </a:r>
            <a:r>
              <a:rPr sz="1900" spc="185" dirty="0">
                <a:latin typeface="MS UI Gothic"/>
                <a:cs typeface="MS UI Gothic"/>
              </a:rPr>
              <a:t>x</a:t>
            </a:r>
            <a:r>
              <a:rPr sz="1900" spc="185" dirty="0">
                <a:latin typeface="Cambria"/>
                <a:cs typeface="Cambria"/>
              </a:rPr>
              <a:t>)</a:t>
            </a:r>
            <a:r>
              <a:rPr sz="1900" spc="120" dirty="0">
                <a:latin typeface="Cambria"/>
                <a:cs typeface="Cambria"/>
              </a:rPr>
              <a:t> </a:t>
            </a:r>
            <a:r>
              <a:rPr sz="1900" spc="450" dirty="0">
                <a:latin typeface="Cambria"/>
                <a:cs typeface="Cambria"/>
              </a:rPr>
              <a:t>=	</a:t>
            </a:r>
            <a:r>
              <a:rPr sz="1900" spc="30" dirty="0">
                <a:latin typeface="MS UI Gothic"/>
                <a:cs typeface="MS UI Gothic"/>
              </a:rPr>
              <a:t>v</a:t>
            </a:r>
            <a:r>
              <a:rPr sz="1900" spc="70" dirty="0">
                <a:latin typeface="MS UI Gothic"/>
                <a:cs typeface="MS UI Gothic"/>
              </a:rPr>
              <a:t> </a:t>
            </a:r>
            <a:r>
              <a:rPr sz="1900" spc="-30" dirty="0">
                <a:latin typeface="MS UI Gothic"/>
                <a:cs typeface="MS UI Gothic"/>
              </a:rPr>
              <a:t>⇢</a:t>
            </a:r>
            <a:r>
              <a:rPr sz="1900" spc="-30" dirty="0">
                <a:latin typeface="Cambria"/>
                <a:cs typeface="Cambria"/>
              </a:rPr>
              <a:t>(</a:t>
            </a:r>
            <a:r>
              <a:rPr sz="1900" spc="-30" dirty="0">
                <a:latin typeface="MS UI Gothic"/>
                <a:cs typeface="MS UI Gothic"/>
              </a:rPr>
              <a:t>w	</a:t>
            </a:r>
            <a:r>
              <a:rPr sz="1900" spc="229" dirty="0">
                <a:latin typeface="MS UI Gothic"/>
                <a:cs typeface="MS UI Gothic"/>
              </a:rPr>
              <a:t>x </a:t>
            </a:r>
            <a:r>
              <a:rPr sz="1900" spc="450" dirty="0">
                <a:latin typeface="Cambria"/>
                <a:cs typeface="Cambria"/>
              </a:rPr>
              <a:t>+</a:t>
            </a:r>
            <a:r>
              <a:rPr sz="1900" spc="-280" dirty="0">
                <a:latin typeface="Cambria"/>
                <a:cs typeface="Cambria"/>
              </a:rPr>
              <a:t> </a:t>
            </a:r>
            <a:r>
              <a:rPr sz="1900" spc="-114" dirty="0">
                <a:latin typeface="MS UI Gothic"/>
                <a:cs typeface="MS UI Gothic"/>
              </a:rPr>
              <a:t>b </a:t>
            </a:r>
            <a:r>
              <a:rPr sz="1900" spc="25" dirty="0">
                <a:latin typeface="Cambria"/>
                <a:cs typeface="Cambria"/>
              </a:rPr>
              <a:t>)</a:t>
            </a:r>
            <a:endParaRPr sz="1900">
              <a:latin typeface="Cambria"/>
              <a:cs typeface="Cambria"/>
            </a:endParaRPr>
          </a:p>
        </p:txBody>
      </p:sp>
      <p:sp>
        <p:nvSpPr>
          <p:cNvPr id="24" name="object 24"/>
          <p:cNvSpPr txBox="1"/>
          <p:nvPr/>
        </p:nvSpPr>
        <p:spPr>
          <a:xfrm>
            <a:off x="5581705" y="4028794"/>
            <a:ext cx="849630" cy="320675"/>
          </a:xfrm>
          <a:prstGeom prst="rect">
            <a:avLst/>
          </a:prstGeom>
        </p:spPr>
        <p:txBody>
          <a:bodyPr vert="horz" wrap="square" lIns="0" tIns="17145" rIns="0" bIns="0" rtlCol="0">
            <a:spAutoFit/>
          </a:bodyPr>
          <a:lstStyle/>
          <a:p>
            <a:pPr marL="12700">
              <a:lnSpc>
                <a:spcPct val="100000"/>
              </a:lnSpc>
              <a:spcBef>
                <a:spcPts val="135"/>
              </a:spcBef>
            </a:pPr>
            <a:r>
              <a:rPr sz="1900" spc="-15" dirty="0">
                <a:latin typeface="Cambria"/>
                <a:cs typeface="Cambria"/>
              </a:rPr>
              <a:t>satisfies</a:t>
            </a:r>
            <a:endParaRPr sz="1900">
              <a:latin typeface="Cambria"/>
              <a:cs typeface="Cambria"/>
            </a:endParaRPr>
          </a:p>
        </p:txBody>
      </p:sp>
      <p:sp>
        <p:nvSpPr>
          <p:cNvPr id="25" name="object 25"/>
          <p:cNvSpPr txBox="1"/>
          <p:nvPr/>
        </p:nvSpPr>
        <p:spPr>
          <a:xfrm>
            <a:off x="3249401" y="4396844"/>
            <a:ext cx="2630170" cy="950594"/>
          </a:xfrm>
          <a:prstGeom prst="rect">
            <a:avLst/>
          </a:prstGeom>
        </p:spPr>
        <p:txBody>
          <a:bodyPr vert="horz" wrap="square" lIns="0" tIns="13335" rIns="0" bIns="0" rtlCol="0">
            <a:spAutoFit/>
          </a:bodyPr>
          <a:lstStyle/>
          <a:p>
            <a:pPr marL="256540">
              <a:lnSpc>
                <a:spcPct val="100000"/>
              </a:lnSpc>
              <a:spcBef>
                <a:spcPts val="105"/>
              </a:spcBef>
              <a:tabLst>
                <a:tab pos="479425" algn="l"/>
              </a:tabLst>
            </a:pPr>
            <a:r>
              <a:rPr sz="1350" spc="220" dirty="0">
                <a:latin typeface="Segoe UI Symbol"/>
                <a:cs typeface="Segoe UI Symbol"/>
              </a:rPr>
              <a:t>i	</a:t>
            </a:r>
            <a:r>
              <a:rPr sz="1350" spc="215" dirty="0">
                <a:latin typeface="Segoe UI Symbol"/>
                <a:cs typeface="Segoe UI Symbol"/>
              </a:rPr>
              <a:t>N</a:t>
            </a:r>
            <a:endParaRPr sz="1350">
              <a:latin typeface="Segoe UI Symbol"/>
              <a:cs typeface="Segoe UI Symbol"/>
            </a:endParaRPr>
          </a:p>
          <a:p>
            <a:pPr>
              <a:lnSpc>
                <a:spcPct val="100000"/>
              </a:lnSpc>
              <a:spcBef>
                <a:spcPts val="15"/>
              </a:spcBef>
            </a:pPr>
            <a:endParaRPr sz="1600">
              <a:latin typeface="Times New Roman"/>
              <a:cs typeface="Times New Roman"/>
            </a:endParaRPr>
          </a:p>
          <a:p>
            <a:pPr marL="112395">
              <a:lnSpc>
                <a:spcPts val="2230"/>
              </a:lnSpc>
            </a:pPr>
            <a:r>
              <a:rPr sz="1900" spc="-5" dirty="0">
                <a:latin typeface="Cambria"/>
                <a:cs typeface="Cambria"/>
              </a:rPr>
              <a:t>sup </a:t>
            </a:r>
            <a:r>
              <a:rPr sz="1900" spc="155" dirty="0">
                <a:latin typeface="Cambria"/>
                <a:cs typeface="Cambria"/>
              </a:rPr>
              <a:t>|</a:t>
            </a:r>
            <a:r>
              <a:rPr sz="1900" spc="155" dirty="0">
                <a:latin typeface="MS UI Gothic"/>
                <a:cs typeface="MS UI Gothic"/>
              </a:rPr>
              <a:t>f</a:t>
            </a:r>
            <a:r>
              <a:rPr sz="1900" spc="155" dirty="0">
                <a:latin typeface="Cambria"/>
                <a:cs typeface="Cambria"/>
              </a:rPr>
              <a:t>(</a:t>
            </a:r>
            <a:r>
              <a:rPr sz="1900" spc="155" dirty="0">
                <a:latin typeface="MS UI Gothic"/>
                <a:cs typeface="MS UI Gothic"/>
              </a:rPr>
              <a:t>x</a:t>
            </a:r>
            <a:r>
              <a:rPr sz="1900" spc="155" dirty="0">
                <a:latin typeface="Cambria"/>
                <a:cs typeface="Cambria"/>
              </a:rPr>
              <a:t>) </a:t>
            </a:r>
            <a:r>
              <a:rPr sz="1900" spc="-400" dirty="0">
                <a:latin typeface="Cambria"/>
                <a:cs typeface="Cambria"/>
              </a:rPr>
              <a:t>— </a:t>
            </a:r>
            <a:r>
              <a:rPr sz="1900" spc="135" dirty="0">
                <a:latin typeface="MS UI Gothic"/>
                <a:cs typeface="MS UI Gothic"/>
              </a:rPr>
              <a:t>F</a:t>
            </a:r>
            <a:r>
              <a:rPr sz="1900" spc="135" dirty="0">
                <a:latin typeface="Cambria"/>
                <a:cs typeface="Cambria"/>
              </a:rPr>
              <a:t>(</a:t>
            </a:r>
            <a:r>
              <a:rPr sz="1900" spc="135" dirty="0">
                <a:latin typeface="MS UI Gothic"/>
                <a:cs typeface="MS UI Gothic"/>
              </a:rPr>
              <a:t>x</a:t>
            </a:r>
            <a:r>
              <a:rPr sz="1900" spc="135" dirty="0">
                <a:latin typeface="Cambria"/>
                <a:cs typeface="Cambria"/>
              </a:rPr>
              <a:t>)| </a:t>
            </a:r>
            <a:r>
              <a:rPr sz="1900" spc="550" dirty="0">
                <a:latin typeface="MS UI Gothic"/>
                <a:cs typeface="MS UI Gothic"/>
              </a:rPr>
              <a:t>&lt;</a:t>
            </a:r>
            <a:r>
              <a:rPr sz="1900" spc="-260" dirty="0">
                <a:latin typeface="MS UI Gothic"/>
                <a:cs typeface="MS UI Gothic"/>
              </a:rPr>
              <a:t> </a:t>
            </a:r>
            <a:r>
              <a:rPr sz="1900" spc="-1120" dirty="0">
                <a:latin typeface="MS UI Gothic"/>
                <a:cs typeface="MS UI Gothic"/>
              </a:rPr>
              <a:t>✏</a:t>
            </a:r>
            <a:r>
              <a:rPr sz="1900" spc="55" dirty="0">
                <a:latin typeface="MS UI Gothic"/>
                <a:cs typeface="MS UI Gothic"/>
              </a:rPr>
              <a:t> </a:t>
            </a:r>
            <a:r>
              <a:rPr sz="1900" spc="150" dirty="0">
                <a:latin typeface="MS UI Gothic"/>
                <a:cs typeface="MS UI Gothic"/>
              </a:rPr>
              <a:t>.</a:t>
            </a:r>
            <a:endParaRPr sz="1900">
              <a:latin typeface="MS UI Gothic"/>
              <a:cs typeface="MS UI Gothic"/>
            </a:endParaRPr>
          </a:p>
          <a:p>
            <a:pPr marL="50800">
              <a:lnSpc>
                <a:spcPts val="1570"/>
              </a:lnSpc>
            </a:pPr>
            <a:r>
              <a:rPr sz="1350" spc="290" dirty="0">
                <a:latin typeface="Segoe UI Symbol"/>
                <a:cs typeface="Segoe UI Symbol"/>
              </a:rPr>
              <a:t>x</a:t>
            </a:r>
            <a:r>
              <a:rPr sz="1350" spc="290" dirty="0">
                <a:latin typeface="Lucida Sans Unicode"/>
                <a:cs typeface="Lucida Sans Unicode"/>
              </a:rPr>
              <a:t>2</a:t>
            </a:r>
            <a:r>
              <a:rPr sz="1350" spc="290" dirty="0">
                <a:latin typeface="Segoe UI Symbol"/>
                <a:cs typeface="Segoe UI Symbol"/>
              </a:rPr>
              <a:t>I</a:t>
            </a:r>
            <a:r>
              <a:rPr sz="1425" i="1" spc="434" baseline="-11695" dirty="0">
                <a:latin typeface="Arial"/>
                <a:cs typeface="Arial"/>
              </a:rPr>
              <a:t>m</a:t>
            </a:r>
            <a:endParaRPr sz="1425" baseline="-11695">
              <a:latin typeface="Arial"/>
              <a:cs typeface="Arial"/>
            </a:endParaRPr>
          </a:p>
        </p:txBody>
      </p:sp>
    </p:spTree>
    <p:extLst>
      <p:ext uri="{BB962C8B-B14F-4D97-AF65-F5344CB8AC3E}">
        <p14:creationId xmlns:p14="http://schemas.microsoft.com/office/powerpoint/2010/main" val="224586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047990"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229" dirty="0"/>
              <a:t> </a:t>
            </a:r>
            <a:r>
              <a:rPr sz="3600" spc="-5" dirty="0"/>
              <a:t>Architecture</a:t>
            </a:r>
            <a:endParaRPr sz="3600"/>
          </a:p>
        </p:txBody>
      </p:sp>
      <p:sp>
        <p:nvSpPr>
          <p:cNvPr id="11" name="object 11"/>
          <p:cNvSpPr txBox="1"/>
          <p:nvPr/>
        </p:nvSpPr>
        <p:spPr>
          <a:xfrm>
            <a:off x="25400" y="837691"/>
            <a:ext cx="8884285" cy="5989955"/>
          </a:xfrm>
          <a:prstGeom prst="rect">
            <a:avLst/>
          </a:prstGeom>
        </p:spPr>
        <p:txBody>
          <a:bodyPr vert="horz" wrap="square" lIns="0" tIns="76200" rIns="0" bIns="0" rtlCol="0">
            <a:spAutoFit/>
          </a:bodyPr>
          <a:lstStyle/>
          <a:p>
            <a:pPr marL="558800" indent="-342900">
              <a:lnSpc>
                <a:spcPct val="100000"/>
              </a:lnSpc>
              <a:spcBef>
                <a:spcPts val="600"/>
              </a:spcBef>
              <a:buChar char="•"/>
              <a:tabLst>
                <a:tab pos="558165" algn="l"/>
                <a:tab pos="558800" algn="l"/>
              </a:tabLst>
            </a:pPr>
            <a:r>
              <a:rPr sz="2400" b="1" spc="-5" dirty="0">
                <a:solidFill>
                  <a:srgbClr val="0048AA"/>
                </a:solidFill>
                <a:latin typeface="Arial"/>
                <a:cs typeface="Arial"/>
              </a:rPr>
              <a:t>Approximation, depth, width and invariance: earlier</a:t>
            </a:r>
            <a:r>
              <a:rPr sz="2400" b="1" spc="30"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965200" marR="795655" lvl="1" indent="-292100">
              <a:lnSpc>
                <a:spcPts val="2300"/>
              </a:lnSpc>
              <a:spcBef>
                <a:spcPts val="580"/>
              </a:spcBef>
              <a:buClr>
                <a:srgbClr val="00A8AA"/>
              </a:buClr>
              <a:buChar char="–"/>
              <a:tabLst>
                <a:tab pos="964565" algn="l"/>
                <a:tab pos="965200" algn="l"/>
              </a:tabLst>
            </a:pPr>
            <a:r>
              <a:rPr sz="2000" spc="-5" dirty="0">
                <a:solidFill>
                  <a:srgbClr val="0048AA"/>
                </a:solidFill>
                <a:latin typeface="Arial"/>
                <a:cs typeface="Arial"/>
              </a:rPr>
              <a:t>Perceptrons </a:t>
            </a:r>
            <a:r>
              <a:rPr sz="2000" dirty="0">
                <a:solidFill>
                  <a:srgbClr val="0048AA"/>
                </a:solidFill>
                <a:latin typeface="Arial"/>
                <a:cs typeface="Arial"/>
              </a:rPr>
              <a:t>and </a:t>
            </a:r>
            <a:r>
              <a:rPr sz="2000" spc="-5" dirty="0">
                <a:solidFill>
                  <a:srgbClr val="0048AA"/>
                </a:solidFill>
                <a:latin typeface="Arial"/>
                <a:cs typeface="Arial"/>
              </a:rPr>
              <a:t>multilayer feedforward networks </a:t>
            </a:r>
            <a:r>
              <a:rPr sz="2000" dirty="0">
                <a:solidFill>
                  <a:srgbClr val="0048AA"/>
                </a:solidFill>
                <a:latin typeface="Arial"/>
                <a:cs typeface="Arial"/>
              </a:rPr>
              <a:t>are </a:t>
            </a:r>
            <a:r>
              <a:rPr sz="2000" dirty="0">
                <a:solidFill>
                  <a:srgbClr val="D82679"/>
                </a:solidFill>
                <a:latin typeface="Arial"/>
                <a:cs typeface="Arial"/>
              </a:rPr>
              <a:t>universal  </a:t>
            </a:r>
            <a:r>
              <a:rPr sz="2000" spc="-5" dirty="0">
                <a:solidFill>
                  <a:srgbClr val="D82679"/>
                </a:solidFill>
                <a:latin typeface="Arial"/>
                <a:cs typeface="Arial"/>
              </a:rPr>
              <a:t>approximators </a:t>
            </a:r>
            <a:r>
              <a:rPr sz="2000" spc="-5" dirty="0">
                <a:solidFill>
                  <a:srgbClr val="0048AA"/>
                </a:solidFill>
                <a:latin typeface="Arial"/>
                <a:cs typeface="Arial"/>
              </a:rPr>
              <a:t>[Cybenko </a:t>
            </a:r>
            <a:r>
              <a:rPr sz="2000" dirty="0">
                <a:solidFill>
                  <a:srgbClr val="0048AA"/>
                </a:solidFill>
                <a:latin typeface="Arial"/>
                <a:cs typeface="Arial"/>
              </a:rPr>
              <a:t>’89, Hornik ’89, Hornik ’91, Barron</a:t>
            </a:r>
            <a:r>
              <a:rPr sz="2000" spc="-25" dirty="0">
                <a:solidFill>
                  <a:srgbClr val="0048AA"/>
                </a:solidFill>
                <a:latin typeface="Arial"/>
                <a:cs typeface="Arial"/>
              </a:rPr>
              <a:t> </a:t>
            </a:r>
            <a:r>
              <a:rPr sz="2000" dirty="0">
                <a:solidFill>
                  <a:srgbClr val="0048AA"/>
                </a:solidFill>
                <a:latin typeface="Arial"/>
                <a:cs typeface="Arial"/>
              </a:rPr>
              <a:t>’93]</a:t>
            </a:r>
            <a:endParaRPr sz="2000">
              <a:latin typeface="Arial"/>
              <a:cs typeface="Arial"/>
            </a:endParaRPr>
          </a:p>
          <a:p>
            <a:pPr lvl="1">
              <a:lnSpc>
                <a:spcPct val="100000"/>
              </a:lnSpc>
              <a:spcBef>
                <a:spcPts val="55"/>
              </a:spcBef>
              <a:buClr>
                <a:srgbClr val="00A8AA"/>
              </a:buClr>
              <a:buFont typeface="Arial"/>
              <a:buChar char="–"/>
            </a:pPr>
            <a:endParaRPr sz="2250">
              <a:latin typeface="Times New Roman"/>
              <a:cs typeface="Times New Roman"/>
            </a:endParaRPr>
          </a:p>
          <a:p>
            <a:pPr marL="558800" indent="-342900">
              <a:lnSpc>
                <a:spcPct val="100000"/>
              </a:lnSpc>
              <a:buChar char="•"/>
              <a:tabLst>
                <a:tab pos="558165" algn="l"/>
                <a:tab pos="558800" algn="l"/>
              </a:tabLst>
            </a:pPr>
            <a:r>
              <a:rPr sz="2400" b="1" spc="-5" dirty="0">
                <a:solidFill>
                  <a:srgbClr val="0048AA"/>
                </a:solidFill>
                <a:latin typeface="Arial"/>
                <a:cs typeface="Arial"/>
              </a:rPr>
              <a:t>Approximation, depth, width and invariance: recent</a:t>
            </a:r>
            <a:r>
              <a:rPr sz="2400" b="1" spc="25"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965200" lvl="1" indent="-292100">
              <a:lnSpc>
                <a:spcPct val="100000"/>
              </a:lnSpc>
              <a:spcBef>
                <a:spcPts val="320"/>
              </a:spcBef>
              <a:buClr>
                <a:srgbClr val="00A8AA"/>
              </a:buClr>
              <a:buChar char="–"/>
              <a:tabLst>
                <a:tab pos="964565" algn="l"/>
                <a:tab pos="965200" algn="l"/>
              </a:tabLst>
            </a:pPr>
            <a:r>
              <a:rPr sz="2000" spc="-5" dirty="0">
                <a:solidFill>
                  <a:srgbClr val="D82679"/>
                </a:solidFill>
                <a:latin typeface="Arial"/>
                <a:cs typeface="Arial"/>
              </a:rPr>
              <a:t>Gaps between </a:t>
            </a:r>
            <a:r>
              <a:rPr sz="2000" dirty="0">
                <a:solidFill>
                  <a:srgbClr val="D82679"/>
                </a:solidFill>
                <a:latin typeface="Arial"/>
                <a:cs typeface="Arial"/>
              </a:rPr>
              <a:t>deep and shallow </a:t>
            </a:r>
            <a:r>
              <a:rPr sz="2000" spc="-5" dirty="0">
                <a:solidFill>
                  <a:srgbClr val="0048AA"/>
                </a:solidFill>
                <a:latin typeface="Arial"/>
                <a:cs typeface="Arial"/>
              </a:rPr>
              <a:t>networks </a:t>
            </a:r>
            <a:r>
              <a:rPr sz="2000" dirty="0">
                <a:solidFill>
                  <a:srgbClr val="0048AA"/>
                </a:solidFill>
                <a:latin typeface="Arial"/>
                <a:cs typeface="Arial"/>
              </a:rPr>
              <a:t>[Montufar’14,</a:t>
            </a:r>
            <a:r>
              <a:rPr sz="2000" spc="30" dirty="0">
                <a:solidFill>
                  <a:srgbClr val="0048AA"/>
                </a:solidFill>
                <a:latin typeface="Arial"/>
                <a:cs typeface="Arial"/>
              </a:rPr>
              <a:t> </a:t>
            </a:r>
            <a:r>
              <a:rPr sz="2000" spc="5" dirty="0">
                <a:solidFill>
                  <a:srgbClr val="0048AA"/>
                </a:solidFill>
                <a:latin typeface="Arial"/>
                <a:cs typeface="Arial"/>
              </a:rPr>
              <a:t>Mhaskar’16]</a:t>
            </a:r>
            <a:endParaRPr sz="2000">
              <a:latin typeface="Arial"/>
              <a:cs typeface="Arial"/>
            </a:endParaRPr>
          </a:p>
          <a:p>
            <a:pPr marL="965200" lvl="1" indent="-292100">
              <a:lnSpc>
                <a:spcPct val="100000"/>
              </a:lnSpc>
              <a:spcBef>
                <a:spcPts val="400"/>
              </a:spcBef>
              <a:buClr>
                <a:srgbClr val="00A8AA"/>
              </a:buClr>
              <a:buChar char="–"/>
              <a:tabLst>
                <a:tab pos="964565" algn="l"/>
                <a:tab pos="965200" algn="l"/>
              </a:tabLst>
            </a:pPr>
            <a:r>
              <a:rPr sz="2000" dirty="0">
                <a:solidFill>
                  <a:srgbClr val="0048AA"/>
                </a:solidFill>
                <a:latin typeface="Arial"/>
                <a:cs typeface="Arial"/>
              </a:rPr>
              <a:t>Deep </a:t>
            </a:r>
            <a:r>
              <a:rPr sz="2000" spc="-5" dirty="0">
                <a:solidFill>
                  <a:srgbClr val="0048AA"/>
                </a:solidFill>
                <a:latin typeface="Arial"/>
                <a:cs typeface="Arial"/>
              </a:rPr>
              <a:t>Boltzmann </a:t>
            </a:r>
            <a:r>
              <a:rPr sz="2000" dirty="0">
                <a:solidFill>
                  <a:srgbClr val="0048AA"/>
                </a:solidFill>
                <a:latin typeface="Arial"/>
                <a:cs typeface="Arial"/>
              </a:rPr>
              <a:t>machines are </a:t>
            </a:r>
            <a:r>
              <a:rPr sz="2000" dirty="0">
                <a:solidFill>
                  <a:srgbClr val="D82679"/>
                </a:solidFill>
                <a:latin typeface="Arial"/>
                <a:cs typeface="Arial"/>
              </a:rPr>
              <a:t>universal </a:t>
            </a:r>
            <a:r>
              <a:rPr sz="2000" spc="-5" dirty="0">
                <a:solidFill>
                  <a:srgbClr val="D82679"/>
                </a:solidFill>
                <a:latin typeface="Arial"/>
                <a:cs typeface="Arial"/>
              </a:rPr>
              <a:t>approximators</a:t>
            </a:r>
            <a:r>
              <a:rPr sz="2000" spc="30" dirty="0">
                <a:solidFill>
                  <a:srgbClr val="D82679"/>
                </a:solidFill>
                <a:latin typeface="Arial"/>
                <a:cs typeface="Arial"/>
              </a:rPr>
              <a:t> </a:t>
            </a:r>
            <a:r>
              <a:rPr sz="2000" dirty="0">
                <a:solidFill>
                  <a:srgbClr val="0048AA"/>
                </a:solidFill>
                <a:latin typeface="Arial"/>
                <a:cs typeface="Arial"/>
              </a:rPr>
              <a:t>[Montufar’15]</a:t>
            </a:r>
            <a:endParaRPr sz="2000">
              <a:latin typeface="Arial"/>
              <a:cs typeface="Arial"/>
            </a:endParaRPr>
          </a:p>
          <a:p>
            <a:pPr marL="965200" lvl="1" indent="-292100">
              <a:lnSpc>
                <a:spcPct val="100000"/>
              </a:lnSpc>
              <a:spcBef>
                <a:spcPts val="400"/>
              </a:spcBef>
              <a:buClr>
                <a:srgbClr val="00A8AA"/>
              </a:buClr>
              <a:buChar char="–"/>
              <a:tabLst>
                <a:tab pos="964565" algn="l"/>
                <a:tab pos="965200" algn="l"/>
              </a:tabLst>
            </a:pPr>
            <a:r>
              <a:rPr sz="2000" dirty="0">
                <a:solidFill>
                  <a:srgbClr val="0048AA"/>
                </a:solidFill>
                <a:latin typeface="Arial"/>
                <a:cs typeface="Arial"/>
              </a:rPr>
              <a:t>Design of CNNs via </a:t>
            </a:r>
            <a:r>
              <a:rPr sz="2000" dirty="0">
                <a:solidFill>
                  <a:srgbClr val="D82679"/>
                </a:solidFill>
                <a:latin typeface="Arial"/>
                <a:cs typeface="Arial"/>
              </a:rPr>
              <a:t>hierarchical </a:t>
            </a:r>
            <a:r>
              <a:rPr sz="2000" spc="-5" dirty="0">
                <a:solidFill>
                  <a:srgbClr val="D82679"/>
                </a:solidFill>
                <a:latin typeface="Arial"/>
                <a:cs typeface="Arial"/>
              </a:rPr>
              <a:t>tensor decompositions </a:t>
            </a:r>
            <a:r>
              <a:rPr sz="2000" dirty="0">
                <a:solidFill>
                  <a:srgbClr val="0048AA"/>
                </a:solidFill>
                <a:latin typeface="Arial"/>
                <a:cs typeface="Arial"/>
              </a:rPr>
              <a:t>[Cohen</a:t>
            </a:r>
            <a:r>
              <a:rPr sz="2000" spc="-25" dirty="0">
                <a:solidFill>
                  <a:srgbClr val="0048AA"/>
                </a:solidFill>
                <a:latin typeface="Arial"/>
                <a:cs typeface="Arial"/>
              </a:rPr>
              <a:t> </a:t>
            </a:r>
            <a:r>
              <a:rPr sz="2000" spc="-5" dirty="0">
                <a:solidFill>
                  <a:srgbClr val="0048AA"/>
                </a:solidFill>
                <a:latin typeface="Arial"/>
                <a:cs typeface="Arial"/>
              </a:rPr>
              <a:t>’17]</a:t>
            </a:r>
            <a:endParaRPr sz="2000">
              <a:latin typeface="Arial"/>
              <a:cs typeface="Arial"/>
            </a:endParaRPr>
          </a:p>
          <a:p>
            <a:pPr marL="965200" marR="5080" lvl="1" indent="-292100">
              <a:lnSpc>
                <a:spcPts val="2300"/>
              </a:lnSpc>
              <a:spcBef>
                <a:spcPts val="560"/>
              </a:spcBef>
              <a:buClr>
                <a:srgbClr val="00A8AA"/>
              </a:buClr>
              <a:buChar char="–"/>
              <a:tabLst>
                <a:tab pos="964565" algn="l"/>
                <a:tab pos="965200" algn="l"/>
              </a:tabLst>
            </a:pPr>
            <a:r>
              <a:rPr sz="2000" spc="-5" dirty="0">
                <a:solidFill>
                  <a:srgbClr val="D82679"/>
                </a:solidFill>
                <a:latin typeface="Arial"/>
                <a:cs typeface="Arial"/>
              </a:rPr>
              <a:t>Scattering networks </a:t>
            </a:r>
            <a:r>
              <a:rPr sz="2000" dirty="0">
                <a:solidFill>
                  <a:srgbClr val="D82679"/>
                </a:solidFill>
                <a:latin typeface="Arial"/>
                <a:cs typeface="Arial"/>
              </a:rPr>
              <a:t>are </a:t>
            </a:r>
            <a:r>
              <a:rPr sz="2000" spc="-5" dirty="0">
                <a:solidFill>
                  <a:srgbClr val="D82679"/>
                </a:solidFill>
                <a:latin typeface="Arial"/>
                <a:cs typeface="Arial"/>
              </a:rPr>
              <a:t>deformation stable </a:t>
            </a:r>
            <a:r>
              <a:rPr sz="2000" spc="-5" dirty="0">
                <a:solidFill>
                  <a:srgbClr val="0048AA"/>
                </a:solidFill>
                <a:latin typeface="Arial"/>
                <a:cs typeface="Arial"/>
              </a:rPr>
              <a:t>for Lipschitz non-linearities  [Bruna-Mallat </a:t>
            </a:r>
            <a:r>
              <a:rPr sz="2000" dirty="0">
                <a:solidFill>
                  <a:srgbClr val="0048AA"/>
                </a:solidFill>
                <a:latin typeface="Arial"/>
                <a:cs typeface="Arial"/>
              </a:rPr>
              <a:t>’13, </a:t>
            </a:r>
            <a:r>
              <a:rPr sz="2000" spc="-5" dirty="0">
                <a:solidFill>
                  <a:srgbClr val="0048AA"/>
                </a:solidFill>
                <a:latin typeface="Arial"/>
                <a:cs typeface="Arial"/>
              </a:rPr>
              <a:t>Wiatowski </a:t>
            </a:r>
            <a:r>
              <a:rPr sz="2000" dirty="0">
                <a:solidFill>
                  <a:srgbClr val="0048AA"/>
                </a:solidFill>
                <a:latin typeface="Arial"/>
                <a:cs typeface="Arial"/>
              </a:rPr>
              <a:t>’15, Mallat</a:t>
            </a:r>
            <a:r>
              <a:rPr sz="2000" spc="-15" dirty="0">
                <a:solidFill>
                  <a:srgbClr val="0048AA"/>
                </a:solidFill>
                <a:latin typeface="Arial"/>
                <a:cs typeface="Arial"/>
              </a:rPr>
              <a:t> </a:t>
            </a:r>
            <a:r>
              <a:rPr sz="2000" dirty="0">
                <a:solidFill>
                  <a:srgbClr val="0048AA"/>
                </a:solidFill>
                <a:latin typeface="Arial"/>
                <a:cs typeface="Arial"/>
              </a:rPr>
              <a:t>’16]</a:t>
            </a:r>
            <a:endParaRPr sz="2000">
              <a:latin typeface="Arial"/>
              <a:cs typeface="Arial"/>
            </a:endParaRPr>
          </a:p>
          <a:p>
            <a:pPr marL="965200" lvl="1" indent="-292100">
              <a:lnSpc>
                <a:spcPct val="100000"/>
              </a:lnSpc>
              <a:spcBef>
                <a:spcPts val="340"/>
              </a:spcBef>
              <a:buClr>
                <a:srgbClr val="00A8AA"/>
              </a:buClr>
              <a:buChar char="–"/>
              <a:tabLst>
                <a:tab pos="964565" algn="l"/>
                <a:tab pos="965200" algn="l"/>
              </a:tabLst>
            </a:pPr>
            <a:r>
              <a:rPr sz="2000" spc="-5" dirty="0">
                <a:solidFill>
                  <a:srgbClr val="0048AA"/>
                </a:solidFill>
                <a:latin typeface="Arial"/>
                <a:cs typeface="Arial"/>
              </a:rPr>
              <a:t>Exponential </a:t>
            </a:r>
            <a:r>
              <a:rPr sz="2000" dirty="0">
                <a:solidFill>
                  <a:srgbClr val="0048AA"/>
                </a:solidFill>
                <a:latin typeface="Arial"/>
                <a:cs typeface="Arial"/>
              </a:rPr>
              <a:t># of </a:t>
            </a:r>
            <a:r>
              <a:rPr sz="2000" spc="-5" dirty="0">
                <a:solidFill>
                  <a:srgbClr val="0048AA"/>
                </a:solidFill>
                <a:latin typeface="Arial"/>
                <a:cs typeface="Arial"/>
              </a:rPr>
              <a:t>units </a:t>
            </a:r>
            <a:r>
              <a:rPr sz="2000" dirty="0">
                <a:solidFill>
                  <a:srgbClr val="0048AA"/>
                </a:solidFill>
                <a:latin typeface="Arial"/>
                <a:cs typeface="Arial"/>
              </a:rPr>
              <a:t>needed </a:t>
            </a:r>
            <a:r>
              <a:rPr sz="2000" spc="-5" dirty="0">
                <a:solidFill>
                  <a:srgbClr val="0048AA"/>
                </a:solidFill>
                <a:latin typeface="Arial"/>
                <a:cs typeface="Arial"/>
              </a:rPr>
              <a:t>to approximate </a:t>
            </a:r>
            <a:r>
              <a:rPr sz="2000" dirty="0">
                <a:solidFill>
                  <a:srgbClr val="0048AA"/>
                </a:solidFill>
                <a:latin typeface="Arial"/>
                <a:cs typeface="Arial"/>
              </a:rPr>
              <a:t>deep net</a:t>
            </a:r>
            <a:r>
              <a:rPr sz="2000" spc="65" dirty="0">
                <a:solidFill>
                  <a:srgbClr val="0048AA"/>
                </a:solidFill>
                <a:latin typeface="Arial"/>
                <a:cs typeface="Arial"/>
              </a:rPr>
              <a:t> </a:t>
            </a:r>
            <a:r>
              <a:rPr sz="2000" spc="-20" dirty="0">
                <a:solidFill>
                  <a:srgbClr val="0048AA"/>
                </a:solidFill>
                <a:latin typeface="Arial"/>
                <a:cs typeface="Arial"/>
              </a:rPr>
              <a:t>[Telgarsky’16]</a:t>
            </a:r>
            <a:endParaRPr sz="2000">
              <a:latin typeface="Arial"/>
              <a:cs typeface="Arial"/>
            </a:endParaRPr>
          </a:p>
          <a:p>
            <a:pPr marL="965200" lvl="1" indent="-292100">
              <a:lnSpc>
                <a:spcPct val="100000"/>
              </a:lnSpc>
              <a:spcBef>
                <a:spcPts val="300"/>
              </a:spcBef>
              <a:buClr>
                <a:srgbClr val="00A8AA"/>
              </a:buClr>
              <a:buChar char="–"/>
              <a:tabLst>
                <a:tab pos="964565" algn="l"/>
                <a:tab pos="965200" algn="l"/>
              </a:tabLst>
            </a:pPr>
            <a:r>
              <a:rPr sz="2000" spc="-5" dirty="0">
                <a:solidFill>
                  <a:srgbClr val="0048AA"/>
                </a:solidFill>
                <a:latin typeface="Arial"/>
                <a:cs typeface="Arial"/>
              </a:rPr>
              <a:t>Approximation with </a:t>
            </a:r>
            <a:r>
              <a:rPr sz="2000" dirty="0">
                <a:solidFill>
                  <a:srgbClr val="0048AA"/>
                </a:solidFill>
                <a:latin typeface="Arial"/>
                <a:cs typeface="Arial"/>
              </a:rPr>
              <a:t>sparsely </a:t>
            </a:r>
            <a:r>
              <a:rPr sz="2000" spc="-5" dirty="0">
                <a:solidFill>
                  <a:srgbClr val="0048AA"/>
                </a:solidFill>
                <a:latin typeface="Arial"/>
                <a:cs typeface="Arial"/>
              </a:rPr>
              <a:t>connected </a:t>
            </a:r>
            <a:r>
              <a:rPr sz="2000" dirty="0">
                <a:solidFill>
                  <a:srgbClr val="0048AA"/>
                </a:solidFill>
                <a:latin typeface="Arial"/>
                <a:cs typeface="Arial"/>
              </a:rPr>
              <a:t>deep </a:t>
            </a:r>
            <a:r>
              <a:rPr sz="2000" spc="-5" dirty="0">
                <a:solidFill>
                  <a:srgbClr val="0048AA"/>
                </a:solidFill>
                <a:latin typeface="Arial"/>
                <a:cs typeface="Arial"/>
              </a:rPr>
              <a:t>networks [Bölcskei</a:t>
            </a:r>
            <a:r>
              <a:rPr sz="2000" spc="70" dirty="0">
                <a:solidFill>
                  <a:srgbClr val="0048AA"/>
                </a:solidFill>
                <a:latin typeface="Arial"/>
                <a:cs typeface="Arial"/>
              </a:rPr>
              <a:t> </a:t>
            </a:r>
            <a:r>
              <a:rPr sz="2000" dirty="0">
                <a:solidFill>
                  <a:srgbClr val="0048AA"/>
                </a:solidFill>
                <a:latin typeface="Arial"/>
                <a:cs typeface="Arial"/>
              </a:rPr>
              <a:t>’19]</a:t>
            </a:r>
            <a:endParaRPr sz="2000">
              <a:latin typeface="Arial"/>
              <a:cs typeface="Arial"/>
            </a:endParaRPr>
          </a:p>
          <a:p>
            <a:pPr>
              <a:lnSpc>
                <a:spcPct val="100000"/>
              </a:lnSpc>
              <a:spcBef>
                <a:spcPts val="15"/>
              </a:spcBef>
            </a:pPr>
            <a:endParaRPr sz="1900">
              <a:latin typeface="Times New Roman"/>
              <a:cs typeface="Times New Roman"/>
            </a:endParaRPr>
          </a:p>
          <a:p>
            <a:pPr marL="153670" indent="-141605">
              <a:lnSpc>
                <a:spcPts val="930"/>
              </a:lnSpc>
              <a:buAutoNum type="arabicPlain"/>
              <a:tabLst>
                <a:tab pos="154305" algn="l"/>
              </a:tabLst>
            </a:pPr>
            <a:r>
              <a:rPr sz="800" dirty="0">
                <a:solidFill>
                  <a:srgbClr val="0048AA"/>
                </a:solidFill>
                <a:latin typeface="Arial"/>
                <a:cs typeface="Arial"/>
              </a:rPr>
              <a:t>Cybenko. Approximations by superpositions of sigmoidal </a:t>
            </a:r>
            <a:r>
              <a:rPr sz="800" spc="-5" dirty="0">
                <a:solidFill>
                  <a:srgbClr val="0048AA"/>
                </a:solidFill>
                <a:latin typeface="Arial"/>
                <a:cs typeface="Arial"/>
              </a:rPr>
              <a:t>functions, </a:t>
            </a:r>
            <a:r>
              <a:rPr sz="800" dirty="0">
                <a:solidFill>
                  <a:srgbClr val="0048AA"/>
                </a:solidFill>
                <a:latin typeface="Arial"/>
                <a:cs typeface="Arial"/>
              </a:rPr>
              <a:t>Mathematics of Control, Signals, and </a:t>
            </a:r>
            <a:r>
              <a:rPr sz="800" spc="-5" dirty="0">
                <a:solidFill>
                  <a:srgbClr val="0048AA"/>
                </a:solidFill>
                <a:latin typeface="Arial"/>
                <a:cs typeface="Arial"/>
              </a:rPr>
              <a:t>Systems, </a:t>
            </a:r>
            <a:r>
              <a:rPr sz="800" dirty="0">
                <a:solidFill>
                  <a:srgbClr val="0048AA"/>
                </a:solidFill>
                <a:latin typeface="Arial"/>
                <a:cs typeface="Arial"/>
              </a:rPr>
              <a:t>2 (4), 303-314,</a:t>
            </a:r>
            <a:r>
              <a:rPr sz="800" spc="-80" dirty="0">
                <a:solidFill>
                  <a:srgbClr val="0048AA"/>
                </a:solidFill>
                <a:latin typeface="Arial"/>
                <a:cs typeface="Arial"/>
              </a:rPr>
              <a:t> </a:t>
            </a:r>
            <a:r>
              <a:rPr sz="800" dirty="0">
                <a:solidFill>
                  <a:srgbClr val="0048AA"/>
                </a:solidFill>
                <a:latin typeface="Arial"/>
                <a:cs typeface="Arial"/>
              </a:rPr>
              <a:t>1989.</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Hornik, </a:t>
            </a:r>
            <a:r>
              <a:rPr sz="800" spc="-5" dirty="0">
                <a:solidFill>
                  <a:srgbClr val="0048AA"/>
                </a:solidFill>
                <a:latin typeface="Arial"/>
                <a:cs typeface="Arial"/>
              </a:rPr>
              <a:t>Stinchcombe </a:t>
            </a:r>
            <a:r>
              <a:rPr sz="800" dirty="0">
                <a:solidFill>
                  <a:srgbClr val="0048AA"/>
                </a:solidFill>
                <a:latin typeface="Arial"/>
                <a:cs typeface="Arial"/>
              </a:rPr>
              <a:t>and White. Multilayer feedforward networks are universal approximators, Neural Networks, 2(3), 359-366,</a:t>
            </a:r>
            <a:r>
              <a:rPr sz="800" spc="-35" dirty="0">
                <a:solidFill>
                  <a:srgbClr val="0048AA"/>
                </a:solidFill>
                <a:latin typeface="Arial"/>
                <a:cs typeface="Arial"/>
              </a:rPr>
              <a:t> </a:t>
            </a:r>
            <a:r>
              <a:rPr sz="800" dirty="0">
                <a:solidFill>
                  <a:srgbClr val="0048AA"/>
                </a:solidFill>
                <a:latin typeface="Arial"/>
                <a:cs typeface="Arial"/>
              </a:rPr>
              <a:t>1989.</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Hornik. Approximation Capabilities of Multilayer Feedforward Networks, Neural Networks, 4(2), 251–257,</a:t>
            </a:r>
            <a:r>
              <a:rPr sz="800" spc="-80" dirty="0">
                <a:solidFill>
                  <a:srgbClr val="0048AA"/>
                </a:solidFill>
                <a:latin typeface="Arial"/>
                <a:cs typeface="Arial"/>
              </a:rPr>
              <a:t> </a:t>
            </a:r>
            <a:r>
              <a:rPr sz="800" dirty="0">
                <a:solidFill>
                  <a:srgbClr val="0048AA"/>
                </a:solidFill>
                <a:latin typeface="Arial"/>
                <a:cs typeface="Arial"/>
              </a:rPr>
              <a:t>1991.</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Barron. Universal approximation bounds for superpositions of a sigmoidal </a:t>
            </a:r>
            <a:r>
              <a:rPr sz="800" spc="-5" dirty="0">
                <a:solidFill>
                  <a:srgbClr val="0048AA"/>
                </a:solidFill>
                <a:latin typeface="Arial"/>
                <a:cs typeface="Arial"/>
              </a:rPr>
              <a:t>function. </a:t>
            </a:r>
            <a:r>
              <a:rPr sz="800" dirty="0">
                <a:solidFill>
                  <a:srgbClr val="0048AA"/>
                </a:solidFill>
                <a:latin typeface="Arial"/>
                <a:cs typeface="Arial"/>
              </a:rPr>
              <a:t>IEEE </a:t>
            </a:r>
            <a:r>
              <a:rPr sz="800" spc="-5" dirty="0">
                <a:solidFill>
                  <a:srgbClr val="0048AA"/>
                </a:solidFill>
                <a:latin typeface="Arial"/>
                <a:cs typeface="Arial"/>
              </a:rPr>
              <a:t>Transactions </a:t>
            </a:r>
            <a:r>
              <a:rPr sz="800" dirty="0">
                <a:solidFill>
                  <a:srgbClr val="0048AA"/>
                </a:solidFill>
                <a:latin typeface="Arial"/>
                <a:cs typeface="Arial"/>
              </a:rPr>
              <a:t>on Information </a:t>
            </a:r>
            <a:r>
              <a:rPr sz="800" spc="-10" dirty="0">
                <a:solidFill>
                  <a:srgbClr val="0048AA"/>
                </a:solidFill>
                <a:latin typeface="Arial"/>
                <a:cs typeface="Arial"/>
              </a:rPr>
              <a:t>Theory, </a:t>
            </a:r>
            <a:r>
              <a:rPr sz="800" spc="-5" dirty="0">
                <a:solidFill>
                  <a:srgbClr val="0048AA"/>
                </a:solidFill>
                <a:latin typeface="Arial"/>
                <a:cs typeface="Arial"/>
              </a:rPr>
              <a:t>39(3):930–945,</a:t>
            </a:r>
            <a:r>
              <a:rPr sz="800" spc="-30" dirty="0">
                <a:solidFill>
                  <a:srgbClr val="0048AA"/>
                </a:solidFill>
                <a:latin typeface="Arial"/>
                <a:cs typeface="Arial"/>
              </a:rPr>
              <a:t> </a:t>
            </a:r>
            <a:r>
              <a:rPr sz="800" dirty="0">
                <a:solidFill>
                  <a:srgbClr val="0048AA"/>
                </a:solidFill>
                <a:latin typeface="Arial"/>
                <a:cs typeface="Arial"/>
              </a:rPr>
              <a:t>1993.</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Cohen et al. Analysis and Design of Convolutional Networks via Hierarchical </a:t>
            </a:r>
            <a:r>
              <a:rPr sz="800" spc="-15" dirty="0">
                <a:solidFill>
                  <a:srgbClr val="0048AA"/>
                </a:solidFill>
                <a:latin typeface="Arial"/>
                <a:cs typeface="Arial"/>
              </a:rPr>
              <a:t>Tensor </a:t>
            </a:r>
            <a:r>
              <a:rPr sz="800" dirty="0">
                <a:solidFill>
                  <a:srgbClr val="0048AA"/>
                </a:solidFill>
                <a:latin typeface="Arial"/>
                <a:cs typeface="Arial"/>
              </a:rPr>
              <a:t>Decompositions arXiv preprint</a:t>
            </a:r>
            <a:r>
              <a:rPr sz="800" spc="-65" dirty="0">
                <a:solidFill>
                  <a:srgbClr val="0048AA"/>
                </a:solidFill>
                <a:latin typeface="Arial"/>
                <a:cs typeface="Arial"/>
              </a:rPr>
              <a:t> </a:t>
            </a:r>
            <a:r>
              <a:rPr sz="800" spc="-5" dirty="0">
                <a:solidFill>
                  <a:srgbClr val="0048AA"/>
                </a:solidFill>
                <a:latin typeface="Arial"/>
                <a:cs typeface="Arial"/>
              </a:rPr>
              <a:t>arXiv:1705.02302</a:t>
            </a:r>
            <a:endParaRPr sz="800">
              <a:latin typeface="Arial"/>
              <a:cs typeface="Arial"/>
            </a:endParaRPr>
          </a:p>
          <a:p>
            <a:pPr marL="153670" indent="-141605">
              <a:lnSpc>
                <a:spcPts val="900"/>
              </a:lnSpc>
              <a:buAutoNum type="arabicPlain"/>
              <a:tabLst>
                <a:tab pos="154305" algn="l"/>
              </a:tabLst>
            </a:pPr>
            <a:r>
              <a:rPr sz="800" spc="-5" dirty="0">
                <a:solidFill>
                  <a:srgbClr val="0048AA"/>
                </a:solidFill>
                <a:latin typeface="Arial"/>
                <a:cs typeface="Arial"/>
              </a:rPr>
              <a:t>Montúfar, </a:t>
            </a:r>
            <a:r>
              <a:rPr sz="800" dirty="0">
                <a:solidFill>
                  <a:srgbClr val="0048AA"/>
                </a:solidFill>
                <a:latin typeface="Arial"/>
                <a:cs typeface="Arial"/>
              </a:rPr>
              <a:t>Pascanu, Cho, Bengio, On the number of linear regions of deep neural networks, NIPS,</a:t>
            </a:r>
            <a:r>
              <a:rPr sz="800" spc="-45" dirty="0">
                <a:solidFill>
                  <a:srgbClr val="0048AA"/>
                </a:solidFill>
                <a:latin typeface="Arial"/>
                <a:cs typeface="Arial"/>
              </a:rPr>
              <a:t> </a:t>
            </a:r>
            <a:r>
              <a:rPr sz="800" dirty="0">
                <a:solidFill>
                  <a:srgbClr val="0048AA"/>
                </a:solidFill>
                <a:latin typeface="Arial"/>
                <a:cs typeface="Arial"/>
              </a:rPr>
              <a:t>2014</a:t>
            </a:r>
            <a:endParaRPr sz="800">
              <a:latin typeface="Arial"/>
              <a:cs typeface="Arial"/>
            </a:endParaRPr>
          </a:p>
          <a:p>
            <a:pPr marL="153670" indent="-141605">
              <a:lnSpc>
                <a:spcPts val="900"/>
              </a:lnSpc>
              <a:buAutoNum type="arabicPlain"/>
              <a:tabLst>
                <a:tab pos="154305" algn="l"/>
              </a:tabLst>
            </a:pPr>
            <a:r>
              <a:rPr sz="800" spc="-10" dirty="0">
                <a:solidFill>
                  <a:srgbClr val="0048AA"/>
                </a:solidFill>
                <a:latin typeface="Arial"/>
                <a:cs typeface="Arial"/>
              </a:rPr>
              <a:t>Mhaskar, </a:t>
            </a:r>
            <a:r>
              <a:rPr sz="800" dirty="0">
                <a:solidFill>
                  <a:srgbClr val="0048AA"/>
                </a:solidFill>
                <a:latin typeface="Arial"/>
                <a:cs typeface="Arial"/>
              </a:rPr>
              <a:t>Poggio. Deep vs. shallow networks: An approximation theory </a:t>
            </a:r>
            <a:r>
              <a:rPr sz="800" spc="-5" dirty="0">
                <a:solidFill>
                  <a:srgbClr val="0048AA"/>
                </a:solidFill>
                <a:latin typeface="Arial"/>
                <a:cs typeface="Arial"/>
              </a:rPr>
              <a:t>perspective. </a:t>
            </a:r>
            <a:r>
              <a:rPr sz="800" dirty="0">
                <a:solidFill>
                  <a:srgbClr val="0048AA"/>
                </a:solidFill>
                <a:latin typeface="Arial"/>
                <a:cs typeface="Arial"/>
              </a:rPr>
              <a:t>Analysis and Applications,</a:t>
            </a:r>
            <a:r>
              <a:rPr sz="800" spc="-145" dirty="0">
                <a:solidFill>
                  <a:srgbClr val="0048AA"/>
                </a:solidFill>
                <a:latin typeface="Arial"/>
                <a:cs typeface="Arial"/>
              </a:rPr>
              <a:t> </a:t>
            </a:r>
            <a:r>
              <a:rPr sz="800" dirty="0">
                <a:solidFill>
                  <a:srgbClr val="0048AA"/>
                </a:solidFill>
                <a:latin typeface="Arial"/>
                <a:cs typeface="Arial"/>
              </a:rPr>
              <a:t>2016.</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Montúfar et al, Deep narrow Boltzmann machines are universal approximators, ICLR 2015,</a:t>
            </a:r>
            <a:r>
              <a:rPr sz="800" spc="-30" dirty="0">
                <a:solidFill>
                  <a:srgbClr val="0048AA"/>
                </a:solidFill>
                <a:latin typeface="Arial"/>
                <a:cs typeface="Arial"/>
              </a:rPr>
              <a:t> </a:t>
            </a:r>
            <a:r>
              <a:rPr sz="800" spc="-5" dirty="0">
                <a:solidFill>
                  <a:srgbClr val="0048AA"/>
                </a:solidFill>
                <a:latin typeface="Arial"/>
                <a:cs typeface="Arial"/>
              </a:rPr>
              <a:t>arXiv:1411.3784v3</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Bruna and Mallat. Invariant scattering convolution networks. </a:t>
            </a:r>
            <a:r>
              <a:rPr sz="800" spc="-5" dirty="0">
                <a:solidFill>
                  <a:srgbClr val="0048AA"/>
                </a:solidFill>
                <a:latin typeface="Arial"/>
                <a:cs typeface="Arial"/>
              </a:rPr>
              <a:t>Trans. </a:t>
            </a:r>
            <a:r>
              <a:rPr sz="800" spc="-15" dirty="0">
                <a:solidFill>
                  <a:srgbClr val="0048AA"/>
                </a:solidFill>
                <a:latin typeface="Arial"/>
                <a:cs typeface="Arial"/>
              </a:rPr>
              <a:t>PAMI, </a:t>
            </a:r>
            <a:r>
              <a:rPr sz="800" spc="-5" dirty="0">
                <a:solidFill>
                  <a:srgbClr val="0048AA"/>
                </a:solidFill>
                <a:latin typeface="Arial"/>
                <a:cs typeface="Arial"/>
              </a:rPr>
              <a:t>35(8):1872–1886,</a:t>
            </a:r>
            <a:r>
              <a:rPr sz="800" spc="-25" dirty="0">
                <a:solidFill>
                  <a:srgbClr val="0048AA"/>
                </a:solidFill>
                <a:latin typeface="Arial"/>
                <a:cs typeface="Arial"/>
              </a:rPr>
              <a:t> </a:t>
            </a:r>
            <a:r>
              <a:rPr sz="800" dirty="0">
                <a:solidFill>
                  <a:srgbClr val="0048AA"/>
                </a:solidFill>
                <a:latin typeface="Arial"/>
                <a:cs typeface="Arial"/>
              </a:rPr>
              <a:t>2013.</a:t>
            </a:r>
            <a:endParaRPr sz="800">
              <a:latin typeface="Arial"/>
              <a:cs typeface="Arial"/>
            </a:endParaRPr>
          </a:p>
          <a:p>
            <a:pPr marL="210185" indent="-198120">
              <a:lnSpc>
                <a:spcPts val="900"/>
              </a:lnSpc>
              <a:buAutoNum type="arabicPlain"/>
              <a:tabLst>
                <a:tab pos="210820" algn="l"/>
              </a:tabLst>
            </a:pPr>
            <a:r>
              <a:rPr sz="800" dirty="0">
                <a:solidFill>
                  <a:srgbClr val="0048AA"/>
                </a:solidFill>
                <a:latin typeface="Arial"/>
                <a:cs typeface="Arial"/>
              </a:rPr>
              <a:t>Wiatowski, Bölcskei. A mathematical theory of deep convolutional neural networks for feature </a:t>
            </a:r>
            <a:r>
              <a:rPr sz="800" spc="-5" dirty="0">
                <a:solidFill>
                  <a:srgbClr val="0048AA"/>
                </a:solidFill>
                <a:latin typeface="Arial"/>
                <a:cs typeface="Arial"/>
              </a:rPr>
              <a:t>extraction.</a:t>
            </a:r>
            <a:r>
              <a:rPr sz="800" spc="-114" dirty="0">
                <a:solidFill>
                  <a:srgbClr val="0048AA"/>
                </a:solidFill>
                <a:latin typeface="Arial"/>
                <a:cs typeface="Arial"/>
              </a:rPr>
              <a:t> </a:t>
            </a:r>
            <a:r>
              <a:rPr sz="800" dirty="0">
                <a:solidFill>
                  <a:srgbClr val="0048AA"/>
                </a:solidFill>
                <a:latin typeface="Arial"/>
                <a:cs typeface="Arial"/>
              </a:rPr>
              <a:t>arXiv2015.</a:t>
            </a:r>
            <a:endParaRPr sz="800">
              <a:latin typeface="Arial"/>
              <a:cs typeface="Arial"/>
            </a:endParaRPr>
          </a:p>
          <a:p>
            <a:pPr marL="202565" indent="-190500">
              <a:lnSpc>
                <a:spcPts val="900"/>
              </a:lnSpc>
              <a:buAutoNum type="arabicPlain"/>
              <a:tabLst>
                <a:tab pos="203200" algn="l"/>
              </a:tabLst>
            </a:pPr>
            <a:r>
              <a:rPr sz="800" dirty="0">
                <a:solidFill>
                  <a:srgbClr val="0048AA"/>
                </a:solidFill>
                <a:latin typeface="Arial"/>
                <a:cs typeface="Arial"/>
              </a:rPr>
              <a:t>Mallat. </a:t>
            </a:r>
            <a:r>
              <a:rPr sz="800" spc="-5" dirty="0">
                <a:solidFill>
                  <a:srgbClr val="0048AA"/>
                </a:solidFill>
                <a:latin typeface="Arial"/>
                <a:cs typeface="Arial"/>
              </a:rPr>
              <a:t>Understanding </a:t>
            </a:r>
            <a:r>
              <a:rPr sz="800" dirty="0">
                <a:solidFill>
                  <a:srgbClr val="0048AA"/>
                </a:solidFill>
                <a:latin typeface="Arial"/>
                <a:cs typeface="Arial"/>
              </a:rPr>
              <a:t>deep convolutional networks. Phil. </a:t>
            </a:r>
            <a:r>
              <a:rPr sz="800" spc="-5" dirty="0">
                <a:solidFill>
                  <a:srgbClr val="0048AA"/>
                </a:solidFill>
                <a:latin typeface="Arial"/>
                <a:cs typeface="Arial"/>
              </a:rPr>
              <a:t>Trans. </a:t>
            </a:r>
            <a:r>
              <a:rPr sz="800" dirty="0">
                <a:solidFill>
                  <a:srgbClr val="0048AA"/>
                </a:solidFill>
                <a:latin typeface="Arial"/>
                <a:cs typeface="Arial"/>
              </a:rPr>
              <a:t>R. Soc. A, 374(2065),</a:t>
            </a:r>
            <a:r>
              <a:rPr sz="800" spc="-85" dirty="0">
                <a:solidFill>
                  <a:srgbClr val="0048AA"/>
                </a:solidFill>
                <a:latin typeface="Arial"/>
                <a:cs typeface="Arial"/>
              </a:rPr>
              <a:t> </a:t>
            </a:r>
            <a:r>
              <a:rPr sz="800" dirty="0">
                <a:solidFill>
                  <a:srgbClr val="0048AA"/>
                </a:solidFill>
                <a:latin typeface="Arial"/>
                <a:cs typeface="Arial"/>
              </a:rPr>
              <a:t>2016.</a:t>
            </a:r>
            <a:endParaRPr sz="800">
              <a:latin typeface="Arial"/>
              <a:cs typeface="Arial"/>
            </a:endParaRPr>
          </a:p>
          <a:p>
            <a:pPr marL="208279" indent="-196215">
              <a:lnSpc>
                <a:spcPts val="900"/>
              </a:lnSpc>
              <a:buAutoNum type="arabicPlain"/>
              <a:tabLst>
                <a:tab pos="208915" algn="l"/>
              </a:tabLst>
            </a:pPr>
            <a:r>
              <a:rPr sz="800" spc="-15" dirty="0">
                <a:solidFill>
                  <a:srgbClr val="0048AA"/>
                </a:solidFill>
                <a:latin typeface="Arial"/>
                <a:cs typeface="Arial"/>
              </a:rPr>
              <a:t>Telgarsky, </a:t>
            </a:r>
            <a:r>
              <a:rPr sz="800" dirty="0">
                <a:solidFill>
                  <a:srgbClr val="0048AA"/>
                </a:solidFill>
                <a:latin typeface="Arial"/>
                <a:cs typeface="Arial"/>
              </a:rPr>
              <a:t>Benefits of depth in neural networks. </a:t>
            </a:r>
            <a:r>
              <a:rPr sz="800" spc="-15" dirty="0">
                <a:solidFill>
                  <a:srgbClr val="0048AA"/>
                </a:solidFill>
                <a:latin typeface="Arial"/>
                <a:cs typeface="Arial"/>
              </a:rPr>
              <a:t>COLT</a:t>
            </a:r>
            <a:r>
              <a:rPr sz="800" spc="-20" dirty="0">
                <a:solidFill>
                  <a:srgbClr val="0048AA"/>
                </a:solidFill>
                <a:latin typeface="Arial"/>
                <a:cs typeface="Arial"/>
              </a:rPr>
              <a:t> </a:t>
            </a:r>
            <a:r>
              <a:rPr sz="800" dirty="0">
                <a:solidFill>
                  <a:srgbClr val="0048AA"/>
                </a:solidFill>
                <a:latin typeface="Arial"/>
                <a:cs typeface="Arial"/>
              </a:rPr>
              <a:t>2016.</a:t>
            </a:r>
            <a:endParaRPr sz="800">
              <a:latin typeface="Arial"/>
              <a:cs typeface="Arial"/>
            </a:endParaRPr>
          </a:p>
          <a:p>
            <a:pPr marL="210185" indent="-198120">
              <a:lnSpc>
                <a:spcPts val="930"/>
              </a:lnSpc>
              <a:buAutoNum type="arabicPlain"/>
              <a:tabLst>
                <a:tab pos="210820" algn="l"/>
              </a:tabLst>
            </a:pPr>
            <a:r>
              <a:rPr sz="800" dirty="0">
                <a:solidFill>
                  <a:srgbClr val="0048AA"/>
                </a:solidFill>
                <a:latin typeface="Arial"/>
                <a:cs typeface="Arial"/>
              </a:rPr>
              <a:t>Bölcskei, Grohs, Kutyniok, Petersen. Optimal approximation with sparsely </a:t>
            </a:r>
            <a:r>
              <a:rPr sz="800" spc="-5" dirty="0">
                <a:solidFill>
                  <a:srgbClr val="0048AA"/>
                </a:solidFill>
                <a:latin typeface="Arial"/>
                <a:cs typeface="Arial"/>
              </a:rPr>
              <a:t>connected </a:t>
            </a:r>
            <a:r>
              <a:rPr sz="800" dirty="0">
                <a:solidFill>
                  <a:srgbClr val="0048AA"/>
                </a:solidFill>
                <a:latin typeface="Arial"/>
                <a:cs typeface="Arial"/>
              </a:rPr>
              <a:t>deep neural networks. </a:t>
            </a:r>
            <a:r>
              <a:rPr sz="800" spc="-5" dirty="0">
                <a:solidFill>
                  <a:srgbClr val="0048AA"/>
                </a:solidFill>
                <a:latin typeface="Arial"/>
                <a:cs typeface="Arial"/>
              </a:rPr>
              <a:t>SIAM </a:t>
            </a:r>
            <a:r>
              <a:rPr sz="800" dirty="0">
                <a:solidFill>
                  <a:srgbClr val="0048AA"/>
                </a:solidFill>
                <a:latin typeface="Arial"/>
                <a:cs typeface="Arial"/>
              </a:rPr>
              <a:t>J. Math of Data Science,</a:t>
            </a:r>
            <a:r>
              <a:rPr sz="800" spc="-40" dirty="0">
                <a:solidFill>
                  <a:srgbClr val="0048AA"/>
                </a:solidFill>
                <a:latin typeface="Arial"/>
                <a:cs typeface="Arial"/>
              </a:rPr>
              <a:t> </a:t>
            </a:r>
            <a:r>
              <a:rPr sz="800" dirty="0">
                <a:solidFill>
                  <a:srgbClr val="0048AA"/>
                </a:solidFill>
                <a:latin typeface="Arial"/>
                <a:cs typeface="Arial"/>
              </a:rPr>
              <a:t>2019</a:t>
            </a:r>
            <a:endParaRPr sz="800">
              <a:latin typeface="Arial"/>
              <a:cs typeface="Arial"/>
            </a:endParaRPr>
          </a:p>
        </p:txBody>
      </p:sp>
    </p:spTree>
    <p:extLst>
      <p:ext uri="{BB962C8B-B14F-4D97-AF65-F5344CB8AC3E}">
        <p14:creationId xmlns:p14="http://schemas.microsoft.com/office/powerpoint/2010/main" val="178541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ourse Information: Administrative"/>
          <p:cNvSpPr txBox="1">
            <a:spLocks noGrp="1"/>
          </p:cNvSpPr>
          <p:nvPr>
            <p:ph type="title"/>
          </p:nvPr>
        </p:nvSpPr>
        <p:spPr>
          <a:prstGeom prst="rect">
            <a:avLst/>
          </a:prstGeom>
        </p:spPr>
        <p:txBody>
          <a:bodyPr/>
          <a:lstStyle/>
          <a:p>
            <a:r>
              <a:t>Course Information: Administrative</a:t>
            </a:r>
          </a:p>
        </p:txBody>
      </p:sp>
      <p:sp>
        <p:nvSpPr>
          <p:cNvPr id="95" name="Instructor: René Vidal.…"/>
          <p:cNvSpPr txBox="1">
            <a:spLocks noGrp="1"/>
          </p:cNvSpPr>
          <p:nvPr>
            <p:ph type="body" idx="1"/>
          </p:nvPr>
        </p:nvSpPr>
        <p:spPr>
          <a:prstGeom prst="rect">
            <a:avLst/>
          </a:prstGeom>
        </p:spPr>
        <p:txBody>
          <a:bodyPr/>
          <a:lstStyle/>
          <a:p>
            <a:r>
              <a:t>Instructor: René Vidal.</a:t>
            </a:r>
          </a:p>
          <a:p>
            <a:r>
              <a:t>Lecture: Fridays 1-3pm, Shaffer 300.</a:t>
            </a:r>
          </a:p>
          <a:p>
            <a:r>
              <a:t>Office: Clark 302B.</a:t>
            </a:r>
          </a:p>
          <a:p>
            <a:r>
              <a:t>Office hours: 10/11, 11/8, 11/15, 11/21, 12/6, 3-4pm.</a:t>
            </a:r>
          </a:p>
          <a:p>
            <a:r>
              <a:t>For appointments: Missy Kirby </a:t>
            </a:r>
            <a:r>
              <a:rPr u="sng">
                <a:hlinkClick r:id="rId2"/>
              </a:rPr>
              <a:t>missy.kirby@jhu.edu</a:t>
            </a:r>
          </a:p>
          <a:p>
            <a:pPr lvl="1"/>
            <a:endParaRPr u="sng">
              <a:hlinkClick r:id="rId2"/>
            </a:endParaRPr>
          </a:p>
          <a:p>
            <a:r>
              <a:t>Teaching assistant: Connor Lane</a:t>
            </a:r>
          </a:p>
          <a:p>
            <a:r>
              <a:t>Office hours:</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174990"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40" dirty="0"/>
              <a:t> </a:t>
            </a:r>
            <a:r>
              <a:rPr sz="3600" spc="-5" dirty="0"/>
              <a:t>Optimization</a:t>
            </a:r>
            <a:endParaRPr sz="3600"/>
          </a:p>
        </p:txBody>
      </p:sp>
      <p:sp>
        <p:nvSpPr>
          <p:cNvPr id="11" name="object 11"/>
          <p:cNvSpPr txBox="1"/>
          <p:nvPr/>
        </p:nvSpPr>
        <p:spPr>
          <a:xfrm>
            <a:off x="228600" y="901700"/>
            <a:ext cx="4737735" cy="3911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b="1" spc="-5" dirty="0">
                <a:solidFill>
                  <a:srgbClr val="0048AA"/>
                </a:solidFill>
                <a:latin typeface="Arial"/>
                <a:cs typeface="Arial"/>
              </a:rPr>
              <a:t>How </a:t>
            </a:r>
            <a:r>
              <a:rPr sz="2400" b="1" dirty="0">
                <a:solidFill>
                  <a:srgbClr val="0048AA"/>
                </a:solidFill>
                <a:latin typeface="Arial"/>
                <a:cs typeface="Arial"/>
              </a:rPr>
              <a:t>to </a:t>
            </a:r>
            <a:r>
              <a:rPr sz="2400" b="1" spc="-5" dirty="0">
                <a:solidFill>
                  <a:srgbClr val="0048AA"/>
                </a:solidFill>
                <a:latin typeface="Arial"/>
                <a:cs typeface="Arial"/>
              </a:rPr>
              <a:t>train neural</a:t>
            </a:r>
            <a:r>
              <a:rPr sz="2400" b="1" spc="-30" dirty="0">
                <a:solidFill>
                  <a:srgbClr val="0048AA"/>
                </a:solidFill>
                <a:latin typeface="Arial"/>
                <a:cs typeface="Arial"/>
              </a:rPr>
              <a:t> </a:t>
            </a:r>
            <a:r>
              <a:rPr sz="2400" b="1" spc="-5" dirty="0">
                <a:solidFill>
                  <a:srgbClr val="0048AA"/>
                </a:solidFill>
                <a:latin typeface="Arial"/>
                <a:cs typeface="Arial"/>
              </a:rPr>
              <a:t>networks?</a:t>
            </a:r>
            <a:endParaRPr sz="2400">
              <a:latin typeface="Arial"/>
              <a:cs typeface="Arial"/>
            </a:endParaRPr>
          </a:p>
        </p:txBody>
      </p:sp>
      <p:sp>
        <p:nvSpPr>
          <p:cNvPr id="12" name="object 12"/>
          <p:cNvSpPr txBox="1"/>
          <p:nvPr/>
        </p:nvSpPr>
        <p:spPr>
          <a:xfrm>
            <a:off x="685800" y="1676400"/>
            <a:ext cx="2901315" cy="330200"/>
          </a:xfrm>
          <a:prstGeom prst="rect">
            <a:avLst/>
          </a:prstGeom>
        </p:spPr>
        <p:txBody>
          <a:bodyPr vert="horz" wrap="square" lIns="0" tIns="12700" rIns="0" bIns="0" rtlCol="0">
            <a:spAutoFit/>
          </a:bodyPr>
          <a:lstStyle/>
          <a:p>
            <a:pPr marL="12700">
              <a:lnSpc>
                <a:spcPct val="100000"/>
              </a:lnSpc>
              <a:spcBef>
                <a:spcPts val="100"/>
              </a:spcBef>
              <a:tabLst>
                <a:tab pos="304165" algn="l"/>
              </a:tabLst>
            </a:pPr>
            <a:r>
              <a:rPr sz="2000" dirty="0">
                <a:solidFill>
                  <a:srgbClr val="00A8AA"/>
                </a:solidFill>
                <a:latin typeface="Arial"/>
                <a:cs typeface="Arial"/>
              </a:rPr>
              <a:t>–	</a:t>
            </a:r>
            <a:r>
              <a:rPr sz="2000" dirty="0">
                <a:solidFill>
                  <a:srgbClr val="0048AA"/>
                </a:solidFill>
                <a:latin typeface="Arial"/>
                <a:cs typeface="Arial"/>
              </a:rPr>
              <a:t>Problem is</a:t>
            </a:r>
            <a:r>
              <a:rPr sz="2000" spc="-105" dirty="0">
                <a:solidFill>
                  <a:srgbClr val="0048AA"/>
                </a:solidFill>
                <a:latin typeface="Arial"/>
                <a:cs typeface="Arial"/>
              </a:rPr>
              <a:t> </a:t>
            </a:r>
            <a:r>
              <a:rPr sz="2000" dirty="0">
                <a:solidFill>
                  <a:srgbClr val="0048AA"/>
                </a:solidFill>
                <a:latin typeface="Arial"/>
                <a:cs typeface="Arial"/>
              </a:rPr>
              <a:t>non-convex</a:t>
            </a:r>
            <a:endParaRPr sz="2000">
              <a:latin typeface="Arial"/>
              <a:cs typeface="Arial"/>
            </a:endParaRPr>
          </a:p>
        </p:txBody>
      </p:sp>
      <p:sp>
        <p:nvSpPr>
          <p:cNvPr id="13" name="object 13"/>
          <p:cNvSpPr txBox="1"/>
          <p:nvPr/>
        </p:nvSpPr>
        <p:spPr>
          <a:xfrm>
            <a:off x="685800" y="2730500"/>
            <a:ext cx="4314190" cy="2743200"/>
          </a:xfrm>
          <a:prstGeom prst="rect">
            <a:avLst/>
          </a:prstGeom>
        </p:spPr>
        <p:txBody>
          <a:bodyPr vert="horz" wrap="square" lIns="0" tIns="33020" rIns="0" bIns="0" rtlCol="0">
            <a:spAutoFit/>
          </a:bodyPr>
          <a:lstStyle/>
          <a:p>
            <a:pPr marL="304800" marR="852805" indent="-292100">
              <a:lnSpc>
                <a:spcPts val="2300"/>
              </a:lnSpc>
              <a:spcBef>
                <a:spcPts val="260"/>
              </a:spcBef>
              <a:buClr>
                <a:srgbClr val="00A8AA"/>
              </a:buClr>
              <a:buChar char="–"/>
              <a:tabLst>
                <a:tab pos="304165" algn="l"/>
                <a:tab pos="304800" algn="l"/>
              </a:tabLst>
            </a:pPr>
            <a:r>
              <a:rPr sz="2000" spc="-5" dirty="0">
                <a:solidFill>
                  <a:srgbClr val="0048AA"/>
                </a:solidFill>
                <a:latin typeface="Arial"/>
                <a:cs typeface="Arial"/>
              </a:rPr>
              <a:t>What </a:t>
            </a:r>
            <a:r>
              <a:rPr sz="2000" dirty="0">
                <a:solidFill>
                  <a:srgbClr val="0048AA"/>
                </a:solidFill>
                <a:latin typeface="Arial"/>
                <a:cs typeface="Arial"/>
              </a:rPr>
              <a:t>does </a:t>
            </a:r>
            <a:r>
              <a:rPr sz="2000" spc="-5" dirty="0">
                <a:solidFill>
                  <a:srgbClr val="0048AA"/>
                </a:solidFill>
                <a:latin typeface="Arial"/>
                <a:cs typeface="Arial"/>
              </a:rPr>
              <a:t>the </a:t>
            </a:r>
            <a:r>
              <a:rPr sz="2000" dirty="0">
                <a:solidFill>
                  <a:srgbClr val="0048AA"/>
                </a:solidFill>
                <a:latin typeface="Arial"/>
                <a:cs typeface="Arial"/>
              </a:rPr>
              <a:t>error</a:t>
            </a:r>
            <a:r>
              <a:rPr sz="2000" spc="-50" dirty="0">
                <a:solidFill>
                  <a:srgbClr val="0048AA"/>
                </a:solidFill>
                <a:latin typeface="Arial"/>
                <a:cs typeface="Arial"/>
              </a:rPr>
              <a:t> </a:t>
            </a:r>
            <a:r>
              <a:rPr sz="2000" spc="-5" dirty="0">
                <a:solidFill>
                  <a:srgbClr val="0048AA"/>
                </a:solidFill>
                <a:latin typeface="Arial"/>
                <a:cs typeface="Arial"/>
              </a:rPr>
              <a:t>surface  </a:t>
            </a:r>
            <a:r>
              <a:rPr sz="2000" dirty="0">
                <a:solidFill>
                  <a:srgbClr val="0048AA"/>
                </a:solidFill>
                <a:latin typeface="Arial"/>
                <a:cs typeface="Arial"/>
              </a:rPr>
              <a:t>look</a:t>
            </a:r>
            <a:r>
              <a:rPr sz="2000" spc="-10" dirty="0">
                <a:solidFill>
                  <a:srgbClr val="0048AA"/>
                </a:solidFill>
                <a:latin typeface="Arial"/>
                <a:cs typeface="Arial"/>
              </a:rPr>
              <a:t> </a:t>
            </a:r>
            <a:r>
              <a:rPr sz="2000" dirty="0">
                <a:solidFill>
                  <a:srgbClr val="0048AA"/>
                </a:solidFill>
                <a:latin typeface="Arial"/>
                <a:cs typeface="Arial"/>
              </a:rPr>
              <a:t>like?</a:t>
            </a:r>
            <a:endParaRPr sz="2000">
              <a:latin typeface="Arial"/>
              <a:cs typeface="Arial"/>
            </a:endParaRPr>
          </a:p>
          <a:p>
            <a:pPr>
              <a:lnSpc>
                <a:spcPct val="100000"/>
              </a:lnSpc>
              <a:buClr>
                <a:srgbClr val="00A8AA"/>
              </a:buClr>
              <a:buFont typeface="Arial"/>
              <a:buChar char="–"/>
            </a:pPr>
            <a:endParaRPr sz="2200">
              <a:latin typeface="Times New Roman"/>
              <a:cs typeface="Times New Roman"/>
            </a:endParaRPr>
          </a:p>
          <a:p>
            <a:pPr>
              <a:lnSpc>
                <a:spcPct val="100000"/>
              </a:lnSpc>
              <a:spcBef>
                <a:spcPts val="15"/>
              </a:spcBef>
              <a:buClr>
                <a:srgbClr val="00A8AA"/>
              </a:buClr>
              <a:buFont typeface="Arial"/>
              <a:buChar char="–"/>
            </a:pPr>
            <a:endParaRPr sz="2950">
              <a:latin typeface="Times New Roman"/>
              <a:cs typeface="Times New Roman"/>
            </a:endParaRPr>
          </a:p>
          <a:p>
            <a:pPr marL="304800" indent="-292100">
              <a:lnSpc>
                <a:spcPct val="100000"/>
              </a:lnSpc>
              <a:buClr>
                <a:srgbClr val="00A8AA"/>
              </a:buClr>
              <a:buChar char="–"/>
              <a:tabLst>
                <a:tab pos="304165" algn="l"/>
                <a:tab pos="304800" algn="l"/>
              </a:tabLst>
            </a:pPr>
            <a:r>
              <a:rPr sz="2000" dirty="0">
                <a:solidFill>
                  <a:srgbClr val="0048AA"/>
                </a:solidFill>
                <a:latin typeface="Arial"/>
                <a:cs typeface="Arial"/>
              </a:rPr>
              <a:t>How </a:t>
            </a:r>
            <a:r>
              <a:rPr sz="2000" spc="-5" dirty="0">
                <a:solidFill>
                  <a:srgbClr val="0048AA"/>
                </a:solidFill>
                <a:latin typeface="Arial"/>
                <a:cs typeface="Arial"/>
              </a:rPr>
              <a:t>to guarantee</a:t>
            </a:r>
            <a:r>
              <a:rPr sz="2000" dirty="0">
                <a:solidFill>
                  <a:srgbClr val="0048AA"/>
                </a:solidFill>
                <a:latin typeface="Arial"/>
                <a:cs typeface="Arial"/>
              </a:rPr>
              <a:t> </a:t>
            </a:r>
            <a:r>
              <a:rPr sz="2000" spc="-5" dirty="0">
                <a:solidFill>
                  <a:srgbClr val="0048AA"/>
                </a:solidFill>
                <a:latin typeface="Arial"/>
                <a:cs typeface="Arial"/>
              </a:rPr>
              <a:t>optimality?</a:t>
            </a:r>
            <a:endParaRPr sz="2000">
              <a:latin typeface="Arial"/>
              <a:cs typeface="Arial"/>
            </a:endParaRPr>
          </a:p>
          <a:p>
            <a:pPr>
              <a:lnSpc>
                <a:spcPct val="100000"/>
              </a:lnSpc>
              <a:buClr>
                <a:srgbClr val="00A8AA"/>
              </a:buClr>
              <a:buFont typeface="Arial"/>
              <a:buChar char="–"/>
            </a:pPr>
            <a:endParaRPr sz="2200">
              <a:latin typeface="Times New Roman"/>
              <a:cs typeface="Times New Roman"/>
            </a:endParaRPr>
          </a:p>
          <a:p>
            <a:pPr>
              <a:lnSpc>
                <a:spcPct val="100000"/>
              </a:lnSpc>
              <a:spcBef>
                <a:spcPts val="35"/>
              </a:spcBef>
              <a:buClr>
                <a:srgbClr val="00A8AA"/>
              </a:buClr>
              <a:buFont typeface="Arial"/>
              <a:buChar char="–"/>
            </a:pPr>
            <a:endParaRPr sz="2900">
              <a:latin typeface="Times New Roman"/>
              <a:cs typeface="Times New Roman"/>
            </a:endParaRPr>
          </a:p>
          <a:p>
            <a:pPr marL="304800" indent="-292100">
              <a:lnSpc>
                <a:spcPct val="100000"/>
              </a:lnSpc>
              <a:buClr>
                <a:srgbClr val="00A8AA"/>
              </a:buClr>
              <a:buChar char="–"/>
              <a:tabLst>
                <a:tab pos="304165" algn="l"/>
                <a:tab pos="304800" algn="l"/>
              </a:tabLst>
            </a:pPr>
            <a:r>
              <a:rPr sz="2000" spc="-5" dirty="0">
                <a:solidFill>
                  <a:srgbClr val="0048AA"/>
                </a:solidFill>
                <a:latin typeface="Arial"/>
                <a:cs typeface="Arial"/>
              </a:rPr>
              <a:t>When </a:t>
            </a:r>
            <a:r>
              <a:rPr sz="2000" dirty="0">
                <a:solidFill>
                  <a:srgbClr val="0048AA"/>
                </a:solidFill>
                <a:latin typeface="Arial"/>
                <a:cs typeface="Arial"/>
              </a:rPr>
              <a:t>does local descent</a:t>
            </a:r>
            <a:r>
              <a:rPr sz="2000" spc="-90" dirty="0">
                <a:solidFill>
                  <a:srgbClr val="0048AA"/>
                </a:solidFill>
                <a:latin typeface="Arial"/>
                <a:cs typeface="Arial"/>
              </a:rPr>
              <a:t> </a:t>
            </a:r>
            <a:r>
              <a:rPr sz="2000" dirty="0">
                <a:solidFill>
                  <a:srgbClr val="0048AA"/>
                </a:solidFill>
                <a:latin typeface="Arial"/>
                <a:cs typeface="Arial"/>
              </a:rPr>
              <a:t>succeed?</a:t>
            </a:r>
            <a:endParaRPr sz="2000">
              <a:latin typeface="Arial"/>
              <a:cs typeface="Arial"/>
            </a:endParaRPr>
          </a:p>
        </p:txBody>
      </p:sp>
      <p:sp>
        <p:nvSpPr>
          <p:cNvPr id="14" name="object 14"/>
          <p:cNvSpPr/>
          <p:nvPr/>
        </p:nvSpPr>
        <p:spPr>
          <a:xfrm>
            <a:off x="5118193" y="1562905"/>
            <a:ext cx="3897106" cy="418938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140559" y="1689284"/>
            <a:ext cx="3820595" cy="95553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140559" y="4793672"/>
            <a:ext cx="3820595" cy="95553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140559" y="3245288"/>
            <a:ext cx="3820595" cy="955538"/>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6648304" y="1425369"/>
            <a:ext cx="805180" cy="1244600"/>
          </a:xfrm>
          <a:prstGeom prst="rect">
            <a:avLst/>
          </a:prstGeom>
        </p:spPr>
        <p:txBody>
          <a:bodyPr vert="horz" wrap="square" lIns="0" tIns="12700" rIns="0" bIns="0" rtlCol="0">
            <a:spAutoFit/>
          </a:bodyPr>
          <a:lstStyle/>
          <a:p>
            <a:pPr marL="12700">
              <a:lnSpc>
                <a:spcPct val="100000"/>
              </a:lnSpc>
              <a:spcBef>
                <a:spcPts val="100"/>
              </a:spcBef>
            </a:pPr>
            <a:r>
              <a:rPr sz="8000" i="1" dirty="0">
                <a:solidFill>
                  <a:srgbClr val="FF0000"/>
                </a:solidFill>
                <a:latin typeface="Lucida Calligraphy"/>
                <a:cs typeface="Lucida Calligraphy"/>
              </a:rPr>
              <a:t>X</a:t>
            </a:r>
            <a:endParaRPr sz="8000">
              <a:latin typeface="Lucida Calligraphy"/>
              <a:cs typeface="Lucida Calligraphy"/>
            </a:endParaRPr>
          </a:p>
        </p:txBody>
      </p:sp>
      <p:sp>
        <p:nvSpPr>
          <p:cNvPr id="19" name="object 19"/>
          <p:cNvSpPr txBox="1"/>
          <p:nvPr/>
        </p:nvSpPr>
        <p:spPr>
          <a:xfrm>
            <a:off x="25400" y="6197600"/>
            <a:ext cx="15614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0048AA"/>
                </a:solidFill>
                <a:latin typeface="Arial"/>
                <a:cs typeface="Arial"/>
              </a:rPr>
              <a:t>Slide </a:t>
            </a:r>
            <a:r>
              <a:rPr sz="900" spc="-5" dirty="0">
                <a:solidFill>
                  <a:srgbClr val="0048AA"/>
                </a:solidFill>
                <a:latin typeface="Arial"/>
                <a:cs typeface="Arial"/>
              </a:rPr>
              <a:t>courtesy </a:t>
            </a:r>
            <a:r>
              <a:rPr sz="900" dirty="0">
                <a:solidFill>
                  <a:srgbClr val="0048AA"/>
                </a:solidFill>
                <a:latin typeface="Arial"/>
                <a:cs typeface="Arial"/>
              </a:rPr>
              <a:t>of Ben</a:t>
            </a:r>
            <a:r>
              <a:rPr sz="900" spc="-45" dirty="0">
                <a:solidFill>
                  <a:srgbClr val="0048AA"/>
                </a:solidFill>
                <a:latin typeface="Arial"/>
                <a:cs typeface="Arial"/>
              </a:rPr>
              <a:t> </a:t>
            </a:r>
            <a:r>
              <a:rPr sz="900" spc="-5" dirty="0">
                <a:solidFill>
                  <a:srgbClr val="0048AA"/>
                </a:solidFill>
                <a:latin typeface="Arial"/>
                <a:cs typeface="Arial"/>
              </a:rPr>
              <a:t>Haeffele</a:t>
            </a:r>
            <a:endParaRPr sz="900">
              <a:latin typeface="Arial"/>
              <a:cs typeface="Arial"/>
            </a:endParaRPr>
          </a:p>
        </p:txBody>
      </p:sp>
    </p:spTree>
    <p:extLst>
      <p:ext uri="{BB962C8B-B14F-4D97-AF65-F5344CB8AC3E}">
        <p14:creationId xmlns:p14="http://schemas.microsoft.com/office/powerpoint/2010/main" val="173419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174990"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40" dirty="0"/>
              <a:t> </a:t>
            </a:r>
            <a:r>
              <a:rPr sz="3600" spc="-5" dirty="0"/>
              <a:t>Optimization</a:t>
            </a:r>
            <a:endParaRPr sz="3600"/>
          </a:p>
        </p:txBody>
      </p:sp>
      <p:sp>
        <p:nvSpPr>
          <p:cNvPr id="11" name="object 11"/>
          <p:cNvSpPr txBox="1"/>
          <p:nvPr/>
        </p:nvSpPr>
        <p:spPr>
          <a:xfrm>
            <a:off x="228600" y="808467"/>
            <a:ext cx="8663305" cy="5203825"/>
          </a:xfrm>
          <a:prstGeom prst="rect">
            <a:avLst/>
          </a:prstGeom>
        </p:spPr>
        <p:txBody>
          <a:bodyPr vert="horz" wrap="square" lIns="0" tIns="106045" rIns="0" bIns="0" rtlCol="0">
            <a:spAutoFit/>
          </a:bodyPr>
          <a:lstStyle/>
          <a:p>
            <a:pPr marL="355600" indent="-342900">
              <a:lnSpc>
                <a:spcPct val="100000"/>
              </a:lnSpc>
              <a:spcBef>
                <a:spcPts val="835"/>
              </a:spcBef>
              <a:buChar char="•"/>
              <a:tabLst>
                <a:tab pos="354965" algn="l"/>
                <a:tab pos="355600" algn="l"/>
              </a:tabLst>
            </a:pPr>
            <a:r>
              <a:rPr sz="2400" b="1" spc="-5" dirty="0">
                <a:solidFill>
                  <a:srgbClr val="0048AA"/>
                </a:solidFill>
                <a:latin typeface="Arial"/>
                <a:cs typeface="Arial"/>
              </a:rPr>
              <a:t>Optimization theory: earlier work</a:t>
            </a:r>
            <a:endParaRPr sz="2400">
              <a:latin typeface="Arial"/>
              <a:cs typeface="Arial"/>
            </a:endParaRPr>
          </a:p>
          <a:p>
            <a:pPr marL="749300" lvl="1" indent="-279400">
              <a:lnSpc>
                <a:spcPct val="100000"/>
              </a:lnSpc>
              <a:spcBef>
                <a:spcPts val="520"/>
              </a:spcBef>
              <a:buClr>
                <a:srgbClr val="00A8AA"/>
              </a:buClr>
              <a:buChar char="–"/>
              <a:tabLst>
                <a:tab pos="748665" algn="l"/>
                <a:tab pos="749300" algn="l"/>
              </a:tabLst>
            </a:pPr>
            <a:r>
              <a:rPr sz="1700" dirty="0">
                <a:solidFill>
                  <a:srgbClr val="0048AA"/>
                </a:solidFill>
                <a:latin typeface="Arial"/>
                <a:cs typeface="Arial"/>
              </a:rPr>
              <a:t>No spurious local minima </a:t>
            </a:r>
            <a:r>
              <a:rPr sz="1700" spc="-5" dirty="0">
                <a:solidFill>
                  <a:srgbClr val="0048AA"/>
                </a:solidFill>
                <a:latin typeface="Arial"/>
                <a:cs typeface="Arial"/>
              </a:rPr>
              <a:t>for </a:t>
            </a:r>
            <a:r>
              <a:rPr sz="1700" dirty="0">
                <a:solidFill>
                  <a:srgbClr val="0048AA"/>
                </a:solidFill>
                <a:latin typeface="Arial"/>
                <a:cs typeface="Arial"/>
              </a:rPr>
              <a:t>linear </a:t>
            </a:r>
            <a:r>
              <a:rPr sz="1700" spc="-5" dirty="0">
                <a:solidFill>
                  <a:srgbClr val="0048AA"/>
                </a:solidFill>
                <a:latin typeface="Arial"/>
                <a:cs typeface="Arial"/>
              </a:rPr>
              <a:t>networks [Baldi-Hornik</a:t>
            </a:r>
            <a:r>
              <a:rPr sz="1700" spc="-15" dirty="0">
                <a:solidFill>
                  <a:srgbClr val="0048AA"/>
                </a:solidFill>
                <a:latin typeface="Arial"/>
                <a:cs typeface="Arial"/>
              </a:rPr>
              <a:t> </a:t>
            </a:r>
            <a:r>
              <a:rPr sz="1700" dirty="0">
                <a:solidFill>
                  <a:srgbClr val="0048AA"/>
                </a:solidFill>
                <a:latin typeface="Arial"/>
                <a:cs typeface="Arial"/>
              </a:rPr>
              <a:t>’89]</a:t>
            </a:r>
            <a:endParaRPr sz="1700">
              <a:latin typeface="Arial"/>
              <a:cs typeface="Arial"/>
            </a:endParaRPr>
          </a:p>
          <a:p>
            <a:pPr marL="749300" marR="716280" lvl="1" indent="-279400">
              <a:lnSpc>
                <a:spcPts val="2000"/>
              </a:lnSpc>
              <a:spcBef>
                <a:spcPts val="459"/>
              </a:spcBef>
              <a:buClr>
                <a:srgbClr val="00A8AA"/>
              </a:buClr>
              <a:buChar char="–"/>
              <a:tabLst>
                <a:tab pos="748665" algn="l"/>
                <a:tab pos="749300" algn="l"/>
              </a:tabLst>
            </a:pPr>
            <a:r>
              <a:rPr sz="1700" dirty="0">
                <a:solidFill>
                  <a:srgbClr val="0048AA"/>
                </a:solidFill>
                <a:latin typeface="Arial"/>
                <a:cs typeface="Arial"/>
              </a:rPr>
              <a:t>Backprop </a:t>
            </a:r>
            <a:r>
              <a:rPr sz="1700" spc="-5" dirty="0">
                <a:solidFill>
                  <a:srgbClr val="0048AA"/>
                </a:solidFill>
                <a:latin typeface="Arial"/>
                <a:cs typeface="Arial"/>
              </a:rPr>
              <a:t>fails to </a:t>
            </a:r>
            <a:r>
              <a:rPr sz="1700" dirty="0">
                <a:solidFill>
                  <a:srgbClr val="0048AA"/>
                </a:solidFill>
                <a:latin typeface="Arial"/>
                <a:cs typeface="Arial"/>
              </a:rPr>
              <a:t>converge </a:t>
            </a:r>
            <a:r>
              <a:rPr sz="1700" spc="-5" dirty="0">
                <a:solidFill>
                  <a:srgbClr val="0048AA"/>
                </a:solidFill>
                <a:latin typeface="Arial"/>
                <a:cs typeface="Arial"/>
              </a:rPr>
              <a:t>for </a:t>
            </a:r>
            <a:r>
              <a:rPr sz="1700" dirty="0">
                <a:solidFill>
                  <a:srgbClr val="0048AA"/>
                </a:solidFill>
                <a:latin typeface="Arial"/>
                <a:cs typeface="Arial"/>
              </a:rPr>
              <a:t>nonlinear </a:t>
            </a:r>
            <a:r>
              <a:rPr sz="1700" spc="-5" dirty="0">
                <a:solidFill>
                  <a:srgbClr val="0048AA"/>
                </a:solidFill>
                <a:latin typeface="Arial"/>
                <a:cs typeface="Arial"/>
              </a:rPr>
              <a:t>networks [Brady’89], </a:t>
            </a:r>
            <a:r>
              <a:rPr sz="1700" dirty="0">
                <a:solidFill>
                  <a:srgbClr val="0048AA"/>
                </a:solidFill>
                <a:latin typeface="Arial"/>
                <a:cs typeface="Arial"/>
              </a:rPr>
              <a:t>converges </a:t>
            </a:r>
            <a:r>
              <a:rPr sz="1700" spc="-5" dirty="0">
                <a:solidFill>
                  <a:srgbClr val="0048AA"/>
                </a:solidFill>
                <a:latin typeface="Arial"/>
                <a:cs typeface="Arial"/>
              </a:rPr>
              <a:t>for  </a:t>
            </a:r>
            <a:r>
              <a:rPr sz="1700" dirty="0">
                <a:solidFill>
                  <a:srgbClr val="0048AA"/>
                </a:solidFill>
                <a:latin typeface="Arial"/>
                <a:cs typeface="Arial"/>
              </a:rPr>
              <a:t>linearly separable </a:t>
            </a:r>
            <a:r>
              <a:rPr sz="1700" spc="-5" dirty="0">
                <a:solidFill>
                  <a:srgbClr val="0048AA"/>
                </a:solidFill>
                <a:latin typeface="Arial"/>
                <a:cs typeface="Arial"/>
              </a:rPr>
              <a:t>data </a:t>
            </a:r>
            <a:r>
              <a:rPr sz="1700" spc="-15" dirty="0">
                <a:solidFill>
                  <a:srgbClr val="0048AA"/>
                </a:solidFill>
                <a:latin typeface="Arial"/>
                <a:cs typeface="Arial"/>
              </a:rPr>
              <a:t>[Gori-Tesi’91-’92], </a:t>
            </a:r>
            <a:r>
              <a:rPr sz="1700" dirty="0">
                <a:solidFill>
                  <a:srgbClr val="0048AA"/>
                </a:solidFill>
                <a:latin typeface="Arial"/>
                <a:cs typeface="Arial"/>
              </a:rPr>
              <a:t>or it </a:t>
            </a:r>
            <a:r>
              <a:rPr sz="1700" spc="-5" dirty="0">
                <a:solidFill>
                  <a:srgbClr val="0048AA"/>
                </a:solidFill>
                <a:latin typeface="Arial"/>
                <a:cs typeface="Arial"/>
              </a:rPr>
              <a:t>gets stuck</a:t>
            </a:r>
            <a:r>
              <a:rPr sz="1700" spc="35" dirty="0">
                <a:solidFill>
                  <a:srgbClr val="0048AA"/>
                </a:solidFill>
                <a:latin typeface="Arial"/>
                <a:cs typeface="Arial"/>
              </a:rPr>
              <a:t> </a:t>
            </a:r>
            <a:r>
              <a:rPr sz="1700" spc="-5" dirty="0">
                <a:solidFill>
                  <a:srgbClr val="0048AA"/>
                </a:solidFill>
                <a:latin typeface="Arial"/>
                <a:cs typeface="Arial"/>
              </a:rPr>
              <a:t>[Frasconi’97]</a:t>
            </a:r>
            <a:endParaRPr sz="1700">
              <a:latin typeface="Arial"/>
              <a:cs typeface="Arial"/>
            </a:endParaRPr>
          </a:p>
          <a:p>
            <a:pPr marL="749300" lvl="1" indent="-279400">
              <a:lnSpc>
                <a:spcPct val="100000"/>
              </a:lnSpc>
              <a:spcBef>
                <a:spcPts val="400"/>
              </a:spcBef>
              <a:buClr>
                <a:srgbClr val="00A8AA"/>
              </a:buClr>
              <a:buChar char="–"/>
              <a:tabLst>
                <a:tab pos="748665" algn="l"/>
                <a:tab pos="749300" algn="l"/>
              </a:tabLst>
            </a:pPr>
            <a:r>
              <a:rPr sz="1700" dirty="0">
                <a:solidFill>
                  <a:srgbClr val="0048AA"/>
                </a:solidFill>
                <a:latin typeface="Arial"/>
                <a:cs typeface="Arial"/>
              </a:rPr>
              <a:t>Local minima and </a:t>
            </a:r>
            <a:r>
              <a:rPr sz="1700" spc="-5" dirty="0">
                <a:solidFill>
                  <a:srgbClr val="0048AA"/>
                </a:solidFill>
                <a:latin typeface="Arial"/>
                <a:cs typeface="Arial"/>
              </a:rPr>
              <a:t>plateaus </a:t>
            </a:r>
            <a:r>
              <a:rPr sz="1700" dirty="0">
                <a:solidFill>
                  <a:srgbClr val="0048AA"/>
                </a:solidFill>
                <a:latin typeface="Arial"/>
                <a:cs typeface="Arial"/>
              </a:rPr>
              <a:t>in </a:t>
            </a:r>
            <a:r>
              <a:rPr sz="1700" spc="-5" dirty="0">
                <a:solidFill>
                  <a:srgbClr val="0048AA"/>
                </a:solidFill>
                <a:latin typeface="Arial"/>
                <a:cs typeface="Arial"/>
              </a:rPr>
              <a:t>multilayer perceptrons</a:t>
            </a:r>
            <a:r>
              <a:rPr sz="1700" spc="30" dirty="0">
                <a:solidFill>
                  <a:srgbClr val="0048AA"/>
                </a:solidFill>
                <a:latin typeface="Arial"/>
                <a:cs typeface="Arial"/>
              </a:rPr>
              <a:t> </a:t>
            </a:r>
            <a:r>
              <a:rPr sz="1700" spc="-5" dirty="0">
                <a:solidFill>
                  <a:srgbClr val="0048AA"/>
                </a:solidFill>
                <a:latin typeface="Arial"/>
                <a:cs typeface="Arial"/>
              </a:rPr>
              <a:t>[Fukumizu-Amari’00]</a:t>
            </a:r>
            <a:endParaRPr sz="1700">
              <a:latin typeface="Arial"/>
              <a:cs typeface="Arial"/>
            </a:endParaRPr>
          </a:p>
          <a:p>
            <a:pPr marL="355600" indent="-342900">
              <a:lnSpc>
                <a:spcPct val="100000"/>
              </a:lnSpc>
              <a:spcBef>
                <a:spcPts val="459"/>
              </a:spcBef>
              <a:buChar char="•"/>
              <a:tabLst>
                <a:tab pos="354965" algn="l"/>
                <a:tab pos="355600" algn="l"/>
              </a:tabLst>
            </a:pPr>
            <a:r>
              <a:rPr sz="2400" b="1" spc="-5" dirty="0">
                <a:solidFill>
                  <a:srgbClr val="0048AA"/>
                </a:solidFill>
                <a:latin typeface="Arial"/>
                <a:cs typeface="Arial"/>
              </a:rPr>
              <a:t>Optimization theory: recent</a:t>
            </a:r>
            <a:r>
              <a:rPr sz="2400" b="1" spc="-10"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749300" lvl="1" indent="-279400">
              <a:lnSpc>
                <a:spcPct val="100000"/>
              </a:lnSpc>
              <a:spcBef>
                <a:spcPts val="520"/>
              </a:spcBef>
              <a:buClr>
                <a:srgbClr val="00A8AA"/>
              </a:buClr>
              <a:buChar char="–"/>
              <a:tabLst>
                <a:tab pos="748665" algn="l"/>
                <a:tab pos="749300" algn="l"/>
              </a:tabLst>
            </a:pPr>
            <a:r>
              <a:rPr sz="1700" dirty="0">
                <a:solidFill>
                  <a:srgbClr val="0048AA"/>
                </a:solidFill>
                <a:latin typeface="Arial"/>
                <a:cs typeface="Arial"/>
              </a:rPr>
              <a:t>Convex neural </a:t>
            </a:r>
            <a:r>
              <a:rPr sz="1700" spc="-5" dirty="0">
                <a:solidFill>
                  <a:srgbClr val="0048AA"/>
                </a:solidFill>
                <a:latin typeface="Arial"/>
                <a:cs typeface="Arial"/>
              </a:rPr>
              <a:t>networks </a:t>
            </a:r>
            <a:r>
              <a:rPr sz="1700" dirty="0">
                <a:solidFill>
                  <a:srgbClr val="0048AA"/>
                </a:solidFill>
                <a:latin typeface="Arial"/>
                <a:cs typeface="Arial"/>
              </a:rPr>
              <a:t>in </a:t>
            </a:r>
            <a:r>
              <a:rPr sz="1700" spc="-5" dirty="0">
                <a:solidFill>
                  <a:srgbClr val="D82679"/>
                </a:solidFill>
                <a:latin typeface="Arial"/>
                <a:cs typeface="Arial"/>
              </a:rPr>
              <a:t>infinite </a:t>
            </a:r>
            <a:r>
              <a:rPr sz="1700" dirty="0">
                <a:solidFill>
                  <a:srgbClr val="D82679"/>
                </a:solidFill>
                <a:latin typeface="Arial"/>
                <a:cs typeface="Arial"/>
              </a:rPr>
              <a:t>number of variables </a:t>
            </a:r>
            <a:r>
              <a:rPr sz="1700" spc="-5" dirty="0">
                <a:solidFill>
                  <a:srgbClr val="0048AA"/>
                </a:solidFill>
                <a:latin typeface="Arial"/>
                <a:cs typeface="Arial"/>
              </a:rPr>
              <a:t>[Bengio</a:t>
            </a:r>
            <a:r>
              <a:rPr sz="1700" spc="-25" dirty="0">
                <a:solidFill>
                  <a:srgbClr val="0048AA"/>
                </a:solidFill>
                <a:latin typeface="Arial"/>
                <a:cs typeface="Arial"/>
              </a:rPr>
              <a:t> </a:t>
            </a:r>
            <a:r>
              <a:rPr sz="1700" dirty="0">
                <a:solidFill>
                  <a:srgbClr val="0048AA"/>
                </a:solidFill>
                <a:latin typeface="Arial"/>
                <a:cs typeface="Arial"/>
              </a:rPr>
              <a:t>’05]</a:t>
            </a:r>
            <a:endParaRPr sz="1700">
              <a:latin typeface="Arial"/>
              <a:cs typeface="Arial"/>
            </a:endParaRPr>
          </a:p>
          <a:p>
            <a:pPr marL="749300" lvl="1" indent="-279400">
              <a:lnSpc>
                <a:spcPct val="100000"/>
              </a:lnSpc>
              <a:spcBef>
                <a:spcPts val="459"/>
              </a:spcBef>
              <a:buClr>
                <a:srgbClr val="00A8AA"/>
              </a:buClr>
              <a:buChar char="–"/>
              <a:tabLst>
                <a:tab pos="748665" algn="l"/>
                <a:tab pos="749300" algn="l"/>
              </a:tabLst>
            </a:pPr>
            <a:r>
              <a:rPr sz="1700" dirty="0">
                <a:solidFill>
                  <a:srgbClr val="0048AA"/>
                </a:solidFill>
                <a:latin typeface="Arial"/>
                <a:cs typeface="Arial"/>
              </a:rPr>
              <a:t>The </a:t>
            </a:r>
            <a:r>
              <a:rPr sz="1700" dirty="0">
                <a:solidFill>
                  <a:srgbClr val="D82679"/>
                </a:solidFill>
                <a:latin typeface="Arial"/>
                <a:cs typeface="Arial"/>
              </a:rPr>
              <a:t>loss </a:t>
            </a:r>
            <a:r>
              <a:rPr sz="1700" spc="-5" dirty="0">
                <a:solidFill>
                  <a:srgbClr val="D82679"/>
                </a:solidFill>
                <a:latin typeface="Arial"/>
                <a:cs typeface="Arial"/>
              </a:rPr>
              <a:t>surface </a:t>
            </a:r>
            <a:r>
              <a:rPr sz="1700" dirty="0">
                <a:solidFill>
                  <a:srgbClr val="0048AA"/>
                </a:solidFill>
                <a:latin typeface="Arial"/>
                <a:cs typeface="Arial"/>
              </a:rPr>
              <a:t>of </a:t>
            </a:r>
            <a:r>
              <a:rPr sz="1700" spc="-5" dirty="0">
                <a:solidFill>
                  <a:srgbClr val="0048AA"/>
                </a:solidFill>
                <a:latin typeface="Arial"/>
                <a:cs typeface="Arial"/>
              </a:rPr>
              <a:t>multilayer networks [Choromanska</a:t>
            </a:r>
            <a:r>
              <a:rPr sz="1700" spc="-10" dirty="0">
                <a:solidFill>
                  <a:srgbClr val="0048AA"/>
                </a:solidFill>
                <a:latin typeface="Arial"/>
                <a:cs typeface="Arial"/>
              </a:rPr>
              <a:t> </a:t>
            </a:r>
            <a:r>
              <a:rPr sz="1700" dirty="0">
                <a:solidFill>
                  <a:srgbClr val="0048AA"/>
                </a:solidFill>
                <a:latin typeface="Arial"/>
                <a:cs typeface="Arial"/>
              </a:rPr>
              <a:t>’15]</a:t>
            </a:r>
            <a:endParaRPr sz="1700">
              <a:latin typeface="Arial"/>
              <a:cs typeface="Arial"/>
            </a:endParaRPr>
          </a:p>
          <a:p>
            <a:pPr marL="749300" lvl="1" indent="-279400">
              <a:lnSpc>
                <a:spcPct val="100000"/>
              </a:lnSpc>
              <a:spcBef>
                <a:spcPts val="359"/>
              </a:spcBef>
              <a:buClr>
                <a:srgbClr val="00A8AA"/>
              </a:buClr>
              <a:buChar char="–"/>
              <a:tabLst>
                <a:tab pos="748665" algn="l"/>
                <a:tab pos="749300" algn="l"/>
              </a:tabLst>
            </a:pPr>
            <a:r>
              <a:rPr sz="1700" dirty="0">
                <a:solidFill>
                  <a:srgbClr val="D82679"/>
                </a:solidFill>
                <a:latin typeface="Arial"/>
                <a:cs typeface="Arial"/>
              </a:rPr>
              <a:t>No spurious local minima </a:t>
            </a:r>
            <a:r>
              <a:rPr sz="1700" spc="-5" dirty="0">
                <a:solidFill>
                  <a:srgbClr val="0048AA"/>
                </a:solidFill>
                <a:latin typeface="Arial"/>
                <a:cs typeface="Arial"/>
              </a:rPr>
              <a:t>for </a:t>
            </a:r>
            <a:r>
              <a:rPr sz="1700" dirty="0">
                <a:solidFill>
                  <a:srgbClr val="0048AA"/>
                </a:solidFill>
                <a:latin typeface="Arial"/>
                <a:cs typeface="Arial"/>
              </a:rPr>
              <a:t>deep linear </a:t>
            </a:r>
            <a:r>
              <a:rPr sz="1700" spc="-5" dirty="0">
                <a:solidFill>
                  <a:srgbClr val="0048AA"/>
                </a:solidFill>
                <a:latin typeface="Arial"/>
                <a:cs typeface="Arial"/>
              </a:rPr>
              <a:t>networks </a:t>
            </a:r>
            <a:r>
              <a:rPr sz="1700" dirty="0">
                <a:solidFill>
                  <a:srgbClr val="0048AA"/>
                </a:solidFill>
                <a:latin typeface="Arial"/>
                <a:cs typeface="Arial"/>
              </a:rPr>
              <a:t>and square loss</a:t>
            </a:r>
            <a:r>
              <a:rPr sz="1700" spc="-15" dirty="0">
                <a:solidFill>
                  <a:srgbClr val="0048AA"/>
                </a:solidFill>
                <a:latin typeface="Arial"/>
                <a:cs typeface="Arial"/>
              </a:rPr>
              <a:t> </a:t>
            </a:r>
            <a:r>
              <a:rPr sz="1700" spc="-5" dirty="0">
                <a:solidFill>
                  <a:srgbClr val="0048AA"/>
                </a:solidFill>
                <a:latin typeface="Arial"/>
                <a:cs typeface="Arial"/>
              </a:rPr>
              <a:t>[Kawaguchi’16]</a:t>
            </a:r>
            <a:endParaRPr sz="1700">
              <a:latin typeface="Arial"/>
              <a:cs typeface="Arial"/>
            </a:endParaRPr>
          </a:p>
          <a:p>
            <a:pPr marL="749300" marR="5080" lvl="1" indent="-279400">
              <a:lnSpc>
                <a:spcPts val="2000"/>
              </a:lnSpc>
              <a:spcBef>
                <a:spcPts val="560"/>
              </a:spcBef>
              <a:buClr>
                <a:srgbClr val="00A8AA"/>
              </a:buClr>
              <a:buChar char="–"/>
              <a:tabLst>
                <a:tab pos="748665" algn="l"/>
                <a:tab pos="749300" algn="l"/>
              </a:tabLst>
            </a:pPr>
            <a:r>
              <a:rPr sz="1700" dirty="0">
                <a:solidFill>
                  <a:srgbClr val="D82679"/>
                </a:solidFill>
                <a:latin typeface="Arial"/>
                <a:cs typeface="Arial"/>
              </a:rPr>
              <a:t>No spurious local minima </a:t>
            </a:r>
            <a:r>
              <a:rPr sz="1700" spc="-5" dirty="0">
                <a:solidFill>
                  <a:srgbClr val="0048AA"/>
                </a:solidFill>
                <a:latin typeface="Arial"/>
                <a:cs typeface="Arial"/>
              </a:rPr>
              <a:t>for positively </a:t>
            </a:r>
            <a:r>
              <a:rPr sz="1700" dirty="0">
                <a:solidFill>
                  <a:srgbClr val="0048AA"/>
                </a:solidFill>
                <a:latin typeface="Arial"/>
                <a:cs typeface="Arial"/>
              </a:rPr>
              <a:t>homogeneous </a:t>
            </a:r>
            <a:r>
              <a:rPr sz="1700" spc="-5" dirty="0">
                <a:solidFill>
                  <a:srgbClr val="0048AA"/>
                </a:solidFill>
                <a:latin typeface="Arial"/>
                <a:cs typeface="Arial"/>
              </a:rPr>
              <a:t>networks [Haeffele-Vidal’15],  </a:t>
            </a:r>
            <a:r>
              <a:rPr sz="1700" dirty="0">
                <a:solidFill>
                  <a:srgbClr val="0048AA"/>
                </a:solidFill>
                <a:latin typeface="Arial"/>
                <a:cs typeface="Arial"/>
              </a:rPr>
              <a:t>but </a:t>
            </a:r>
            <a:r>
              <a:rPr sz="1700" spc="-5" dirty="0">
                <a:solidFill>
                  <a:srgbClr val="0048AA"/>
                </a:solidFill>
                <a:latin typeface="Arial"/>
                <a:cs typeface="Arial"/>
              </a:rPr>
              <a:t>infinitely </a:t>
            </a:r>
            <a:r>
              <a:rPr sz="1700" dirty="0">
                <a:solidFill>
                  <a:srgbClr val="0048AA"/>
                </a:solidFill>
                <a:latin typeface="Arial"/>
                <a:cs typeface="Arial"/>
              </a:rPr>
              <a:t>many local minima in general </a:t>
            </a:r>
            <a:r>
              <a:rPr sz="1700" spc="-25" dirty="0">
                <a:solidFill>
                  <a:srgbClr val="0048AA"/>
                </a:solidFill>
                <a:latin typeface="Arial"/>
                <a:cs typeface="Arial"/>
              </a:rPr>
              <a:t>[Yun</a:t>
            </a:r>
            <a:r>
              <a:rPr sz="1700" spc="-20" dirty="0">
                <a:solidFill>
                  <a:srgbClr val="0048AA"/>
                </a:solidFill>
                <a:latin typeface="Arial"/>
                <a:cs typeface="Arial"/>
              </a:rPr>
              <a:t> </a:t>
            </a:r>
            <a:r>
              <a:rPr sz="1700" dirty="0">
                <a:solidFill>
                  <a:srgbClr val="0048AA"/>
                </a:solidFill>
                <a:latin typeface="Arial"/>
                <a:cs typeface="Arial"/>
              </a:rPr>
              <a:t>’18]</a:t>
            </a:r>
            <a:endParaRPr sz="1700">
              <a:latin typeface="Arial"/>
              <a:cs typeface="Arial"/>
            </a:endParaRPr>
          </a:p>
          <a:p>
            <a:pPr marL="749300" lvl="1" indent="-279400">
              <a:lnSpc>
                <a:spcPct val="100000"/>
              </a:lnSpc>
              <a:spcBef>
                <a:spcPts val="400"/>
              </a:spcBef>
              <a:buClr>
                <a:srgbClr val="00A8AA"/>
              </a:buClr>
              <a:buChar char="–"/>
              <a:tabLst>
                <a:tab pos="748665" algn="l"/>
                <a:tab pos="749300" algn="l"/>
              </a:tabLst>
            </a:pPr>
            <a:r>
              <a:rPr sz="1700" spc="-5" dirty="0">
                <a:solidFill>
                  <a:srgbClr val="0048AA"/>
                </a:solidFill>
                <a:latin typeface="Arial"/>
                <a:cs typeface="Arial"/>
              </a:rPr>
              <a:t>Attacking the </a:t>
            </a:r>
            <a:r>
              <a:rPr sz="1700" dirty="0">
                <a:solidFill>
                  <a:srgbClr val="D82679"/>
                </a:solidFill>
                <a:latin typeface="Arial"/>
                <a:cs typeface="Arial"/>
              </a:rPr>
              <a:t>saddle point </a:t>
            </a:r>
            <a:r>
              <a:rPr sz="1700" dirty="0">
                <a:solidFill>
                  <a:srgbClr val="0048AA"/>
                </a:solidFill>
                <a:latin typeface="Arial"/>
                <a:cs typeface="Arial"/>
              </a:rPr>
              <a:t>problem </a:t>
            </a:r>
            <a:r>
              <a:rPr sz="1700" spc="-5" dirty="0">
                <a:solidFill>
                  <a:srgbClr val="0048AA"/>
                </a:solidFill>
                <a:latin typeface="Arial"/>
                <a:cs typeface="Arial"/>
              </a:rPr>
              <a:t>[Dauphin</a:t>
            </a:r>
            <a:r>
              <a:rPr sz="1700" spc="-10" dirty="0">
                <a:solidFill>
                  <a:srgbClr val="0048AA"/>
                </a:solidFill>
                <a:latin typeface="Arial"/>
                <a:cs typeface="Arial"/>
              </a:rPr>
              <a:t> </a:t>
            </a:r>
            <a:r>
              <a:rPr sz="1700" dirty="0">
                <a:solidFill>
                  <a:srgbClr val="0048AA"/>
                </a:solidFill>
                <a:latin typeface="Arial"/>
                <a:cs typeface="Arial"/>
              </a:rPr>
              <a:t>’14]</a:t>
            </a:r>
            <a:endParaRPr sz="1700">
              <a:latin typeface="Arial"/>
              <a:cs typeface="Arial"/>
            </a:endParaRPr>
          </a:p>
          <a:p>
            <a:pPr marL="749300" lvl="1" indent="-279400">
              <a:lnSpc>
                <a:spcPct val="100000"/>
              </a:lnSpc>
              <a:spcBef>
                <a:spcPts val="459"/>
              </a:spcBef>
              <a:buClr>
                <a:srgbClr val="00A8AA"/>
              </a:buClr>
              <a:buChar char="–"/>
              <a:tabLst>
                <a:tab pos="748665" algn="l"/>
                <a:tab pos="749300" algn="l"/>
              </a:tabLst>
            </a:pPr>
            <a:r>
              <a:rPr sz="1700" spc="-10" dirty="0">
                <a:solidFill>
                  <a:srgbClr val="0048AA"/>
                </a:solidFill>
                <a:latin typeface="Arial"/>
                <a:cs typeface="Arial"/>
              </a:rPr>
              <a:t>Effect </a:t>
            </a:r>
            <a:r>
              <a:rPr sz="1700" dirty="0">
                <a:solidFill>
                  <a:srgbClr val="0048AA"/>
                </a:solidFill>
                <a:latin typeface="Arial"/>
                <a:cs typeface="Arial"/>
              </a:rPr>
              <a:t>of gradient noise on </a:t>
            </a:r>
            <a:r>
              <a:rPr sz="1700" spc="-5" dirty="0">
                <a:solidFill>
                  <a:srgbClr val="0048AA"/>
                </a:solidFill>
                <a:latin typeface="Arial"/>
                <a:cs typeface="Arial"/>
              </a:rPr>
              <a:t>the </a:t>
            </a:r>
            <a:r>
              <a:rPr sz="1700" dirty="0">
                <a:solidFill>
                  <a:srgbClr val="D82679"/>
                </a:solidFill>
                <a:latin typeface="Arial"/>
                <a:cs typeface="Arial"/>
              </a:rPr>
              <a:t>energy landscape </a:t>
            </a:r>
            <a:r>
              <a:rPr sz="1700" spc="-5" dirty="0">
                <a:solidFill>
                  <a:srgbClr val="0048AA"/>
                </a:solidFill>
                <a:latin typeface="Arial"/>
                <a:cs typeface="Arial"/>
              </a:rPr>
              <a:t>[Chaudhari </a:t>
            </a:r>
            <a:r>
              <a:rPr sz="1700" dirty="0">
                <a:solidFill>
                  <a:srgbClr val="0048AA"/>
                </a:solidFill>
                <a:latin typeface="Arial"/>
                <a:cs typeface="Arial"/>
              </a:rPr>
              <a:t>’15, Soudry</a:t>
            </a:r>
            <a:r>
              <a:rPr sz="1700" spc="-35" dirty="0">
                <a:solidFill>
                  <a:srgbClr val="0048AA"/>
                </a:solidFill>
                <a:latin typeface="Arial"/>
                <a:cs typeface="Arial"/>
              </a:rPr>
              <a:t> </a:t>
            </a:r>
            <a:r>
              <a:rPr sz="1700" dirty="0">
                <a:solidFill>
                  <a:srgbClr val="0048AA"/>
                </a:solidFill>
                <a:latin typeface="Arial"/>
                <a:cs typeface="Arial"/>
              </a:rPr>
              <a:t>’16]</a:t>
            </a:r>
            <a:endParaRPr sz="1700">
              <a:latin typeface="Arial"/>
              <a:cs typeface="Arial"/>
            </a:endParaRPr>
          </a:p>
          <a:p>
            <a:pPr marL="749300" lvl="1" indent="-279400">
              <a:lnSpc>
                <a:spcPct val="100000"/>
              </a:lnSpc>
              <a:spcBef>
                <a:spcPts val="459"/>
              </a:spcBef>
              <a:buClr>
                <a:srgbClr val="00A8AA"/>
              </a:buClr>
              <a:buChar char="–"/>
              <a:tabLst>
                <a:tab pos="748665" algn="l"/>
                <a:tab pos="749300" algn="l"/>
              </a:tabLst>
            </a:pPr>
            <a:r>
              <a:rPr sz="1700" spc="-5" dirty="0">
                <a:solidFill>
                  <a:srgbClr val="D82679"/>
                </a:solidFill>
                <a:latin typeface="Arial"/>
                <a:cs typeface="Arial"/>
              </a:rPr>
              <a:t>Entropy-SGD </a:t>
            </a:r>
            <a:r>
              <a:rPr sz="1700" dirty="0">
                <a:solidFill>
                  <a:srgbClr val="0048AA"/>
                </a:solidFill>
                <a:latin typeface="Arial"/>
                <a:cs typeface="Arial"/>
              </a:rPr>
              <a:t>is biased </a:t>
            </a:r>
            <a:r>
              <a:rPr sz="1700" spc="-5" dirty="0">
                <a:solidFill>
                  <a:srgbClr val="0048AA"/>
                </a:solidFill>
                <a:latin typeface="Arial"/>
                <a:cs typeface="Arial"/>
              </a:rPr>
              <a:t>toward </a:t>
            </a:r>
            <a:r>
              <a:rPr sz="1700" dirty="0">
                <a:solidFill>
                  <a:srgbClr val="0048AA"/>
                </a:solidFill>
                <a:latin typeface="Arial"/>
                <a:cs typeface="Arial"/>
              </a:rPr>
              <a:t>wide valleys </a:t>
            </a:r>
            <a:r>
              <a:rPr sz="1700" spc="-5" dirty="0">
                <a:solidFill>
                  <a:srgbClr val="0048AA"/>
                </a:solidFill>
                <a:latin typeface="Arial"/>
                <a:cs typeface="Arial"/>
              </a:rPr>
              <a:t>[Chaudhari </a:t>
            </a:r>
            <a:r>
              <a:rPr sz="1700" dirty="0">
                <a:solidFill>
                  <a:srgbClr val="0048AA"/>
                </a:solidFill>
                <a:latin typeface="Arial"/>
                <a:cs typeface="Arial"/>
              </a:rPr>
              <a:t>’17]</a:t>
            </a:r>
            <a:endParaRPr sz="1700">
              <a:latin typeface="Arial"/>
              <a:cs typeface="Arial"/>
            </a:endParaRPr>
          </a:p>
          <a:p>
            <a:pPr marL="749300" lvl="1" indent="-279400">
              <a:lnSpc>
                <a:spcPct val="100000"/>
              </a:lnSpc>
              <a:spcBef>
                <a:spcPts val="359"/>
              </a:spcBef>
              <a:buClr>
                <a:srgbClr val="00A8AA"/>
              </a:buClr>
              <a:buChar char="–"/>
              <a:tabLst>
                <a:tab pos="748665" algn="l"/>
                <a:tab pos="749300" algn="l"/>
              </a:tabLst>
            </a:pPr>
            <a:r>
              <a:rPr sz="1700" dirty="0">
                <a:solidFill>
                  <a:srgbClr val="0048AA"/>
                </a:solidFill>
                <a:latin typeface="Arial"/>
                <a:cs typeface="Arial"/>
              </a:rPr>
              <a:t>Deep </a:t>
            </a:r>
            <a:r>
              <a:rPr sz="1700" spc="-5" dirty="0">
                <a:solidFill>
                  <a:srgbClr val="0048AA"/>
                </a:solidFill>
                <a:latin typeface="Arial"/>
                <a:cs typeface="Arial"/>
              </a:rPr>
              <a:t>relaxation: </a:t>
            </a:r>
            <a:r>
              <a:rPr sz="1700" dirty="0">
                <a:solidFill>
                  <a:srgbClr val="D82679"/>
                </a:solidFill>
                <a:latin typeface="Arial"/>
                <a:cs typeface="Arial"/>
              </a:rPr>
              <a:t>PDEs </a:t>
            </a:r>
            <a:r>
              <a:rPr sz="1700" spc="-5" dirty="0">
                <a:solidFill>
                  <a:srgbClr val="D82679"/>
                </a:solidFill>
                <a:latin typeface="Arial"/>
                <a:cs typeface="Arial"/>
              </a:rPr>
              <a:t>for optimizing </a:t>
            </a:r>
            <a:r>
              <a:rPr sz="1700" dirty="0">
                <a:solidFill>
                  <a:srgbClr val="D82679"/>
                </a:solidFill>
                <a:latin typeface="Arial"/>
                <a:cs typeface="Arial"/>
              </a:rPr>
              <a:t>deep </a:t>
            </a:r>
            <a:r>
              <a:rPr sz="1700" spc="-5" dirty="0">
                <a:solidFill>
                  <a:srgbClr val="D82679"/>
                </a:solidFill>
                <a:latin typeface="Arial"/>
                <a:cs typeface="Arial"/>
              </a:rPr>
              <a:t>nets </a:t>
            </a:r>
            <a:r>
              <a:rPr sz="1700" spc="-5" dirty="0">
                <a:solidFill>
                  <a:srgbClr val="0048AA"/>
                </a:solidFill>
                <a:latin typeface="Arial"/>
                <a:cs typeface="Arial"/>
              </a:rPr>
              <a:t>[Chaudhari</a:t>
            </a:r>
            <a:r>
              <a:rPr sz="1700" spc="15" dirty="0">
                <a:solidFill>
                  <a:srgbClr val="0048AA"/>
                </a:solidFill>
                <a:latin typeface="Arial"/>
                <a:cs typeface="Arial"/>
              </a:rPr>
              <a:t> </a:t>
            </a:r>
            <a:r>
              <a:rPr sz="1700" dirty="0">
                <a:solidFill>
                  <a:srgbClr val="0048AA"/>
                </a:solidFill>
                <a:latin typeface="Arial"/>
                <a:cs typeface="Arial"/>
              </a:rPr>
              <a:t>’17]</a:t>
            </a:r>
            <a:endParaRPr sz="1700">
              <a:latin typeface="Arial"/>
              <a:cs typeface="Arial"/>
            </a:endParaRPr>
          </a:p>
          <a:p>
            <a:pPr marL="749300" lvl="1" indent="-279400">
              <a:lnSpc>
                <a:spcPct val="100000"/>
              </a:lnSpc>
              <a:spcBef>
                <a:spcPts val="459"/>
              </a:spcBef>
              <a:buClr>
                <a:srgbClr val="00A8AA"/>
              </a:buClr>
              <a:buChar char="–"/>
              <a:tabLst>
                <a:tab pos="748665" algn="l"/>
                <a:tab pos="749300" algn="l"/>
              </a:tabLst>
            </a:pPr>
            <a:r>
              <a:rPr sz="1700" spc="-5" dirty="0">
                <a:solidFill>
                  <a:srgbClr val="0048AA"/>
                </a:solidFill>
                <a:latin typeface="Arial"/>
                <a:cs typeface="Arial"/>
              </a:rPr>
              <a:t>Guaranteed training </a:t>
            </a:r>
            <a:r>
              <a:rPr sz="1700" dirty="0">
                <a:solidFill>
                  <a:srgbClr val="0048AA"/>
                </a:solidFill>
                <a:latin typeface="Arial"/>
                <a:cs typeface="Arial"/>
              </a:rPr>
              <a:t>of NNs using </a:t>
            </a:r>
            <a:r>
              <a:rPr sz="1700" spc="-5" dirty="0">
                <a:solidFill>
                  <a:srgbClr val="D82679"/>
                </a:solidFill>
                <a:latin typeface="Arial"/>
                <a:cs typeface="Arial"/>
              </a:rPr>
              <a:t>tensor methods </a:t>
            </a:r>
            <a:r>
              <a:rPr sz="1700" spc="-5" dirty="0">
                <a:solidFill>
                  <a:srgbClr val="0048AA"/>
                </a:solidFill>
                <a:latin typeface="Arial"/>
                <a:cs typeface="Arial"/>
              </a:rPr>
              <a:t>[Janzamin</a:t>
            </a:r>
            <a:r>
              <a:rPr sz="1700" spc="10" dirty="0">
                <a:solidFill>
                  <a:srgbClr val="0048AA"/>
                </a:solidFill>
                <a:latin typeface="Arial"/>
                <a:cs typeface="Arial"/>
              </a:rPr>
              <a:t> </a:t>
            </a:r>
            <a:r>
              <a:rPr sz="1700" dirty="0">
                <a:solidFill>
                  <a:srgbClr val="0048AA"/>
                </a:solidFill>
                <a:latin typeface="Arial"/>
                <a:cs typeface="Arial"/>
              </a:rPr>
              <a:t>’15]</a:t>
            </a:r>
            <a:endParaRPr sz="1700">
              <a:latin typeface="Arial"/>
              <a:cs typeface="Arial"/>
            </a:endParaRPr>
          </a:p>
        </p:txBody>
      </p:sp>
    </p:spTree>
    <p:extLst>
      <p:ext uri="{BB962C8B-B14F-4D97-AF65-F5344CB8AC3E}">
        <p14:creationId xmlns:p14="http://schemas.microsoft.com/office/powerpoint/2010/main" val="178777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582025"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25" dirty="0"/>
              <a:t> </a:t>
            </a:r>
            <a:r>
              <a:rPr sz="3600" spc="-5" dirty="0"/>
              <a:t>Generalization</a:t>
            </a:r>
            <a:endParaRPr sz="3600"/>
          </a:p>
        </p:txBody>
      </p:sp>
      <p:sp>
        <p:nvSpPr>
          <p:cNvPr id="11" name="object 11"/>
          <p:cNvSpPr txBox="1"/>
          <p:nvPr/>
        </p:nvSpPr>
        <p:spPr>
          <a:xfrm>
            <a:off x="228600" y="901700"/>
            <a:ext cx="6178550" cy="3911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b="1" spc="-5" dirty="0">
                <a:solidFill>
                  <a:srgbClr val="0048AA"/>
                </a:solidFill>
                <a:latin typeface="Arial"/>
                <a:cs typeface="Arial"/>
              </a:rPr>
              <a:t>Classification performance</a:t>
            </a:r>
            <a:r>
              <a:rPr sz="2400" b="1" spc="20" dirty="0">
                <a:solidFill>
                  <a:srgbClr val="0048AA"/>
                </a:solidFill>
                <a:latin typeface="Arial"/>
                <a:cs typeface="Arial"/>
              </a:rPr>
              <a:t> </a:t>
            </a:r>
            <a:r>
              <a:rPr sz="2400" b="1" spc="-5" dirty="0">
                <a:solidFill>
                  <a:srgbClr val="0048AA"/>
                </a:solidFill>
                <a:latin typeface="Arial"/>
                <a:cs typeface="Arial"/>
              </a:rPr>
              <a:t>guarantees?</a:t>
            </a:r>
            <a:endParaRPr sz="2400">
              <a:latin typeface="Arial"/>
              <a:cs typeface="Arial"/>
            </a:endParaRPr>
          </a:p>
        </p:txBody>
      </p:sp>
      <p:sp>
        <p:nvSpPr>
          <p:cNvPr id="12" name="object 12"/>
          <p:cNvSpPr/>
          <p:nvPr/>
        </p:nvSpPr>
        <p:spPr>
          <a:xfrm>
            <a:off x="6650375" y="816786"/>
            <a:ext cx="2240836" cy="261283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666887" y="1213078"/>
            <a:ext cx="2208480" cy="2209839"/>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7119261" y="755156"/>
            <a:ext cx="1308735" cy="452755"/>
          </a:xfrm>
          <a:prstGeom prst="rect">
            <a:avLst/>
          </a:prstGeom>
        </p:spPr>
        <p:txBody>
          <a:bodyPr vert="horz" wrap="square" lIns="0" tIns="12700" rIns="0" bIns="0" rtlCol="0">
            <a:spAutoFit/>
          </a:bodyPr>
          <a:lstStyle/>
          <a:p>
            <a:pPr marL="292735" indent="-280670">
              <a:lnSpc>
                <a:spcPct val="100000"/>
              </a:lnSpc>
              <a:spcBef>
                <a:spcPts val="100"/>
              </a:spcBef>
              <a:buClr>
                <a:srgbClr val="00FF00"/>
              </a:buClr>
              <a:buSzPct val="96428"/>
              <a:buFont typeface="Wingdings"/>
              <a:buChar char=""/>
              <a:tabLst>
                <a:tab pos="293370" algn="l"/>
              </a:tabLst>
            </a:pPr>
            <a:r>
              <a:rPr sz="2800" b="1" dirty="0">
                <a:latin typeface="Calibri"/>
                <a:cs typeface="Calibri"/>
              </a:rPr>
              <a:t>Simple</a:t>
            </a:r>
            <a:endParaRPr sz="2800">
              <a:latin typeface="Calibri"/>
              <a:cs typeface="Calibri"/>
            </a:endParaRPr>
          </a:p>
        </p:txBody>
      </p:sp>
      <p:sp>
        <p:nvSpPr>
          <p:cNvPr id="15" name="object 15"/>
          <p:cNvSpPr/>
          <p:nvPr/>
        </p:nvSpPr>
        <p:spPr>
          <a:xfrm>
            <a:off x="6663075" y="3541557"/>
            <a:ext cx="2240836" cy="2612833"/>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684125" y="3937849"/>
            <a:ext cx="2208480" cy="2209839"/>
          </a:xfrm>
          <a:prstGeom prst="rect">
            <a:avLst/>
          </a:prstGeom>
          <a:blipFill>
            <a:blip r:embed="rId9" cstate="print"/>
            <a:stretch>
              <a:fillRect/>
            </a:stretch>
          </a:blipFill>
        </p:spPr>
        <p:txBody>
          <a:bodyPr wrap="square" lIns="0" tIns="0" rIns="0" bIns="0" rtlCol="0"/>
          <a:lstStyle/>
          <a:p>
            <a:endParaRPr/>
          </a:p>
        </p:txBody>
      </p:sp>
      <p:sp>
        <p:nvSpPr>
          <p:cNvPr id="17" name="object 17"/>
          <p:cNvSpPr txBox="1"/>
          <p:nvPr/>
        </p:nvSpPr>
        <p:spPr>
          <a:xfrm>
            <a:off x="685800" y="2032000"/>
            <a:ext cx="7974330" cy="2438400"/>
          </a:xfrm>
          <a:prstGeom prst="rect">
            <a:avLst/>
          </a:prstGeom>
        </p:spPr>
        <p:txBody>
          <a:bodyPr vert="horz" wrap="square" lIns="0" tIns="12700" rIns="0" bIns="0" rtlCol="0">
            <a:spAutoFit/>
          </a:bodyPr>
          <a:lstStyle/>
          <a:p>
            <a:pPr marL="304800" indent="-292100">
              <a:lnSpc>
                <a:spcPct val="100000"/>
              </a:lnSpc>
              <a:spcBef>
                <a:spcPts val="100"/>
              </a:spcBef>
              <a:buClr>
                <a:srgbClr val="00A8AA"/>
              </a:buClr>
              <a:buChar char="–"/>
              <a:tabLst>
                <a:tab pos="304165" algn="l"/>
                <a:tab pos="304800" algn="l"/>
              </a:tabLst>
            </a:pPr>
            <a:r>
              <a:rPr sz="2000" dirty="0">
                <a:solidFill>
                  <a:srgbClr val="0048AA"/>
                </a:solidFill>
                <a:latin typeface="Arial"/>
                <a:cs typeface="Arial"/>
              </a:rPr>
              <a:t>How well do deep </a:t>
            </a:r>
            <a:r>
              <a:rPr sz="2000" spc="-5" dirty="0">
                <a:solidFill>
                  <a:srgbClr val="0048AA"/>
                </a:solidFill>
                <a:latin typeface="Arial"/>
                <a:cs typeface="Arial"/>
              </a:rPr>
              <a:t>networks</a:t>
            </a:r>
            <a:r>
              <a:rPr sz="2000" spc="-15" dirty="0">
                <a:solidFill>
                  <a:srgbClr val="0048AA"/>
                </a:solidFill>
                <a:latin typeface="Arial"/>
                <a:cs typeface="Arial"/>
              </a:rPr>
              <a:t> </a:t>
            </a:r>
            <a:r>
              <a:rPr sz="2000" dirty="0">
                <a:solidFill>
                  <a:srgbClr val="0048AA"/>
                </a:solidFill>
                <a:latin typeface="Arial"/>
                <a:cs typeface="Arial"/>
              </a:rPr>
              <a:t>generalize?</a:t>
            </a:r>
            <a:endParaRPr sz="2000">
              <a:latin typeface="Arial"/>
              <a:cs typeface="Arial"/>
            </a:endParaRPr>
          </a:p>
          <a:p>
            <a:pPr>
              <a:lnSpc>
                <a:spcPct val="100000"/>
              </a:lnSpc>
              <a:buClr>
                <a:srgbClr val="00A8AA"/>
              </a:buClr>
              <a:buFont typeface="Arial"/>
              <a:buChar char="–"/>
            </a:pPr>
            <a:endParaRPr sz="2200">
              <a:latin typeface="Times New Roman"/>
              <a:cs typeface="Times New Roman"/>
            </a:endParaRPr>
          </a:p>
          <a:p>
            <a:pPr>
              <a:lnSpc>
                <a:spcPct val="100000"/>
              </a:lnSpc>
              <a:spcBef>
                <a:spcPts val="35"/>
              </a:spcBef>
              <a:buClr>
                <a:srgbClr val="00A8AA"/>
              </a:buClr>
              <a:buFont typeface="Arial"/>
              <a:buChar char="–"/>
            </a:pPr>
            <a:endParaRPr sz="2900">
              <a:latin typeface="Times New Roman"/>
              <a:cs typeface="Times New Roman"/>
            </a:endParaRPr>
          </a:p>
          <a:p>
            <a:pPr marL="304800" indent="-292100">
              <a:lnSpc>
                <a:spcPct val="100000"/>
              </a:lnSpc>
              <a:buClr>
                <a:srgbClr val="00A8AA"/>
              </a:buClr>
              <a:buChar char="–"/>
              <a:tabLst>
                <a:tab pos="304165" algn="l"/>
                <a:tab pos="304800" algn="l"/>
              </a:tabLst>
            </a:pPr>
            <a:r>
              <a:rPr sz="2000" dirty="0">
                <a:solidFill>
                  <a:srgbClr val="0048AA"/>
                </a:solidFill>
                <a:latin typeface="Arial"/>
                <a:cs typeface="Arial"/>
              </a:rPr>
              <a:t>How should </a:t>
            </a:r>
            <a:r>
              <a:rPr sz="2000" spc="-5" dirty="0">
                <a:solidFill>
                  <a:srgbClr val="0048AA"/>
                </a:solidFill>
                <a:latin typeface="Arial"/>
                <a:cs typeface="Arial"/>
              </a:rPr>
              <a:t>networks </a:t>
            </a:r>
            <a:r>
              <a:rPr sz="2000" dirty="0">
                <a:solidFill>
                  <a:srgbClr val="0048AA"/>
                </a:solidFill>
                <a:latin typeface="Arial"/>
                <a:cs typeface="Arial"/>
              </a:rPr>
              <a:t>be</a:t>
            </a:r>
            <a:r>
              <a:rPr sz="2000" spc="-5" dirty="0">
                <a:solidFill>
                  <a:srgbClr val="0048AA"/>
                </a:solidFill>
                <a:latin typeface="Arial"/>
                <a:cs typeface="Arial"/>
              </a:rPr>
              <a:t> </a:t>
            </a:r>
            <a:r>
              <a:rPr sz="2000" dirty="0">
                <a:solidFill>
                  <a:srgbClr val="0048AA"/>
                </a:solidFill>
                <a:latin typeface="Arial"/>
                <a:cs typeface="Arial"/>
              </a:rPr>
              <a:t>regularized?</a:t>
            </a:r>
            <a:endParaRPr sz="2000">
              <a:latin typeface="Arial"/>
              <a:cs typeface="Arial"/>
            </a:endParaRPr>
          </a:p>
          <a:p>
            <a:pPr marR="5080" algn="r">
              <a:lnSpc>
                <a:spcPct val="100000"/>
              </a:lnSpc>
              <a:spcBef>
                <a:spcPts val="700"/>
              </a:spcBef>
            </a:pPr>
            <a:r>
              <a:rPr sz="2800" i="1" dirty="0">
                <a:solidFill>
                  <a:srgbClr val="FF0000"/>
                </a:solidFill>
                <a:latin typeface="Lucida Calligraphy"/>
                <a:cs typeface="Lucida Calligraphy"/>
              </a:rPr>
              <a:t>X</a:t>
            </a:r>
            <a:r>
              <a:rPr sz="2800" i="1" spc="185" dirty="0">
                <a:solidFill>
                  <a:srgbClr val="FF0000"/>
                </a:solidFill>
                <a:latin typeface="Lucida Calligraphy"/>
                <a:cs typeface="Lucida Calligraphy"/>
              </a:rPr>
              <a:t> </a:t>
            </a:r>
            <a:r>
              <a:rPr sz="2800" b="1" spc="-10" dirty="0">
                <a:latin typeface="Calibri"/>
                <a:cs typeface="Calibri"/>
              </a:rPr>
              <a:t>Complex</a:t>
            </a:r>
            <a:endParaRPr sz="2800">
              <a:latin typeface="Calibri"/>
              <a:cs typeface="Calibri"/>
            </a:endParaRPr>
          </a:p>
          <a:p>
            <a:pPr marL="304800" indent="-292100">
              <a:lnSpc>
                <a:spcPct val="100000"/>
              </a:lnSpc>
              <a:spcBef>
                <a:spcPts val="1839"/>
              </a:spcBef>
              <a:buClr>
                <a:srgbClr val="00A8AA"/>
              </a:buClr>
              <a:buChar char="–"/>
              <a:tabLst>
                <a:tab pos="304165" algn="l"/>
                <a:tab pos="304800" algn="l"/>
              </a:tabLst>
            </a:pPr>
            <a:r>
              <a:rPr sz="2000" dirty="0">
                <a:solidFill>
                  <a:srgbClr val="0048AA"/>
                </a:solidFill>
                <a:latin typeface="Arial"/>
                <a:cs typeface="Arial"/>
              </a:rPr>
              <a:t>How </a:t>
            </a:r>
            <a:r>
              <a:rPr sz="2000" spc="-5" dirty="0">
                <a:solidFill>
                  <a:srgbClr val="0048AA"/>
                </a:solidFill>
                <a:latin typeface="Arial"/>
                <a:cs typeface="Arial"/>
              </a:rPr>
              <a:t>to </a:t>
            </a:r>
            <a:r>
              <a:rPr sz="2000" dirty="0">
                <a:solidFill>
                  <a:srgbClr val="0048AA"/>
                </a:solidFill>
                <a:latin typeface="Arial"/>
                <a:cs typeface="Arial"/>
              </a:rPr>
              <a:t>prevent under or over</a:t>
            </a:r>
            <a:r>
              <a:rPr sz="2000" spc="-25" dirty="0">
                <a:solidFill>
                  <a:srgbClr val="0048AA"/>
                </a:solidFill>
                <a:latin typeface="Arial"/>
                <a:cs typeface="Arial"/>
              </a:rPr>
              <a:t> </a:t>
            </a:r>
            <a:r>
              <a:rPr sz="2000" spc="-5" dirty="0">
                <a:solidFill>
                  <a:srgbClr val="0048AA"/>
                </a:solidFill>
                <a:latin typeface="Arial"/>
                <a:cs typeface="Arial"/>
              </a:rPr>
              <a:t>fitting?</a:t>
            </a:r>
            <a:endParaRPr sz="2000">
              <a:latin typeface="Arial"/>
              <a:cs typeface="Arial"/>
            </a:endParaRPr>
          </a:p>
        </p:txBody>
      </p:sp>
      <p:sp>
        <p:nvSpPr>
          <p:cNvPr id="18" name="object 18"/>
          <p:cNvSpPr txBox="1"/>
          <p:nvPr/>
        </p:nvSpPr>
        <p:spPr>
          <a:xfrm>
            <a:off x="25400" y="6197600"/>
            <a:ext cx="15614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0048AA"/>
                </a:solidFill>
                <a:latin typeface="Arial"/>
                <a:cs typeface="Arial"/>
              </a:rPr>
              <a:t>Slide </a:t>
            </a:r>
            <a:r>
              <a:rPr sz="900" spc="-5" dirty="0">
                <a:solidFill>
                  <a:srgbClr val="0048AA"/>
                </a:solidFill>
                <a:latin typeface="Arial"/>
                <a:cs typeface="Arial"/>
              </a:rPr>
              <a:t>courtesy </a:t>
            </a:r>
            <a:r>
              <a:rPr sz="900" dirty="0">
                <a:solidFill>
                  <a:srgbClr val="0048AA"/>
                </a:solidFill>
                <a:latin typeface="Arial"/>
                <a:cs typeface="Arial"/>
              </a:rPr>
              <a:t>of Ben</a:t>
            </a:r>
            <a:r>
              <a:rPr sz="900" spc="-45" dirty="0">
                <a:solidFill>
                  <a:srgbClr val="0048AA"/>
                </a:solidFill>
                <a:latin typeface="Arial"/>
                <a:cs typeface="Arial"/>
              </a:rPr>
              <a:t> </a:t>
            </a:r>
            <a:r>
              <a:rPr sz="900" spc="-5" dirty="0">
                <a:solidFill>
                  <a:srgbClr val="0048AA"/>
                </a:solidFill>
                <a:latin typeface="Arial"/>
                <a:cs typeface="Arial"/>
              </a:rPr>
              <a:t>Haeffele</a:t>
            </a:r>
            <a:endParaRPr sz="900">
              <a:latin typeface="Arial"/>
              <a:cs typeface="Arial"/>
            </a:endParaRPr>
          </a:p>
        </p:txBody>
      </p:sp>
    </p:spTree>
    <p:extLst>
      <p:ext uri="{BB962C8B-B14F-4D97-AF65-F5344CB8AC3E}">
        <p14:creationId xmlns:p14="http://schemas.microsoft.com/office/powerpoint/2010/main" val="343177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582025"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25" dirty="0"/>
              <a:t> </a:t>
            </a:r>
            <a:r>
              <a:rPr sz="3600" spc="-5" dirty="0"/>
              <a:t>Generalization</a:t>
            </a:r>
            <a:endParaRPr sz="3600"/>
          </a:p>
        </p:txBody>
      </p:sp>
      <p:sp>
        <p:nvSpPr>
          <p:cNvPr id="11" name="object 11"/>
          <p:cNvSpPr txBox="1"/>
          <p:nvPr/>
        </p:nvSpPr>
        <p:spPr>
          <a:xfrm>
            <a:off x="25400" y="837691"/>
            <a:ext cx="8884920" cy="5987415"/>
          </a:xfrm>
          <a:prstGeom prst="rect">
            <a:avLst/>
          </a:prstGeom>
        </p:spPr>
        <p:txBody>
          <a:bodyPr vert="horz" wrap="square" lIns="0" tIns="76200" rIns="0" bIns="0" rtlCol="0">
            <a:spAutoFit/>
          </a:bodyPr>
          <a:lstStyle/>
          <a:p>
            <a:pPr marL="558800" indent="-342900">
              <a:lnSpc>
                <a:spcPct val="100000"/>
              </a:lnSpc>
              <a:spcBef>
                <a:spcPts val="600"/>
              </a:spcBef>
              <a:buChar char="•"/>
              <a:tabLst>
                <a:tab pos="558165" algn="l"/>
                <a:tab pos="558800" algn="l"/>
              </a:tabLst>
            </a:pPr>
            <a:r>
              <a:rPr sz="2400" b="1" spc="-5" dirty="0">
                <a:solidFill>
                  <a:srgbClr val="0048AA"/>
                </a:solidFill>
                <a:latin typeface="Arial"/>
                <a:cs typeface="Arial"/>
              </a:rPr>
              <a:t>Generalization and regularization theory: earlier</a:t>
            </a:r>
            <a:r>
              <a:rPr sz="2400" b="1" spc="20"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965200" lvl="1" indent="-292100">
              <a:lnSpc>
                <a:spcPct val="100000"/>
              </a:lnSpc>
              <a:spcBef>
                <a:spcPts val="420"/>
              </a:spcBef>
              <a:buClr>
                <a:srgbClr val="00A8AA"/>
              </a:buClr>
              <a:buChar char="–"/>
              <a:tabLst>
                <a:tab pos="964565" algn="l"/>
                <a:tab pos="965200" algn="l"/>
              </a:tabLst>
            </a:pPr>
            <a:r>
              <a:rPr sz="2000" dirty="0">
                <a:solidFill>
                  <a:srgbClr val="0048AA"/>
                </a:solidFill>
                <a:latin typeface="Arial"/>
                <a:cs typeface="Arial"/>
              </a:rPr>
              <a:t># </a:t>
            </a:r>
            <a:r>
              <a:rPr sz="2000" spc="-5" dirty="0">
                <a:solidFill>
                  <a:srgbClr val="0048AA"/>
                </a:solidFill>
                <a:latin typeface="Arial"/>
                <a:cs typeface="Arial"/>
              </a:rPr>
              <a:t>training </a:t>
            </a:r>
            <a:r>
              <a:rPr sz="2000" dirty="0">
                <a:solidFill>
                  <a:srgbClr val="0048AA"/>
                </a:solidFill>
                <a:latin typeface="Arial"/>
                <a:cs typeface="Arial"/>
              </a:rPr>
              <a:t>examples </a:t>
            </a:r>
            <a:r>
              <a:rPr sz="2000" dirty="0">
                <a:solidFill>
                  <a:srgbClr val="D82679"/>
                </a:solidFill>
                <a:latin typeface="Arial"/>
                <a:cs typeface="Arial"/>
              </a:rPr>
              <a:t>grows polynomially </a:t>
            </a:r>
            <a:r>
              <a:rPr sz="2000" spc="-5" dirty="0">
                <a:solidFill>
                  <a:srgbClr val="D82679"/>
                </a:solidFill>
                <a:latin typeface="Arial"/>
                <a:cs typeface="Arial"/>
              </a:rPr>
              <a:t>with network </a:t>
            </a:r>
            <a:r>
              <a:rPr sz="2000" dirty="0">
                <a:solidFill>
                  <a:srgbClr val="D82679"/>
                </a:solidFill>
                <a:latin typeface="Arial"/>
                <a:cs typeface="Arial"/>
              </a:rPr>
              <a:t>size</a:t>
            </a:r>
            <a:r>
              <a:rPr sz="2000" spc="-20" dirty="0">
                <a:solidFill>
                  <a:srgbClr val="D82679"/>
                </a:solidFill>
                <a:latin typeface="Arial"/>
                <a:cs typeface="Arial"/>
              </a:rPr>
              <a:t> </a:t>
            </a:r>
            <a:r>
              <a:rPr sz="2000" dirty="0">
                <a:solidFill>
                  <a:srgbClr val="0048AA"/>
                </a:solidFill>
                <a:latin typeface="Arial"/>
                <a:cs typeface="Arial"/>
              </a:rPr>
              <a:t>[1,2]</a:t>
            </a:r>
            <a:endParaRPr sz="2000">
              <a:latin typeface="Arial"/>
              <a:cs typeface="Arial"/>
            </a:endParaRPr>
          </a:p>
          <a:p>
            <a:pPr marL="558800" indent="-342900">
              <a:lnSpc>
                <a:spcPct val="100000"/>
              </a:lnSpc>
              <a:spcBef>
                <a:spcPts val="1800"/>
              </a:spcBef>
              <a:buChar char="•"/>
              <a:tabLst>
                <a:tab pos="558165" algn="l"/>
                <a:tab pos="558800" algn="l"/>
              </a:tabLst>
            </a:pPr>
            <a:r>
              <a:rPr sz="2400" b="1" spc="-5" dirty="0">
                <a:solidFill>
                  <a:srgbClr val="0048AA"/>
                </a:solidFill>
                <a:latin typeface="Arial"/>
                <a:cs typeface="Arial"/>
              </a:rPr>
              <a:t>Regularization methods: earlier and recent</a:t>
            </a:r>
            <a:r>
              <a:rPr sz="2400" b="1" spc="5"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965200" lvl="1" indent="-292100">
              <a:lnSpc>
                <a:spcPct val="100000"/>
              </a:lnSpc>
              <a:spcBef>
                <a:spcPts val="320"/>
              </a:spcBef>
              <a:buClr>
                <a:srgbClr val="00A8AA"/>
              </a:buClr>
              <a:buChar char="–"/>
              <a:tabLst>
                <a:tab pos="964565" algn="l"/>
                <a:tab pos="965200" algn="l"/>
              </a:tabLst>
            </a:pPr>
            <a:r>
              <a:rPr sz="2000" dirty="0">
                <a:solidFill>
                  <a:srgbClr val="D82679"/>
                </a:solidFill>
                <a:latin typeface="Arial"/>
                <a:cs typeface="Arial"/>
              </a:rPr>
              <a:t>Early </a:t>
            </a:r>
            <a:r>
              <a:rPr sz="2000" spc="-5" dirty="0">
                <a:solidFill>
                  <a:srgbClr val="D82679"/>
                </a:solidFill>
                <a:latin typeface="Arial"/>
                <a:cs typeface="Arial"/>
              </a:rPr>
              <a:t>stopping</a:t>
            </a:r>
            <a:r>
              <a:rPr sz="2000" spc="-15" dirty="0">
                <a:solidFill>
                  <a:srgbClr val="D82679"/>
                </a:solidFill>
                <a:latin typeface="Arial"/>
                <a:cs typeface="Arial"/>
              </a:rPr>
              <a:t> </a:t>
            </a:r>
            <a:r>
              <a:rPr sz="2000" dirty="0">
                <a:solidFill>
                  <a:srgbClr val="0048AA"/>
                </a:solidFill>
                <a:latin typeface="Arial"/>
                <a:cs typeface="Arial"/>
              </a:rPr>
              <a:t>[3]</a:t>
            </a:r>
            <a:endParaRPr sz="2000">
              <a:latin typeface="Arial"/>
              <a:cs typeface="Arial"/>
            </a:endParaRPr>
          </a:p>
          <a:p>
            <a:pPr marL="965200" lvl="1" indent="-292100">
              <a:lnSpc>
                <a:spcPct val="100000"/>
              </a:lnSpc>
              <a:spcBef>
                <a:spcPts val="400"/>
              </a:spcBef>
              <a:buClr>
                <a:srgbClr val="00A8AA"/>
              </a:buClr>
              <a:buChar char="–"/>
              <a:tabLst>
                <a:tab pos="964565" algn="l"/>
                <a:tab pos="965200" algn="l"/>
              </a:tabLst>
            </a:pPr>
            <a:r>
              <a:rPr sz="2000" spc="-5" dirty="0">
                <a:solidFill>
                  <a:srgbClr val="D82679"/>
                </a:solidFill>
                <a:latin typeface="Arial"/>
                <a:cs typeface="Arial"/>
              </a:rPr>
              <a:t>Dropout, Dropconnect, </a:t>
            </a:r>
            <a:r>
              <a:rPr sz="2000" dirty="0">
                <a:solidFill>
                  <a:srgbClr val="0048AA"/>
                </a:solidFill>
                <a:latin typeface="Arial"/>
                <a:cs typeface="Arial"/>
              </a:rPr>
              <a:t>and </a:t>
            </a:r>
            <a:r>
              <a:rPr sz="2000" spc="-5" dirty="0">
                <a:solidFill>
                  <a:srgbClr val="0048AA"/>
                </a:solidFill>
                <a:latin typeface="Arial"/>
                <a:cs typeface="Arial"/>
              </a:rPr>
              <a:t>extensions (adaptive, </a:t>
            </a:r>
            <a:r>
              <a:rPr sz="2000" dirty="0">
                <a:solidFill>
                  <a:srgbClr val="0048AA"/>
                </a:solidFill>
                <a:latin typeface="Arial"/>
                <a:cs typeface="Arial"/>
              </a:rPr>
              <a:t>annealed)</a:t>
            </a:r>
            <a:r>
              <a:rPr sz="2000" spc="30" dirty="0">
                <a:solidFill>
                  <a:srgbClr val="0048AA"/>
                </a:solidFill>
                <a:latin typeface="Arial"/>
                <a:cs typeface="Arial"/>
              </a:rPr>
              <a:t> </a:t>
            </a:r>
            <a:r>
              <a:rPr sz="2000" spc="-5" dirty="0">
                <a:solidFill>
                  <a:srgbClr val="0048AA"/>
                </a:solidFill>
                <a:latin typeface="Arial"/>
                <a:cs typeface="Arial"/>
              </a:rPr>
              <a:t>[4,5]</a:t>
            </a:r>
            <a:endParaRPr sz="2000">
              <a:latin typeface="Arial"/>
              <a:cs typeface="Arial"/>
            </a:endParaRPr>
          </a:p>
          <a:p>
            <a:pPr marL="558800" indent="-342900">
              <a:lnSpc>
                <a:spcPct val="100000"/>
              </a:lnSpc>
              <a:spcBef>
                <a:spcPts val="1800"/>
              </a:spcBef>
              <a:buChar char="•"/>
              <a:tabLst>
                <a:tab pos="558165" algn="l"/>
                <a:tab pos="558800" algn="l"/>
              </a:tabLst>
            </a:pPr>
            <a:r>
              <a:rPr sz="2400" b="1" spc="-5" dirty="0">
                <a:solidFill>
                  <a:srgbClr val="0048AA"/>
                </a:solidFill>
                <a:latin typeface="Arial"/>
                <a:cs typeface="Arial"/>
              </a:rPr>
              <a:t>Generalization and regularization theory: recent</a:t>
            </a:r>
            <a:r>
              <a:rPr sz="2400" b="1" spc="15" dirty="0">
                <a:solidFill>
                  <a:srgbClr val="0048AA"/>
                </a:solidFill>
                <a:latin typeface="Arial"/>
                <a:cs typeface="Arial"/>
              </a:rPr>
              <a:t> </a:t>
            </a:r>
            <a:r>
              <a:rPr sz="2400" b="1" spc="-5" dirty="0">
                <a:solidFill>
                  <a:srgbClr val="0048AA"/>
                </a:solidFill>
                <a:latin typeface="Arial"/>
                <a:cs typeface="Arial"/>
              </a:rPr>
              <a:t>work</a:t>
            </a:r>
            <a:endParaRPr sz="2400">
              <a:latin typeface="Arial"/>
              <a:cs typeface="Arial"/>
            </a:endParaRPr>
          </a:p>
          <a:p>
            <a:pPr marL="965200" lvl="1" indent="-292100">
              <a:lnSpc>
                <a:spcPct val="100000"/>
              </a:lnSpc>
              <a:spcBef>
                <a:spcPts val="420"/>
              </a:spcBef>
              <a:buClr>
                <a:srgbClr val="00A8AA"/>
              </a:buClr>
              <a:buChar char="–"/>
              <a:tabLst>
                <a:tab pos="964565" algn="l"/>
                <a:tab pos="965200" algn="l"/>
              </a:tabLst>
            </a:pPr>
            <a:r>
              <a:rPr sz="2000" spc="-5" dirty="0">
                <a:solidFill>
                  <a:srgbClr val="0048AA"/>
                </a:solidFill>
                <a:latin typeface="Arial"/>
                <a:cs typeface="Arial"/>
              </a:rPr>
              <a:t>Distance </a:t>
            </a:r>
            <a:r>
              <a:rPr sz="2000" dirty="0">
                <a:solidFill>
                  <a:srgbClr val="0048AA"/>
                </a:solidFill>
                <a:latin typeface="Arial"/>
                <a:cs typeface="Arial"/>
              </a:rPr>
              <a:t>and </a:t>
            </a:r>
            <a:r>
              <a:rPr sz="2000" dirty="0">
                <a:solidFill>
                  <a:srgbClr val="D82679"/>
                </a:solidFill>
                <a:latin typeface="Arial"/>
                <a:cs typeface="Arial"/>
              </a:rPr>
              <a:t>margin-preserving embeddings</a:t>
            </a:r>
            <a:r>
              <a:rPr sz="2000" spc="-15" dirty="0">
                <a:solidFill>
                  <a:srgbClr val="D82679"/>
                </a:solidFill>
                <a:latin typeface="Arial"/>
                <a:cs typeface="Arial"/>
              </a:rPr>
              <a:t> </a:t>
            </a:r>
            <a:r>
              <a:rPr sz="2000" dirty="0">
                <a:solidFill>
                  <a:srgbClr val="0048AA"/>
                </a:solidFill>
                <a:latin typeface="Arial"/>
                <a:cs typeface="Arial"/>
              </a:rPr>
              <a:t>[6,7]</a:t>
            </a:r>
            <a:endParaRPr sz="2000">
              <a:latin typeface="Arial"/>
              <a:cs typeface="Arial"/>
            </a:endParaRPr>
          </a:p>
          <a:p>
            <a:pPr marL="965200" lvl="1" indent="-292100">
              <a:lnSpc>
                <a:spcPct val="100000"/>
              </a:lnSpc>
              <a:spcBef>
                <a:spcPts val="300"/>
              </a:spcBef>
              <a:buClr>
                <a:srgbClr val="00A8AA"/>
              </a:buClr>
              <a:buChar char="–"/>
              <a:tabLst>
                <a:tab pos="964565" algn="l"/>
                <a:tab pos="965200" algn="l"/>
              </a:tabLst>
            </a:pPr>
            <a:r>
              <a:rPr sz="2000" spc="-5" dirty="0">
                <a:solidFill>
                  <a:srgbClr val="D82679"/>
                </a:solidFill>
                <a:latin typeface="Arial"/>
                <a:cs typeface="Arial"/>
              </a:rPr>
              <a:t>Path SGD/implicit </a:t>
            </a:r>
            <a:r>
              <a:rPr sz="2000" spc="-5" dirty="0">
                <a:solidFill>
                  <a:srgbClr val="0048AA"/>
                </a:solidFill>
                <a:latin typeface="Arial"/>
                <a:cs typeface="Arial"/>
              </a:rPr>
              <a:t>regularization </a:t>
            </a:r>
            <a:r>
              <a:rPr sz="2000" dirty="0">
                <a:solidFill>
                  <a:srgbClr val="0048AA"/>
                </a:solidFill>
                <a:latin typeface="Arial"/>
                <a:cs typeface="Arial"/>
              </a:rPr>
              <a:t>&amp; </a:t>
            </a:r>
            <a:r>
              <a:rPr sz="2000" spc="-5" dirty="0">
                <a:solidFill>
                  <a:srgbClr val="0048AA"/>
                </a:solidFill>
                <a:latin typeface="Arial"/>
                <a:cs typeface="Arial"/>
              </a:rPr>
              <a:t>generalization </a:t>
            </a:r>
            <a:r>
              <a:rPr sz="2000" dirty="0">
                <a:solidFill>
                  <a:srgbClr val="0048AA"/>
                </a:solidFill>
                <a:latin typeface="Arial"/>
                <a:cs typeface="Arial"/>
              </a:rPr>
              <a:t>bounds</a:t>
            </a:r>
            <a:r>
              <a:rPr sz="2000" spc="40" dirty="0">
                <a:solidFill>
                  <a:srgbClr val="0048AA"/>
                </a:solidFill>
                <a:latin typeface="Arial"/>
                <a:cs typeface="Arial"/>
              </a:rPr>
              <a:t> </a:t>
            </a:r>
            <a:r>
              <a:rPr sz="2000" spc="-5" dirty="0">
                <a:solidFill>
                  <a:srgbClr val="0048AA"/>
                </a:solidFill>
                <a:latin typeface="Arial"/>
                <a:cs typeface="Arial"/>
              </a:rPr>
              <a:t>[8,9]</a:t>
            </a:r>
            <a:endParaRPr sz="2000">
              <a:latin typeface="Arial"/>
              <a:cs typeface="Arial"/>
            </a:endParaRPr>
          </a:p>
          <a:p>
            <a:pPr marL="965200" lvl="1" indent="-292100">
              <a:lnSpc>
                <a:spcPct val="100000"/>
              </a:lnSpc>
              <a:spcBef>
                <a:spcPts val="400"/>
              </a:spcBef>
              <a:buClr>
                <a:srgbClr val="00A8AA"/>
              </a:buClr>
              <a:buChar char="–"/>
              <a:tabLst>
                <a:tab pos="964565" algn="l"/>
                <a:tab pos="965200" algn="l"/>
              </a:tabLst>
            </a:pPr>
            <a:r>
              <a:rPr sz="2000" dirty="0">
                <a:solidFill>
                  <a:srgbClr val="D82679"/>
                </a:solidFill>
                <a:latin typeface="Arial"/>
                <a:cs typeface="Arial"/>
              </a:rPr>
              <a:t>Product of norms </a:t>
            </a:r>
            <a:r>
              <a:rPr sz="2000" spc="-5" dirty="0">
                <a:solidFill>
                  <a:srgbClr val="0048AA"/>
                </a:solidFill>
                <a:latin typeface="Arial"/>
                <a:cs typeface="Arial"/>
              </a:rPr>
              <a:t>regularization </a:t>
            </a:r>
            <a:r>
              <a:rPr sz="2000" dirty="0">
                <a:solidFill>
                  <a:srgbClr val="0048AA"/>
                </a:solidFill>
                <a:latin typeface="Arial"/>
                <a:cs typeface="Arial"/>
              </a:rPr>
              <a:t>&amp; </a:t>
            </a:r>
            <a:r>
              <a:rPr sz="2000" spc="-5" dirty="0">
                <a:solidFill>
                  <a:srgbClr val="0048AA"/>
                </a:solidFill>
                <a:latin typeface="Arial"/>
                <a:cs typeface="Arial"/>
              </a:rPr>
              <a:t>generalization </a:t>
            </a:r>
            <a:r>
              <a:rPr sz="2000" dirty="0">
                <a:solidFill>
                  <a:srgbClr val="0048AA"/>
                </a:solidFill>
                <a:latin typeface="Arial"/>
                <a:cs typeface="Arial"/>
              </a:rPr>
              <a:t>bounds</a:t>
            </a:r>
            <a:r>
              <a:rPr sz="2000" spc="5" dirty="0">
                <a:solidFill>
                  <a:srgbClr val="0048AA"/>
                </a:solidFill>
                <a:latin typeface="Arial"/>
                <a:cs typeface="Arial"/>
              </a:rPr>
              <a:t> </a:t>
            </a:r>
            <a:r>
              <a:rPr sz="2000" spc="-25" dirty="0">
                <a:solidFill>
                  <a:srgbClr val="0048AA"/>
                </a:solidFill>
                <a:latin typeface="Arial"/>
                <a:cs typeface="Arial"/>
              </a:rPr>
              <a:t>[10,11]</a:t>
            </a:r>
            <a:endParaRPr sz="2000">
              <a:latin typeface="Arial"/>
              <a:cs typeface="Arial"/>
            </a:endParaRPr>
          </a:p>
          <a:p>
            <a:pPr marL="965200" lvl="1" indent="-292100">
              <a:lnSpc>
                <a:spcPct val="100000"/>
              </a:lnSpc>
              <a:spcBef>
                <a:spcPts val="400"/>
              </a:spcBef>
              <a:buClr>
                <a:srgbClr val="00A8AA"/>
              </a:buClr>
              <a:buChar char="–"/>
              <a:tabLst>
                <a:tab pos="964565" algn="l"/>
                <a:tab pos="965200" algn="l"/>
              </a:tabLst>
            </a:pPr>
            <a:r>
              <a:rPr sz="2000" spc="-5" dirty="0">
                <a:solidFill>
                  <a:srgbClr val="D82679"/>
                </a:solidFill>
                <a:latin typeface="Arial"/>
                <a:cs typeface="Arial"/>
              </a:rPr>
              <a:t>Information theory</a:t>
            </a:r>
            <a:r>
              <a:rPr sz="2000" spc="-5" dirty="0">
                <a:solidFill>
                  <a:srgbClr val="0048AA"/>
                </a:solidFill>
                <a:latin typeface="Arial"/>
                <a:cs typeface="Arial"/>
              </a:rPr>
              <a:t>: info bottleneck, info dropout, Fisher-Rao</a:t>
            </a:r>
            <a:r>
              <a:rPr sz="2000" spc="160" dirty="0">
                <a:solidFill>
                  <a:srgbClr val="0048AA"/>
                </a:solidFill>
                <a:latin typeface="Arial"/>
                <a:cs typeface="Arial"/>
              </a:rPr>
              <a:t> </a:t>
            </a:r>
            <a:r>
              <a:rPr sz="2000" spc="-5" dirty="0">
                <a:solidFill>
                  <a:srgbClr val="0048AA"/>
                </a:solidFill>
                <a:latin typeface="Arial"/>
                <a:cs typeface="Arial"/>
              </a:rPr>
              <a:t>[12,13,14]</a:t>
            </a:r>
            <a:endParaRPr sz="2000">
              <a:latin typeface="Arial"/>
              <a:cs typeface="Arial"/>
            </a:endParaRPr>
          </a:p>
          <a:p>
            <a:pPr marL="965200" lvl="1" indent="-292100">
              <a:lnSpc>
                <a:spcPct val="100000"/>
              </a:lnSpc>
              <a:spcBef>
                <a:spcPts val="400"/>
              </a:spcBef>
              <a:buClr>
                <a:srgbClr val="00A8AA"/>
              </a:buClr>
              <a:buChar char="–"/>
              <a:tabLst>
                <a:tab pos="964565" algn="l"/>
                <a:tab pos="965200" algn="l"/>
              </a:tabLst>
            </a:pPr>
            <a:r>
              <a:rPr sz="2000" spc="-5" dirty="0">
                <a:solidFill>
                  <a:srgbClr val="0048AA"/>
                </a:solidFill>
                <a:latin typeface="Arial"/>
                <a:cs typeface="Arial"/>
              </a:rPr>
              <a:t>Rethinking generalization:</a:t>
            </a:r>
            <a:r>
              <a:rPr sz="2000" dirty="0">
                <a:solidFill>
                  <a:srgbClr val="0048AA"/>
                </a:solidFill>
                <a:latin typeface="Arial"/>
                <a:cs typeface="Arial"/>
              </a:rPr>
              <a:t> </a:t>
            </a:r>
            <a:r>
              <a:rPr sz="2000" spc="-5" dirty="0">
                <a:solidFill>
                  <a:srgbClr val="0048AA"/>
                </a:solidFill>
                <a:latin typeface="Arial"/>
                <a:cs typeface="Arial"/>
              </a:rPr>
              <a:t>[15]</a:t>
            </a:r>
            <a:endParaRPr sz="2000">
              <a:latin typeface="Arial"/>
              <a:cs typeface="Arial"/>
            </a:endParaRPr>
          </a:p>
          <a:p>
            <a:pPr marL="135890" indent="-123825">
              <a:lnSpc>
                <a:spcPts val="770"/>
              </a:lnSpc>
              <a:spcBef>
                <a:spcPts val="1300"/>
              </a:spcBef>
              <a:buAutoNum type="arabicPlain"/>
              <a:tabLst>
                <a:tab pos="136525" algn="l"/>
              </a:tabLst>
            </a:pPr>
            <a:r>
              <a:rPr sz="700" dirty="0">
                <a:solidFill>
                  <a:srgbClr val="0048AA"/>
                </a:solidFill>
                <a:latin typeface="Arial"/>
                <a:cs typeface="Arial"/>
              </a:rPr>
              <a:t>Sontag. VC Dimension of Neural Networks. Neural Networks and Machine Learning,</a:t>
            </a:r>
            <a:r>
              <a:rPr sz="700" spc="-10" dirty="0">
                <a:solidFill>
                  <a:srgbClr val="0048AA"/>
                </a:solidFill>
                <a:latin typeface="Arial"/>
                <a:cs typeface="Arial"/>
              </a:rPr>
              <a:t> </a:t>
            </a:r>
            <a:r>
              <a:rPr sz="700" dirty="0">
                <a:solidFill>
                  <a:srgbClr val="0048AA"/>
                </a:solidFill>
                <a:latin typeface="Arial"/>
                <a:cs typeface="Arial"/>
              </a:rPr>
              <a:t>1998.</a:t>
            </a:r>
            <a:endParaRPr sz="700">
              <a:latin typeface="Arial"/>
              <a:cs typeface="Arial"/>
            </a:endParaRPr>
          </a:p>
          <a:p>
            <a:pPr marL="135890" indent="-123825">
              <a:lnSpc>
                <a:spcPts val="700"/>
              </a:lnSpc>
              <a:buAutoNum type="arabicPlain"/>
              <a:tabLst>
                <a:tab pos="136525" algn="l"/>
              </a:tabLst>
            </a:pPr>
            <a:r>
              <a:rPr sz="700" spc="-5" dirty="0">
                <a:solidFill>
                  <a:srgbClr val="0048AA"/>
                </a:solidFill>
                <a:latin typeface="Arial"/>
                <a:cs typeface="Arial"/>
              </a:rPr>
              <a:t>Bartlett, </a:t>
            </a:r>
            <a:r>
              <a:rPr sz="700" dirty="0">
                <a:solidFill>
                  <a:srgbClr val="0048AA"/>
                </a:solidFill>
                <a:latin typeface="Arial"/>
                <a:cs typeface="Arial"/>
              </a:rPr>
              <a:t>Maass. VC dimension of neural nets. The handbook of brain theory and neural networks,</a:t>
            </a:r>
            <a:r>
              <a:rPr sz="700" spc="-25" dirty="0">
                <a:solidFill>
                  <a:srgbClr val="0048AA"/>
                </a:solidFill>
                <a:latin typeface="Arial"/>
                <a:cs typeface="Arial"/>
              </a:rPr>
              <a:t> </a:t>
            </a:r>
            <a:r>
              <a:rPr sz="700" dirty="0">
                <a:solidFill>
                  <a:srgbClr val="0048AA"/>
                </a:solidFill>
                <a:latin typeface="Arial"/>
                <a:cs typeface="Arial"/>
              </a:rPr>
              <a:t>2003.</a:t>
            </a:r>
            <a:endParaRPr sz="700">
              <a:latin typeface="Arial"/>
              <a:cs typeface="Arial"/>
            </a:endParaRPr>
          </a:p>
          <a:p>
            <a:pPr marL="135890" indent="-123825">
              <a:lnSpc>
                <a:spcPts val="700"/>
              </a:lnSpc>
              <a:buAutoNum type="arabicPlain"/>
              <a:tabLst>
                <a:tab pos="136525" algn="l"/>
              </a:tabLst>
            </a:pPr>
            <a:r>
              <a:rPr sz="700" dirty="0">
                <a:solidFill>
                  <a:srgbClr val="0048AA"/>
                </a:solidFill>
                <a:latin typeface="Arial"/>
                <a:cs typeface="Arial"/>
              </a:rPr>
              <a:t>Caruana, Lawrence, Giles. </a:t>
            </a:r>
            <a:r>
              <a:rPr sz="700" spc="-5" dirty="0">
                <a:solidFill>
                  <a:srgbClr val="0048AA"/>
                </a:solidFill>
                <a:latin typeface="Arial"/>
                <a:cs typeface="Arial"/>
              </a:rPr>
              <a:t>Overfitting </a:t>
            </a:r>
            <a:r>
              <a:rPr sz="700" dirty="0">
                <a:solidFill>
                  <a:srgbClr val="0048AA"/>
                </a:solidFill>
                <a:latin typeface="Arial"/>
                <a:cs typeface="Arial"/>
              </a:rPr>
              <a:t>in neural nets: Backpropagation, conjugate gradient &amp; early </a:t>
            </a:r>
            <a:r>
              <a:rPr sz="700" spc="-5" dirty="0">
                <a:solidFill>
                  <a:srgbClr val="0048AA"/>
                </a:solidFill>
                <a:latin typeface="Arial"/>
                <a:cs typeface="Arial"/>
              </a:rPr>
              <a:t>stopping.</a:t>
            </a:r>
            <a:r>
              <a:rPr sz="700" spc="-10" dirty="0">
                <a:solidFill>
                  <a:srgbClr val="0048AA"/>
                </a:solidFill>
                <a:latin typeface="Arial"/>
                <a:cs typeface="Arial"/>
              </a:rPr>
              <a:t> </a:t>
            </a:r>
            <a:r>
              <a:rPr sz="700" dirty="0">
                <a:solidFill>
                  <a:srgbClr val="0048AA"/>
                </a:solidFill>
                <a:latin typeface="Arial"/>
                <a:cs typeface="Arial"/>
              </a:rPr>
              <a:t>NIPS01.</a:t>
            </a:r>
            <a:endParaRPr sz="700">
              <a:latin typeface="Arial"/>
              <a:cs typeface="Arial"/>
            </a:endParaRPr>
          </a:p>
          <a:p>
            <a:pPr marL="135890" indent="-123825">
              <a:lnSpc>
                <a:spcPts val="700"/>
              </a:lnSpc>
              <a:buAutoNum type="arabicPlain"/>
              <a:tabLst>
                <a:tab pos="136525" algn="l"/>
              </a:tabLst>
            </a:pPr>
            <a:r>
              <a:rPr sz="700" spc="-5" dirty="0">
                <a:solidFill>
                  <a:srgbClr val="0048AA"/>
                </a:solidFill>
                <a:latin typeface="Arial"/>
                <a:cs typeface="Arial"/>
              </a:rPr>
              <a:t>Srivastava. </a:t>
            </a:r>
            <a:r>
              <a:rPr sz="700" dirty="0">
                <a:solidFill>
                  <a:srgbClr val="0048AA"/>
                </a:solidFill>
                <a:latin typeface="Arial"/>
                <a:cs typeface="Arial"/>
              </a:rPr>
              <a:t>Dropout: A Simple </a:t>
            </a:r>
            <a:r>
              <a:rPr sz="700" spc="-10" dirty="0">
                <a:solidFill>
                  <a:srgbClr val="0048AA"/>
                </a:solidFill>
                <a:latin typeface="Arial"/>
                <a:cs typeface="Arial"/>
              </a:rPr>
              <a:t>Way </a:t>
            </a:r>
            <a:r>
              <a:rPr sz="700" dirty="0">
                <a:solidFill>
                  <a:srgbClr val="0048AA"/>
                </a:solidFill>
                <a:latin typeface="Arial"/>
                <a:cs typeface="Arial"/>
              </a:rPr>
              <a:t>to Prevent Neural Networks from </a:t>
            </a:r>
            <a:r>
              <a:rPr sz="700" spc="-5" dirty="0">
                <a:solidFill>
                  <a:srgbClr val="0048AA"/>
                </a:solidFill>
                <a:latin typeface="Arial"/>
                <a:cs typeface="Arial"/>
              </a:rPr>
              <a:t>Overfitting. </a:t>
            </a:r>
            <a:r>
              <a:rPr sz="700" dirty="0">
                <a:solidFill>
                  <a:srgbClr val="0048AA"/>
                </a:solidFill>
                <a:latin typeface="Arial"/>
                <a:cs typeface="Arial"/>
              </a:rPr>
              <a:t>JMLR,</a:t>
            </a:r>
            <a:r>
              <a:rPr sz="700" spc="-60" dirty="0">
                <a:solidFill>
                  <a:srgbClr val="0048AA"/>
                </a:solidFill>
                <a:latin typeface="Arial"/>
                <a:cs typeface="Arial"/>
              </a:rPr>
              <a:t> </a:t>
            </a:r>
            <a:r>
              <a:rPr sz="700" dirty="0">
                <a:solidFill>
                  <a:srgbClr val="0048AA"/>
                </a:solidFill>
                <a:latin typeface="Arial"/>
                <a:cs typeface="Arial"/>
              </a:rPr>
              <a:t>2014.</a:t>
            </a:r>
            <a:endParaRPr sz="700">
              <a:latin typeface="Arial"/>
              <a:cs typeface="Arial"/>
            </a:endParaRPr>
          </a:p>
          <a:p>
            <a:pPr marL="135890" indent="-123825">
              <a:lnSpc>
                <a:spcPts val="700"/>
              </a:lnSpc>
              <a:buAutoNum type="arabicPlain"/>
              <a:tabLst>
                <a:tab pos="136525" algn="l"/>
              </a:tabLst>
            </a:pPr>
            <a:r>
              <a:rPr sz="700" spc="-10" dirty="0">
                <a:solidFill>
                  <a:srgbClr val="0048AA"/>
                </a:solidFill>
                <a:latin typeface="Arial"/>
                <a:cs typeface="Arial"/>
              </a:rPr>
              <a:t>Wan. </a:t>
            </a:r>
            <a:r>
              <a:rPr sz="700" dirty="0">
                <a:solidFill>
                  <a:srgbClr val="0048AA"/>
                </a:solidFill>
                <a:latin typeface="Arial"/>
                <a:cs typeface="Arial"/>
              </a:rPr>
              <a:t>Regularization of neural networks using </a:t>
            </a:r>
            <a:r>
              <a:rPr sz="700" spc="-5" dirty="0">
                <a:solidFill>
                  <a:srgbClr val="0048AA"/>
                </a:solidFill>
                <a:latin typeface="Arial"/>
                <a:cs typeface="Arial"/>
              </a:rPr>
              <a:t>dropconnect. </a:t>
            </a:r>
            <a:r>
              <a:rPr sz="700" dirty="0">
                <a:solidFill>
                  <a:srgbClr val="0048AA"/>
                </a:solidFill>
                <a:latin typeface="Arial"/>
                <a:cs typeface="Arial"/>
              </a:rPr>
              <a:t>ICML,</a:t>
            </a:r>
            <a:r>
              <a:rPr sz="700" spc="10" dirty="0">
                <a:solidFill>
                  <a:srgbClr val="0048AA"/>
                </a:solidFill>
                <a:latin typeface="Arial"/>
                <a:cs typeface="Arial"/>
              </a:rPr>
              <a:t> </a:t>
            </a:r>
            <a:r>
              <a:rPr sz="700" dirty="0">
                <a:solidFill>
                  <a:srgbClr val="0048AA"/>
                </a:solidFill>
                <a:latin typeface="Arial"/>
                <a:cs typeface="Arial"/>
              </a:rPr>
              <a:t>2013.</a:t>
            </a:r>
            <a:endParaRPr sz="700">
              <a:latin typeface="Arial"/>
              <a:cs typeface="Arial"/>
            </a:endParaRPr>
          </a:p>
          <a:p>
            <a:pPr marL="135890" indent="-123825">
              <a:lnSpc>
                <a:spcPts val="700"/>
              </a:lnSpc>
              <a:buAutoNum type="arabicPlain"/>
              <a:tabLst>
                <a:tab pos="136525" algn="l"/>
              </a:tabLst>
            </a:pPr>
            <a:r>
              <a:rPr sz="700" dirty="0">
                <a:solidFill>
                  <a:srgbClr val="0048AA"/>
                </a:solidFill>
                <a:latin typeface="Arial"/>
                <a:cs typeface="Arial"/>
              </a:rPr>
              <a:t>Giryes, Sapiro, </a:t>
            </a:r>
            <a:r>
              <a:rPr sz="700" spc="-5" dirty="0">
                <a:solidFill>
                  <a:srgbClr val="0048AA"/>
                </a:solidFill>
                <a:latin typeface="Arial"/>
                <a:cs typeface="Arial"/>
              </a:rPr>
              <a:t>Bronstein. </a:t>
            </a:r>
            <a:r>
              <a:rPr sz="700" dirty="0">
                <a:solidFill>
                  <a:srgbClr val="0048AA"/>
                </a:solidFill>
                <a:latin typeface="Arial"/>
                <a:cs typeface="Arial"/>
              </a:rPr>
              <a:t>Deep Neural Networks with Random Gaussian </a:t>
            </a:r>
            <a:r>
              <a:rPr sz="700" spc="-5" dirty="0">
                <a:solidFill>
                  <a:srgbClr val="0048AA"/>
                </a:solidFill>
                <a:latin typeface="Arial"/>
                <a:cs typeface="Arial"/>
              </a:rPr>
              <a:t>Weights. arXiv:1504.08291.</a:t>
            </a:r>
            <a:endParaRPr sz="700">
              <a:latin typeface="Arial"/>
              <a:cs typeface="Arial"/>
            </a:endParaRPr>
          </a:p>
          <a:p>
            <a:pPr marL="135890" indent="-123825">
              <a:lnSpc>
                <a:spcPts val="700"/>
              </a:lnSpc>
              <a:buAutoNum type="arabicPlain"/>
              <a:tabLst>
                <a:tab pos="136525" algn="l"/>
              </a:tabLst>
            </a:pPr>
            <a:r>
              <a:rPr sz="700" dirty="0">
                <a:solidFill>
                  <a:srgbClr val="0048AA"/>
                </a:solidFill>
                <a:latin typeface="Arial"/>
                <a:cs typeface="Arial"/>
              </a:rPr>
              <a:t>Sokolic. Margin Preservation of Deep Neural Networks,</a:t>
            </a:r>
            <a:r>
              <a:rPr sz="700" spc="-15" dirty="0">
                <a:solidFill>
                  <a:srgbClr val="0048AA"/>
                </a:solidFill>
                <a:latin typeface="Arial"/>
                <a:cs typeface="Arial"/>
              </a:rPr>
              <a:t> </a:t>
            </a:r>
            <a:r>
              <a:rPr sz="700" dirty="0">
                <a:solidFill>
                  <a:srgbClr val="0048AA"/>
                </a:solidFill>
                <a:latin typeface="Arial"/>
                <a:cs typeface="Arial"/>
              </a:rPr>
              <a:t>2015</a:t>
            </a:r>
            <a:endParaRPr sz="700">
              <a:latin typeface="Arial"/>
              <a:cs typeface="Arial"/>
            </a:endParaRPr>
          </a:p>
          <a:p>
            <a:pPr marL="135890" indent="-123825">
              <a:lnSpc>
                <a:spcPts val="700"/>
              </a:lnSpc>
              <a:buAutoNum type="arabicPlain"/>
              <a:tabLst>
                <a:tab pos="136525" algn="l"/>
              </a:tabLst>
            </a:pPr>
            <a:r>
              <a:rPr sz="700" spc="-5" dirty="0">
                <a:solidFill>
                  <a:srgbClr val="0048AA"/>
                </a:solidFill>
                <a:latin typeface="Arial"/>
                <a:cs typeface="Arial"/>
              </a:rPr>
              <a:t>Neyshabur. Path-SGD: </a:t>
            </a:r>
            <a:r>
              <a:rPr sz="700" dirty="0">
                <a:solidFill>
                  <a:srgbClr val="0048AA"/>
                </a:solidFill>
                <a:latin typeface="Arial"/>
                <a:cs typeface="Arial"/>
              </a:rPr>
              <a:t>Path-Normalized Optimization in Deep Neural Networks. NIPS 2015</a:t>
            </a:r>
            <a:endParaRPr sz="700">
              <a:latin typeface="Arial"/>
              <a:cs typeface="Arial"/>
            </a:endParaRPr>
          </a:p>
          <a:p>
            <a:pPr marL="135890" indent="-123825">
              <a:lnSpc>
                <a:spcPts val="700"/>
              </a:lnSpc>
              <a:buAutoNum type="arabicPlain"/>
              <a:tabLst>
                <a:tab pos="136525" algn="l"/>
              </a:tabLst>
            </a:pPr>
            <a:r>
              <a:rPr sz="700" dirty="0">
                <a:solidFill>
                  <a:srgbClr val="0048AA"/>
                </a:solidFill>
                <a:latin typeface="Arial"/>
                <a:cs typeface="Arial"/>
              </a:rPr>
              <a:t>Behnam </a:t>
            </a:r>
            <a:r>
              <a:rPr sz="700" spc="-5" dirty="0">
                <a:solidFill>
                  <a:srgbClr val="0048AA"/>
                </a:solidFill>
                <a:latin typeface="Arial"/>
                <a:cs typeface="Arial"/>
              </a:rPr>
              <a:t>Neyshabur. </a:t>
            </a:r>
            <a:r>
              <a:rPr sz="700" dirty="0">
                <a:solidFill>
                  <a:srgbClr val="0048AA"/>
                </a:solidFill>
                <a:latin typeface="Arial"/>
                <a:cs typeface="Arial"/>
              </a:rPr>
              <a:t>Implicit Regularization in Deep Learning. PhD Thesis</a:t>
            </a:r>
            <a:r>
              <a:rPr sz="700" spc="-15" dirty="0">
                <a:solidFill>
                  <a:srgbClr val="0048AA"/>
                </a:solidFill>
                <a:latin typeface="Arial"/>
                <a:cs typeface="Arial"/>
              </a:rPr>
              <a:t> </a:t>
            </a:r>
            <a:r>
              <a:rPr sz="700" dirty="0">
                <a:solidFill>
                  <a:srgbClr val="0048AA"/>
                </a:solidFill>
                <a:latin typeface="Arial"/>
                <a:cs typeface="Arial"/>
              </a:rPr>
              <a:t>2017</a:t>
            </a:r>
            <a:endParaRPr sz="700">
              <a:latin typeface="Arial"/>
              <a:cs typeface="Arial"/>
            </a:endParaRPr>
          </a:p>
          <a:p>
            <a:pPr marL="185420" indent="-173355">
              <a:lnSpc>
                <a:spcPts val="700"/>
              </a:lnSpc>
              <a:buAutoNum type="arabicPlain"/>
              <a:tabLst>
                <a:tab pos="186055" algn="l"/>
              </a:tabLst>
            </a:pPr>
            <a:r>
              <a:rPr sz="700" dirty="0">
                <a:solidFill>
                  <a:srgbClr val="0048AA"/>
                </a:solidFill>
                <a:latin typeface="Arial"/>
                <a:cs typeface="Arial"/>
              </a:rPr>
              <a:t>Sokolic, Giryes, Sapiro, Rodrigues. Generalization error of invariant classifiers. In </a:t>
            </a:r>
            <a:r>
              <a:rPr sz="700" spc="-15" dirty="0">
                <a:solidFill>
                  <a:srgbClr val="0048AA"/>
                </a:solidFill>
                <a:latin typeface="Arial"/>
                <a:cs typeface="Arial"/>
              </a:rPr>
              <a:t>AISTATS,</a:t>
            </a:r>
            <a:r>
              <a:rPr sz="700" spc="-70" dirty="0">
                <a:solidFill>
                  <a:srgbClr val="0048AA"/>
                </a:solidFill>
                <a:latin typeface="Arial"/>
                <a:cs typeface="Arial"/>
              </a:rPr>
              <a:t> </a:t>
            </a:r>
            <a:r>
              <a:rPr sz="700" dirty="0">
                <a:solidFill>
                  <a:srgbClr val="0048AA"/>
                </a:solidFill>
                <a:latin typeface="Arial"/>
                <a:cs typeface="Arial"/>
              </a:rPr>
              <a:t>2017.</a:t>
            </a:r>
            <a:endParaRPr sz="700">
              <a:latin typeface="Arial"/>
              <a:cs typeface="Arial"/>
            </a:endParaRPr>
          </a:p>
          <a:p>
            <a:pPr marL="179070" indent="-167005">
              <a:lnSpc>
                <a:spcPts val="700"/>
              </a:lnSpc>
              <a:buAutoNum type="arabicPlain"/>
              <a:tabLst>
                <a:tab pos="179705" algn="l"/>
              </a:tabLst>
            </a:pPr>
            <a:r>
              <a:rPr sz="700" dirty="0">
                <a:solidFill>
                  <a:srgbClr val="0048AA"/>
                </a:solidFill>
                <a:latin typeface="Arial"/>
                <a:cs typeface="Arial"/>
              </a:rPr>
              <a:t>Sokolić, Giryes, Sapiro, Rodrigues. Robust Large Margin Deep Neural Networks. IEEE </a:t>
            </a:r>
            <a:r>
              <a:rPr sz="700" spc="-5" dirty="0">
                <a:solidFill>
                  <a:srgbClr val="0048AA"/>
                </a:solidFill>
                <a:latin typeface="Arial"/>
                <a:cs typeface="Arial"/>
              </a:rPr>
              <a:t>Transactions </a:t>
            </a:r>
            <a:r>
              <a:rPr sz="700" dirty="0">
                <a:solidFill>
                  <a:srgbClr val="0048AA"/>
                </a:solidFill>
                <a:latin typeface="Arial"/>
                <a:cs typeface="Arial"/>
              </a:rPr>
              <a:t>on Signal Processing,</a:t>
            </a:r>
            <a:r>
              <a:rPr sz="700" spc="-40" dirty="0">
                <a:solidFill>
                  <a:srgbClr val="0048AA"/>
                </a:solidFill>
                <a:latin typeface="Arial"/>
                <a:cs typeface="Arial"/>
              </a:rPr>
              <a:t> </a:t>
            </a:r>
            <a:r>
              <a:rPr sz="700" dirty="0">
                <a:solidFill>
                  <a:srgbClr val="0048AA"/>
                </a:solidFill>
                <a:latin typeface="Arial"/>
                <a:cs typeface="Arial"/>
              </a:rPr>
              <a:t>2017.</a:t>
            </a:r>
            <a:endParaRPr sz="700">
              <a:latin typeface="Arial"/>
              <a:cs typeface="Arial"/>
            </a:endParaRPr>
          </a:p>
          <a:p>
            <a:pPr marL="185420" indent="-173355">
              <a:lnSpc>
                <a:spcPts val="700"/>
              </a:lnSpc>
              <a:buAutoNum type="arabicPlain"/>
              <a:tabLst>
                <a:tab pos="186055" algn="l"/>
              </a:tabLst>
            </a:pPr>
            <a:r>
              <a:rPr sz="700" spc="-10" dirty="0">
                <a:solidFill>
                  <a:srgbClr val="0048AA"/>
                </a:solidFill>
                <a:latin typeface="Arial"/>
                <a:cs typeface="Arial"/>
              </a:rPr>
              <a:t>Shwartz-Ziv, </a:t>
            </a:r>
            <a:r>
              <a:rPr sz="700" spc="-15" dirty="0">
                <a:solidFill>
                  <a:srgbClr val="0048AA"/>
                </a:solidFill>
                <a:latin typeface="Arial"/>
                <a:cs typeface="Arial"/>
              </a:rPr>
              <a:t>Tishby. </a:t>
            </a:r>
            <a:r>
              <a:rPr sz="700" dirty="0">
                <a:solidFill>
                  <a:srgbClr val="0048AA"/>
                </a:solidFill>
                <a:latin typeface="Arial"/>
                <a:cs typeface="Arial"/>
              </a:rPr>
              <a:t>Opening the black box of deep neural networks via information. </a:t>
            </a:r>
            <a:r>
              <a:rPr sz="700" spc="-5" dirty="0">
                <a:solidFill>
                  <a:srgbClr val="0048AA"/>
                </a:solidFill>
                <a:latin typeface="Arial"/>
                <a:cs typeface="Arial"/>
              </a:rPr>
              <a:t>arXiv:1703.00810,</a:t>
            </a:r>
            <a:r>
              <a:rPr sz="700" spc="65" dirty="0">
                <a:solidFill>
                  <a:srgbClr val="0048AA"/>
                </a:solidFill>
                <a:latin typeface="Arial"/>
                <a:cs typeface="Arial"/>
              </a:rPr>
              <a:t> </a:t>
            </a:r>
            <a:r>
              <a:rPr sz="700" dirty="0">
                <a:solidFill>
                  <a:srgbClr val="0048AA"/>
                </a:solidFill>
                <a:latin typeface="Arial"/>
                <a:cs typeface="Arial"/>
              </a:rPr>
              <a:t>2017.</a:t>
            </a:r>
            <a:endParaRPr sz="700">
              <a:latin typeface="Arial"/>
              <a:cs typeface="Arial"/>
            </a:endParaRPr>
          </a:p>
          <a:p>
            <a:pPr marL="180340" indent="-168275">
              <a:lnSpc>
                <a:spcPts val="700"/>
              </a:lnSpc>
              <a:buAutoNum type="arabicPlain"/>
              <a:tabLst>
                <a:tab pos="180975" algn="l"/>
              </a:tabLst>
            </a:pPr>
            <a:r>
              <a:rPr sz="700" dirty="0">
                <a:solidFill>
                  <a:srgbClr val="0048AA"/>
                </a:solidFill>
                <a:latin typeface="Arial"/>
                <a:cs typeface="Arial"/>
              </a:rPr>
              <a:t>Achille, Soatto. Information dropout: Learning optimal representations through noisy computation. </a:t>
            </a:r>
            <a:r>
              <a:rPr sz="700" i="1" dirty="0">
                <a:solidFill>
                  <a:srgbClr val="0048AA"/>
                </a:solidFill>
                <a:latin typeface="Arial"/>
                <a:cs typeface="Arial"/>
              </a:rPr>
              <a:t>arXiv:</a:t>
            </a:r>
            <a:r>
              <a:rPr sz="700" i="1" spc="-110" dirty="0">
                <a:solidFill>
                  <a:srgbClr val="0048AA"/>
                </a:solidFill>
                <a:latin typeface="Arial"/>
                <a:cs typeface="Arial"/>
              </a:rPr>
              <a:t> </a:t>
            </a:r>
            <a:r>
              <a:rPr sz="700" spc="-5" dirty="0">
                <a:solidFill>
                  <a:srgbClr val="0048AA"/>
                </a:solidFill>
                <a:latin typeface="Arial"/>
                <a:cs typeface="Arial"/>
              </a:rPr>
              <a:t>2016.</a:t>
            </a:r>
            <a:endParaRPr sz="700">
              <a:latin typeface="Arial"/>
              <a:cs typeface="Arial"/>
            </a:endParaRPr>
          </a:p>
          <a:p>
            <a:pPr marL="185420" indent="-173355">
              <a:lnSpc>
                <a:spcPts val="700"/>
              </a:lnSpc>
              <a:buAutoNum type="arabicPlain"/>
              <a:tabLst>
                <a:tab pos="186055" algn="l"/>
              </a:tabLst>
            </a:pPr>
            <a:r>
              <a:rPr sz="700" dirty="0">
                <a:solidFill>
                  <a:srgbClr val="0048AA"/>
                </a:solidFill>
                <a:latin typeface="Arial"/>
                <a:cs typeface="Arial"/>
              </a:rPr>
              <a:t>Liang, Poggio, Rakhlin, </a:t>
            </a:r>
            <a:r>
              <a:rPr sz="700" spc="-5" dirty="0">
                <a:solidFill>
                  <a:srgbClr val="0048AA"/>
                </a:solidFill>
                <a:latin typeface="Arial"/>
                <a:cs typeface="Arial"/>
              </a:rPr>
              <a:t>Stokes. </a:t>
            </a:r>
            <a:r>
              <a:rPr sz="700" dirty="0">
                <a:solidFill>
                  <a:srgbClr val="0048AA"/>
                </a:solidFill>
                <a:latin typeface="Arial"/>
                <a:cs typeface="Arial"/>
              </a:rPr>
              <a:t>Fisher-Rao Metric, Geometry and Complexity of Neural Networks. arXiv:</a:t>
            </a:r>
            <a:r>
              <a:rPr sz="700" spc="-20" dirty="0">
                <a:solidFill>
                  <a:srgbClr val="0048AA"/>
                </a:solidFill>
                <a:latin typeface="Arial"/>
                <a:cs typeface="Arial"/>
              </a:rPr>
              <a:t> </a:t>
            </a:r>
            <a:r>
              <a:rPr sz="700" dirty="0">
                <a:solidFill>
                  <a:srgbClr val="0048AA"/>
                </a:solidFill>
                <a:latin typeface="Arial"/>
                <a:cs typeface="Arial"/>
              </a:rPr>
              <a:t>2017.</a:t>
            </a:r>
            <a:endParaRPr sz="700">
              <a:latin typeface="Arial"/>
              <a:cs typeface="Arial"/>
            </a:endParaRPr>
          </a:p>
          <a:p>
            <a:pPr marL="185420" indent="-173355">
              <a:lnSpc>
                <a:spcPts val="770"/>
              </a:lnSpc>
              <a:buAutoNum type="arabicPlain"/>
              <a:tabLst>
                <a:tab pos="186055" algn="l"/>
              </a:tabLst>
            </a:pPr>
            <a:r>
              <a:rPr sz="700" dirty="0">
                <a:solidFill>
                  <a:srgbClr val="0048AA"/>
                </a:solidFill>
                <a:latin typeface="Arial"/>
                <a:cs typeface="Arial"/>
              </a:rPr>
              <a:t>Zhang, Bengio, Hardt, Recht, </a:t>
            </a:r>
            <a:r>
              <a:rPr sz="700" spc="-5" dirty="0">
                <a:solidFill>
                  <a:srgbClr val="0048AA"/>
                </a:solidFill>
                <a:latin typeface="Arial"/>
                <a:cs typeface="Arial"/>
              </a:rPr>
              <a:t>Vinyals. Understanding </a:t>
            </a:r>
            <a:r>
              <a:rPr sz="700" dirty="0">
                <a:solidFill>
                  <a:srgbClr val="0048AA"/>
                </a:solidFill>
                <a:latin typeface="Arial"/>
                <a:cs typeface="Arial"/>
              </a:rPr>
              <a:t>deep learning requires rethinking generalization. ICLR 2017.</a:t>
            </a:r>
            <a:endParaRPr sz="700">
              <a:latin typeface="Arial"/>
              <a:cs typeface="Arial"/>
            </a:endParaRPr>
          </a:p>
        </p:txBody>
      </p:sp>
    </p:spTree>
    <p:extLst>
      <p:ext uri="{BB962C8B-B14F-4D97-AF65-F5344CB8AC3E}">
        <p14:creationId xmlns:p14="http://schemas.microsoft.com/office/powerpoint/2010/main" val="350159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582025"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a:t>
            </a:r>
            <a:r>
              <a:rPr sz="3600" spc="-25" dirty="0"/>
              <a:t> </a:t>
            </a:r>
            <a:r>
              <a:rPr sz="3600" spc="-5" dirty="0"/>
              <a:t>Generalization</a:t>
            </a:r>
            <a:endParaRPr sz="3600"/>
          </a:p>
        </p:txBody>
      </p:sp>
      <p:sp>
        <p:nvSpPr>
          <p:cNvPr id="11" name="object 11"/>
          <p:cNvSpPr/>
          <p:nvPr/>
        </p:nvSpPr>
        <p:spPr>
          <a:xfrm>
            <a:off x="1756356" y="2266287"/>
            <a:ext cx="0" cy="1783080"/>
          </a:xfrm>
          <a:custGeom>
            <a:avLst/>
            <a:gdLst/>
            <a:ahLst/>
            <a:cxnLst/>
            <a:rect l="l" t="t" r="r" b="b"/>
            <a:pathLst>
              <a:path h="1783079">
                <a:moveTo>
                  <a:pt x="0" y="1782814"/>
                </a:moveTo>
                <a:lnTo>
                  <a:pt x="0" y="0"/>
                </a:lnTo>
              </a:path>
            </a:pathLst>
          </a:custGeom>
          <a:ln w="11142">
            <a:solidFill>
              <a:srgbClr val="000000"/>
            </a:solidFill>
            <a:prstDash val="dot"/>
          </a:ln>
        </p:spPr>
        <p:txBody>
          <a:bodyPr wrap="square" lIns="0" tIns="0" rIns="0" bIns="0" rtlCol="0"/>
          <a:lstStyle/>
          <a:p>
            <a:endParaRPr/>
          </a:p>
        </p:txBody>
      </p:sp>
      <p:sp>
        <p:nvSpPr>
          <p:cNvPr id="12" name="object 12"/>
          <p:cNvSpPr/>
          <p:nvPr/>
        </p:nvSpPr>
        <p:spPr>
          <a:xfrm>
            <a:off x="419245" y="2266287"/>
            <a:ext cx="2897505" cy="1783080"/>
          </a:xfrm>
          <a:custGeom>
            <a:avLst/>
            <a:gdLst/>
            <a:ahLst/>
            <a:cxnLst/>
            <a:rect l="l" t="t" r="r" b="b"/>
            <a:pathLst>
              <a:path w="2897504" h="1783079">
                <a:moveTo>
                  <a:pt x="0" y="0"/>
                </a:moveTo>
                <a:lnTo>
                  <a:pt x="0" y="1782814"/>
                </a:lnTo>
                <a:lnTo>
                  <a:pt x="2897073" y="1782814"/>
                </a:lnTo>
              </a:path>
            </a:pathLst>
          </a:custGeom>
          <a:ln w="22285">
            <a:solidFill>
              <a:srgbClr val="A9A9A9"/>
            </a:solidFill>
          </a:ln>
        </p:spPr>
        <p:txBody>
          <a:bodyPr wrap="square" lIns="0" tIns="0" rIns="0" bIns="0" rtlCol="0"/>
          <a:lstStyle/>
          <a:p>
            <a:endParaRPr/>
          </a:p>
        </p:txBody>
      </p:sp>
      <p:sp>
        <p:nvSpPr>
          <p:cNvPr id="13" name="object 13"/>
          <p:cNvSpPr/>
          <p:nvPr/>
        </p:nvSpPr>
        <p:spPr>
          <a:xfrm>
            <a:off x="3165893" y="3991577"/>
            <a:ext cx="161567" cy="115047"/>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61722" y="2255144"/>
            <a:ext cx="115047" cy="161567"/>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129542" y="2856011"/>
            <a:ext cx="247650" cy="481965"/>
          </a:xfrm>
          <a:prstGeom prst="rect">
            <a:avLst/>
          </a:prstGeom>
        </p:spPr>
        <p:txBody>
          <a:bodyPr vert="vert270" wrap="square" lIns="0" tIns="0" rIns="0" bIns="0" rtlCol="0">
            <a:spAutoFit/>
          </a:bodyPr>
          <a:lstStyle/>
          <a:p>
            <a:pPr marL="12700">
              <a:lnSpc>
                <a:spcPts val="1760"/>
              </a:lnSpc>
            </a:pPr>
            <a:r>
              <a:rPr sz="1750" dirty="0">
                <a:latin typeface="Century"/>
                <a:cs typeface="Century"/>
              </a:rPr>
              <a:t>R</a:t>
            </a:r>
            <a:r>
              <a:rPr sz="1750" spc="-5" dirty="0">
                <a:latin typeface="Century"/>
                <a:cs typeface="Century"/>
              </a:rPr>
              <a:t>is</a:t>
            </a:r>
            <a:r>
              <a:rPr sz="1750" dirty="0">
                <a:latin typeface="Century"/>
                <a:cs typeface="Century"/>
              </a:rPr>
              <a:t>k</a:t>
            </a:r>
            <a:endParaRPr sz="1750">
              <a:latin typeface="Century"/>
              <a:cs typeface="Century"/>
            </a:endParaRPr>
          </a:p>
        </p:txBody>
      </p:sp>
      <p:sp>
        <p:nvSpPr>
          <p:cNvPr id="16" name="object 16"/>
          <p:cNvSpPr txBox="1"/>
          <p:nvPr/>
        </p:nvSpPr>
        <p:spPr>
          <a:xfrm>
            <a:off x="1743656" y="3535816"/>
            <a:ext cx="1351280" cy="292100"/>
          </a:xfrm>
          <a:prstGeom prst="rect">
            <a:avLst/>
          </a:prstGeom>
        </p:spPr>
        <p:txBody>
          <a:bodyPr vert="horz" wrap="square" lIns="0" tIns="12065" rIns="0" bIns="0" rtlCol="0">
            <a:spAutoFit/>
          </a:bodyPr>
          <a:lstStyle/>
          <a:p>
            <a:pPr marL="12700">
              <a:lnSpc>
                <a:spcPct val="100000"/>
              </a:lnSpc>
              <a:spcBef>
                <a:spcPts val="95"/>
              </a:spcBef>
            </a:pPr>
            <a:r>
              <a:rPr sz="1750" spc="-30" dirty="0">
                <a:latin typeface="Century"/>
                <a:cs typeface="Century"/>
              </a:rPr>
              <a:t>Training</a:t>
            </a:r>
            <a:r>
              <a:rPr sz="1750" spc="65" dirty="0">
                <a:latin typeface="Century"/>
                <a:cs typeface="Century"/>
              </a:rPr>
              <a:t> </a:t>
            </a:r>
            <a:r>
              <a:rPr sz="1750" spc="-60" dirty="0">
                <a:latin typeface="Century"/>
                <a:cs typeface="Century"/>
              </a:rPr>
              <a:t>risk</a:t>
            </a:r>
            <a:endParaRPr sz="1750">
              <a:latin typeface="Century"/>
              <a:cs typeface="Century"/>
            </a:endParaRPr>
          </a:p>
        </p:txBody>
      </p:sp>
      <p:sp>
        <p:nvSpPr>
          <p:cNvPr id="17" name="object 17"/>
          <p:cNvSpPr txBox="1"/>
          <p:nvPr/>
        </p:nvSpPr>
        <p:spPr>
          <a:xfrm>
            <a:off x="1855082" y="2588701"/>
            <a:ext cx="920115" cy="292100"/>
          </a:xfrm>
          <a:prstGeom prst="rect">
            <a:avLst/>
          </a:prstGeom>
        </p:spPr>
        <p:txBody>
          <a:bodyPr vert="horz" wrap="square" lIns="0" tIns="12065" rIns="0" bIns="0" rtlCol="0">
            <a:spAutoFit/>
          </a:bodyPr>
          <a:lstStyle/>
          <a:p>
            <a:pPr marL="12700">
              <a:lnSpc>
                <a:spcPct val="100000"/>
              </a:lnSpc>
              <a:spcBef>
                <a:spcPts val="95"/>
              </a:spcBef>
            </a:pPr>
            <a:r>
              <a:rPr sz="1750" spc="-20" dirty="0">
                <a:latin typeface="Century"/>
                <a:cs typeface="Century"/>
              </a:rPr>
              <a:t>Test</a:t>
            </a:r>
            <a:r>
              <a:rPr sz="1750" spc="70" dirty="0">
                <a:latin typeface="Century"/>
                <a:cs typeface="Century"/>
              </a:rPr>
              <a:t> </a:t>
            </a:r>
            <a:r>
              <a:rPr sz="1750" spc="-60" dirty="0">
                <a:latin typeface="Century"/>
                <a:cs typeface="Century"/>
              </a:rPr>
              <a:t>risk</a:t>
            </a:r>
            <a:endParaRPr sz="1750">
              <a:latin typeface="Century"/>
              <a:cs typeface="Century"/>
            </a:endParaRPr>
          </a:p>
        </p:txBody>
      </p:sp>
      <p:sp>
        <p:nvSpPr>
          <p:cNvPr id="18" name="object 18"/>
          <p:cNvSpPr/>
          <p:nvPr/>
        </p:nvSpPr>
        <p:spPr>
          <a:xfrm>
            <a:off x="530671" y="2823416"/>
            <a:ext cx="2562860" cy="1226185"/>
          </a:xfrm>
          <a:custGeom>
            <a:avLst/>
            <a:gdLst/>
            <a:ahLst/>
            <a:cxnLst/>
            <a:rect l="l" t="t" r="r" b="b"/>
            <a:pathLst>
              <a:path w="2562860" h="1226185">
                <a:moveTo>
                  <a:pt x="0" y="0"/>
                </a:moveTo>
                <a:lnTo>
                  <a:pt x="21657" y="32260"/>
                </a:lnTo>
                <a:lnTo>
                  <a:pt x="43510" y="64336"/>
                </a:lnTo>
                <a:lnTo>
                  <a:pt x="65582" y="96215"/>
                </a:lnTo>
                <a:lnTo>
                  <a:pt x="87895" y="127886"/>
                </a:lnTo>
                <a:lnTo>
                  <a:pt x="110473" y="159339"/>
                </a:lnTo>
                <a:lnTo>
                  <a:pt x="133336" y="190562"/>
                </a:lnTo>
                <a:lnTo>
                  <a:pt x="156508" y="221543"/>
                </a:lnTo>
                <a:lnTo>
                  <a:pt x="180010" y="252272"/>
                </a:lnTo>
                <a:lnTo>
                  <a:pt x="203867" y="282737"/>
                </a:lnTo>
                <a:lnTo>
                  <a:pt x="228099" y="312928"/>
                </a:lnTo>
                <a:lnTo>
                  <a:pt x="252729" y="342832"/>
                </a:lnTo>
                <a:lnTo>
                  <a:pt x="277781" y="372439"/>
                </a:lnTo>
                <a:lnTo>
                  <a:pt x="303275" y="401737"/>
                </a:lnTo>
                <a:lnTo>
                  <a:pt x="329235" y="430716"/>
                </a:lnTo>
                <a:lnTo>
                  <a:pt x="355684" y="459363"/>
                </a:lnTo>
                <a:lnTo>
                  <a:pt x="382642" y="487669"/>
                </a:lnTo>
                <a:lnTo>
                  <a:pt x="410134" y="515621"/>
                </a:lnTo>
                <a:lnTo>
                  <a:pt x="438181" y="543208"/>
                </a:lnTo>
                <a:lnTo>
                  <a:pt x="466807" y="570419"/>
                </a:lnTo>
                <a:lnTo>
                  <a:pt x="496032" y="597243"/>
                </a:lnTo>
                <a:lnTo>
                  <a:pt x="525880" y="623669"/>
                </a:lnTo>
                <a:lnTo>
                  <a:pt x="556373" y="649685"/>
                </a:lnTo>
                <a:lnTo>
                  <a:pt x="587534" y="675281"/>
                </a:lnTo>
                <a:lnTo>
                  <a:pt x="619385" y="700444"/>
                </a:lnTo>
                <a:lnTo>
                  <a:pt x="651949" y="725165"/>
                </a:lnTo>
                <a:lnTo>
                  <a:pt x="685248" y="749430"/>
                </a:lnTo>
                <a:lnTo>
                  <a:pt x="719304" y="773231"/>
                </a:lnTo>
                <a:lnTo>
                  <a:pt x="754139" y="796554"/>
                </a:lnTo>
                <a:lnTo>
                  <a:pt x="789777" y="819389"/>
                </a:lnTo>
                <a:lnTo>
                  <a:pt x="826240" y="841725"/>
                </a:lnTo>
                <a:lnTo>
                  <a:pt x="863550" y="863550"/>
                </a:lnTo>
                <a:lnTo>
                  <a:pt x="901730" y="884854"/>
                </a:lnTo>
                <a:lnTo>
                  <a:pt x="940801" y="905624"/>
                </a:lnTo>
                <a:lnTo>
                  <a:pt x="980787" y="925851"/>
                </a:lnTo>
                <a:lnTo>
                  <a:pt x="1021711" y="945522"/>
                </a:lnTo>
                <a:lnTo>
                  <a:pt x="1063593" y="964626"/>
                </a:lnTo>
                <a:lnTo>
                  <a:pt x="1106457" y="983152"/>
                </a:lnTo>
                <a:lnTo>
                  <a:pt x="1150326" y="1001090"/>
                </a:lnTo>
                <a:lnTo>
                  <a:pt x="1195221" y="1018427"/>
                </a:lnTo>
                <a:lnTo>
                  <a:pt x="1241165" y="1035152"/>
                </a:lnTo>
                <a:lnTo>
                  <a:pt x="1288181" y="1051255"/>
                </a:lnTo>
                <a:lnTo>
                  <a:pt x="1336291" y="1066724"/>
                </a:lnTo>
                <a:lnTo>
                  <a:pt x="1385517" y="1081547"/>
                </a:lnTo>
                <a:lnTo>
                  <a:pt x="1435883" y="1095714"/>
                </a:lnTo>
                <a:lnTo>
                  <a:pt x="1487409" y="1109214"/>
                </a:lnTo>
                <a:lnTo>
                  <a:pt x="1540120" y="1122034"/>
                </a:lnTo>
                <a:lnTo>
                  <a:pt x="1594037" y="1134165"/>
                </a:lnTo>
                <a:lnTo>
                  <a:pt x="1649182" y="1145594"/>
                </a:lnTo>
                <a:lnTo>
                  <a:pt x="1705578" y="1156311"/>
                </a:lnTo>
                <a:lnTo>
                  <a:pt x="1763248" y="1166304"/>
                </a:lnTo>
                <a:lnTo>
                  <a:pt x="1822215" y="1175562"/>
                </a:lnTo>
                <a:lnTo>
                  <a:pt x="1882499" y="1184074"/>
                </a:lnTo>
                <a:lnTo>
                  <a:pt x="1944124" y="1191828"/>
                </a:lnTo>
                <a:lnTo>
                  <a:pt x="2007113" y="1198814"/>
                </a:lnTo>
                <a:lnTo>
                  <a:pt x="2071487" y="1205020"/>
                </a:lnTo>
                <a:lnTo>
                  <a:pt x="2137270" y="1210435"/>
                </a:lnTo>
                <a:lnTo>
                  <a:pt x="2204483" y="1215048"/>
                </a:lnTo>
                <a:lnTo>
                  <a:pt x="2273150" y="1218847"/>
                </a:lnTo>
                <a:lnTo>
                  <a:pt x="2343292" y="1221822"/>
                </a:lnTo>
                <a:lnTo>
                  <a:pt x="2414932" y="1223960"/>
                </a:lnTo>
                <a:lnTo>
                  <a:pt x="2488092" y="1225251"/>
                </a:lnTo>
                <a:lnTo>
                  <a:pt x="2562795" y="1225684"/>
                </a:lnTo>
              </a:path>
            </a:pathLst>
          </a:custGeom>
          <a:ln w="11142">
            <a:solidFill>
              <a:srgbClr val="000000"/>
            </a:solidFill>
            <a:prstDash val="dash"/>
          </a:ln>
        </p:spPr>
        <p:txBody>
          <a:bodyPr wrap="square" lIns="0" tIns="0" rIns="0" bIns="0" rtlCol="0"/>
          <a:lstStyle/>
          <a:p>
            <a:endParaRPr/>
          </a:p>
        </p:txBody>
      </p:sp>
      <p:sp>
        <p:nvSpPr>
          <p:cNvPr id="19" name="object 19"/>
          <p:cNvSpPr/>
          <p:nvPr/>
        </p:nvSpPr>
        <p:spPr>
          <a:xfrm>
            <a:off x="530671" y="2377713"/>
            <a:ext cx="2562860" cy="1158875"/>
          </a:xfrm>
          <a:custGeom>
            <a:avLst/>
            <a:gdLst/>
            <a:ahLst/>
            <a:cxnLst/>
            <a:rect l="l" t="t" r="r" b="b"/>
            <a:pathLst>
              <a:path w="2562860" h="1158875">
                <a:moveTo>
                  <a:pt x="0" y="334277"/>
                </a:moveTo>
                <a:lnTo>
                  <a:pt x="22689" y="365038"/>
                </a:lnTo>
                <a:lnTo>
                  <a:pt x="45647" y="395549"/>
                </a:lnTo>
                <a:lnTo>
                  <a:pt x="68872" y="425790"/>
                </a:lnTo>
                <a:lnTo>
                  <a:pt x="116111" y="485371"/>
                </a:lnTo>
                <a:lnTo>
                  <a:pt x="164386" y="543601"/>
                </a:lnTo>
                <a:lnTo>
                  <a:pt x="213675" y="600303"/>
                </a:lnTo>
                <a:lnTo>
                  <a:pt x="263959" y="655300"/>
                </a:lnTo>
                <a:lnTo>
                  <a:pt x="315217" y="708413"/>
                </a:lnTo>
                <a:lnTo>
                  <a:pt x="367427" y="759465"/>
                </a:lnTo>
                <a:lnTo>
                  <a:pt x="420571" y="808279"/>
                </a:lnTo>
                <a:lnTo>
                  <a:pt x="474626" y="854676"/>
                </a:lnTo>
                <a:lnTo>
                  <a:pt x="529573" y="898479"/>
                </a:lnTo>
                <a:lnTo>
                  <a:pt x="585391" y="939510"/>
                </a:lnTo>
                <a:lnTo>
                  <a:pt x="642059" y="977591"/>
                </a:lnTo>
                <a:lnTo>
                  <a:pt x="699556" y="1012545"/>
                </a:lnTo>
                <a:lnTo>
                  <a:pt x="757863" y="1044194"/>
                </a:lnTo>
                <a:lnTo>
                  <a:pt x="816958" y="1072360"/>
                </a:lnTo>
                <a:lnTo>
                  <a:pt x="876821" y="1096866"/>
                </a:lnTo>
                <a:lnTo>
                  <a:pt x="937432" y="1117533"/>
                </a:lnTo>
                <a:lnTo>
                  <a:pt x="998769" y="1134185"/>
                </a:lnTo>
                <a:lnTo>
                  <a:pt x="1060813" y="1146643"/>
                </a:lnTo>
                <a:lnTo>
                  <a:pt x="1123542" y="1154729"/>
                </a:lnTo>
                <a:lnTo>
                  <a:pt x="1186937" y="1158266"/>
                </a:lnTo>
                <a:lnTo>
                  <a:pt x="1218877" y="1158273"/>
                </a:lnTo>
                <a:lnTo>
                  <a:pt x="1250975" y="1157076"/>
                </a:lnTo>
                <a:lnTo>
                  <a:pt x="1315638" y="1150982"/>
                </a:lnTo>
                <a:lnTo>
                  <a:pt x="1380904" y="1139806"/>
                </a:lnTo>
                <a:lnTo>
                  <a:pt x="1446753" y="1123369"/>
                </a:lnTo>
                <a:lnTo>
                  <a:pt x="1513164" y="1101495"/>
                </a:lnTo>
                <a:lnTo>
                  <a:pt x="1580116" y="1074005"/>
                </a:lnTo>
                <a:lnTo>
                  <a:pt x="1647590" y="1040722"/>
                </a:lnTo>
                <a:lnTo>
                  <a:pt x="1681516" y="1021852"/>
                </a:lnTo>
                <a:lnTo>
                  <a:pt x="1715564" y="1001468"/>
                </a:lnTo>
                <a:lnTo>
                  <a:pt x="1749732" y="979546"/>
                </a:lnTo>
                <a:lnTo>
                  <a:pt x="1784018" y="956065"/>
                </a:lnTo>
                <a:lnTo>
                  <a:pt x="1818418" y="931003"/>
                </a:lnTo>
                <a:lnTo>
                  <a:pt x="1852931" y="904337"/>
                </a:lnTo>
                <a:lnTo>
                  <a:pt x="1887553" y="876044"/>
                </a:lnTo>
                <a:lnTo>
                  <a:pt x="1922283" y="846104"/>
                </a:lnTo>
                <a:lnTo>
                  <a:pt x="1957117" y="814493"/>
                </a:lnTo>
                <a:lnTo>
                  <a:pt x="1992053" y="781189"/>
                </a:lnTo>
                <a:lnTo>
                  <a:pt x="2027088" y="746170"/>
                </a:lnTo>
                <a:lnTo>
                  <a:pt x="2062220" y="709415"/>
                </a:lnTo>
                <a:lnTo>
                  <a:pt x="2097446" y="670900"/>
                </a:lnTo>
                <a:lnTo>
                  <a:pt x="2132765" y="630603"/>
                </a:lnTo>
                <a:lnTo>
                  <a:pt x="2168172" y="588503"/>
                </a:lnTo>
                <a:lnTo>
                  <a:pt x="2203665" y="544577"/>
                </a:lnTo>
                <a:lnTo>
                  <a:pt x="2239243" y="498802"/>
                </a:lnTo>
                <a:lnTo>
                  <a:pt x="2274902" y="451157"/>
                </a:lnTo>
                <a:lnTo>
                  <a:pt x="2310640" y="401620"/>
                </a:lnTo>
                <a:lnTo>
                  <a:pt x="2346454" y="350168"/>
                </a:lnTo>
                <a:lnTo>
                  <a:pt x="2382342" y="296779"/>
                </a:lnTo>
                <a:lnTo>
                  <a:pt x="2418300" y="241430"/>
                </a:lnTo>
                <a:lnTo>
                  <a:pt x="2454328" y="184100"/>
                </a:lnTo>
                <a:lnTo>
                  <a:pt x="2490421" y="124767"/>
                </a:lnTo>
                <a:lnTo>
                  <a:pt x="2526578" y="63407"/>
                </a:lnTo>
                <a:lnTo>
                  <a:pt x="2562795" y="0"/>
                </a:lnTo>
              </a:path>
            </a:pathLst>
          </a:custGeom>
          <a:ln w="11142">
            <a:solidFill>
              <a:srgbClr val="000000"/>
            </a:solidFill>
          </a:ln>
        </p:spPr>
        <p:txBody>
          <a:bodyPr wrap="square" lIns="0" tIns="0" rIns="0" bIns="0" rtlCol="0"/>
          <a:lstStyle/>
          <a:p>
            <a:endParaRPr/>
          </a:p>
        </p:txBody>
      </p:sp>
      <p:sp>
        <p:nvSpPr>
          <p:cNvPr id="20" name="object 20"/>
          <p:cNvSpPr/>
          <p:nvPr/>
        </p:nvSpPr>
        <p:spPr>
          <a:xfrm>
            <a:off x="1722928" y="4015673"/>
            <a:ext cx="67310" cy="67310"/>
          </a:xfrm>
          <a:custGeom>
            <a:avLst/>
            <a:gdLst/>
            <a:ahLst/>
            <a:cxnLst/>
            <a:rect l="l" t="t" r="r" b="b"/>
            <a:pathLst>
              <a:path w="67310" h="67310">
                <a:moveTo>
                  <a:pt x="33427" y="0"/>
                </a:moveTo>
                <a:lnTo>
                  <a:pt x="20416" y="2625"/>
                </a:lnTo>
                <a:lnTo>
                  <a:pt x="9791" y="9788"/>
                </a:lnTo>
                <a:lnTo>
                  <a:pt x="2627" y="20413"/>
                </a:lnTo>
                <a:lnTo>
                  <a:pt x="0" y="33427"/>
                </a:lnTo>
                <a:lnTo>
                  <a:pt x="2627" y="46442"/>
                </a:lnTo>
                <a:lnTo>
                  <a:pt x="9791" y="57067"/>
                </a:lnTo>
                <a:lnTo>
                  <a:pt x="20416" y="64229"/>
                </a:lnTo>
                <a:lnTo>
                  <a:pt x="33427" y="66855"/>
                </a:lnTo>
                <a:lnTo>
                  <a:pt x="46438" y="64229"/>
                </a:lnTo>
                <a:lnTo>
                  <a:pt x="57064" y="57067"/>
                </a:lnTo>
                <a:lnTo>
                  <a:pt x="64228" y="46442"/>
                </a:lnTo>
                <a:lnTo>
                  <a:pt x="66855" y="33427"/>
                </a:lnTo>
                <a:lnTo>
                  <a:pt x="64228" y="20413"/>
                </a:lnTo>
                <a:lnTo>
                  <a:pt x="57064" y="9788"/>
                </a:lnTo>
                <a:lnTo>
                  <a:pt x="46438" y="2625"/>
                </a:lnTo>
                <a:lnTo>
                  <a:pt x="33427" y="0"/>
                </a:lnTo>
                <a:close/>
              </a:path>
            </a:pathLst>
          </a:custGeom>
          <a:solidFill>
            <a:srgbClr val="A9A9A9"/>
          </a:solidFill>
        </p:spPr>
        <p:txBody>
          <a:bodyPr wrap="square" lIns="0" tIns="0" rIns="0" bIns="0" rtlCol="0"/>
          <a:lstStyle/>
          <a:p>
            <a:endParaRPr/>
          </a:p>
        </p:txBody>
      </p:sp>
      <p:sp>
        <p:nvSpPr>
          <p:cNvPr id="21" name="object 21"/>
          <p:cNvSpPr txBox="1"/>
          <p:nvPr/>
        </p:nvSpPr>
        <p:spPr>
          <a:xfrm>
            <a:off x="651599" y="3785963"/>
            <a:ext cx="894715" cy="192405"/>
          </a:xfrm>
          <a:prstGeom prst="rect">
            <a:avLst/>
          </a:prstGeom>
        </p:spPr>
        <p:txBody>
          <a:bodyPr vert="horz" wrap="square" lIns="0" tIns="11430" rIns="0" bIns="0" rtlCol="0">
            <a:spAutoFit/>
          </a:bodyPr>
          <a:lstStyle/>
          <a:p>
            <a:pPr marL="12700">
              <a:lnSpc>
                <a:spcPct val="100000"/>
              </a:lnSpc>
              <a:spcBef>
                <a:spcPts val="90"/>
              </a:spcBef>
            </a:pPr>
            <a:r>
              <a:rPr sz="1100" spc="229" dirty="0">
                <a:latin typeface="PMingLiU"/>
                <a:cs typeface="PMingLiU"/>
              </a:rPr>
              <a:t>sweet</a:t>
            </a:r>
            <a:r>
              <a:rPr sz="1100" spc="170" dirty="0">
                <a:latin typeface="PMingLiU"/>
                <a:cs typeface="PMingLiU"/>
              </a:rPr>
              <a:t> </a:t>
            </a:r>
            <a:r>
              <a:rPr sz="1100" spc="265" dirty="0">
                <a:latin typeface="PMingLiU"/>
                <a:cs typeface="PMingLiU"/>
              </a:rPr>
              <a:t>spot</a:t>
            </a:r>
            <a:endParaRPr sz="1100">
              <a:latin typeface="PMingLiU"/>
              <a:cs typeface="PMingLiU"/>
            </a:endParaRPr>
          </a:p>
        </p:txBody>
      </p:sp>
      <p:sp>
        <p:nvSpPr>
          <p:cNvPr id="22" name="object 22"/>
          <p:cNvSpPr/>
          <p:nvPr/>
        </p:nvSpPr>
        <p:spPr>
          <a:xfrm>
            <a:off x="1533504" y="3937675"/>
            <a:ext cx="222885" cy="111760"/>
          </a:xfrm>
          <a:custGeom>
            <a:avLst/>
            <a:gdLst/>
            <a:ahLst/>
            <a:cxnLst/>
            <a:rect l="l" t="t" r="r" b="b"/>
            <a:pathLst>
              <a:path w="222885" h="111760">
                <a:moveTo>
                  <a:pt x="0" y="0"/>
                </a:moveTo>
                <a:lnTo>
                  <a:pt x="222851" y="111425"/>
                </a:lnTo>
              </a:path>
            </a:pathLst>
          </a:custGeom>
          <a:ln w="11142">
            <a:solidFill>
              <a:srgbClr val="000000"/>
            </a:solidFill>
          </a:ln>
        </p:spPr>
        <p:txBody>
          <a:bodyPr wrap="square" lIns="0" tIns="0" rIns="0" bIns="0" rtlCol="0"/>
          <a:lstStyle/>
          <a:p>
            <a:endParaRPr/>
          </a:p>
        </p:txBody>
      </p:sp>
      <p:sp>
        <p:nvSpPr>
          <p:cNvPr id="23" name="object 23"/>
          <p:cNvSpPr/>
          <p:nvPr/>
        </p:nvSpPr>
        <p:spPr>
          <a:xfrm>
            <a:off x="1669165" y="3986841"/>
            <a:ext cx="87630" cy="62865"/>
          </a:xfrm>
          <a:custGeom>
            <a:avLst/>
            <a:gdLst/>
            <a:ahLst/>
            <a:cxnLst/>
            <a:rect l="l" t="t" r="r" b="b"/>
            <a:pathLst>
              <a:path w="87630" h="62864">
                <a:moveTo>
                  <a:pt x="24889" y="0"/>
                </a:moveTo>
                <a:lnTo>
                  <a:pt x="27394" y="32369"/>
                </a:lnTo>
                <a:lnTo>
                  <a:pt x="0" y="49779"/>
                </a:lnTo>
                <a:lnTo>
                  <a:pt x="87190" y="62259"/>
                </a:lnTo>
                <a:lnTo>
                  <a:pt x="24889" y="0"/>
                </a:lnTo>
                <a:close/>
              </a:path>
            </a:pathLst>
          </a:custGeom>
          <a:solidFill>
            <a:srgbClr val="000000"/>
          </a:solidFill>
        </p:spPr>
        <p:txBody>
          <a:bodyPr wrap="square" lIns="0" tIns="0" rIns="0" bIns="0" rtlCol="0"/>
          <a:lstStyle/>
          <a:p>
            <a:endParaRPr/>
          </a:p>
        </p:txBody>
      </p:sp>
      <p:sp>
        <p:nvSpPr>
          <p:cNvPr id="24" name="object 24"/>
          <p:cNvSpPr/>
          <p:nvPr/>
        </p:nvSpPr>
        <p:spPr>
          <a:xfrm>
            <a:off x="1669165" y="3986842"/>
            <a:ext cx="87630" cy="62865"/>
          </a:xfrm>
          <a:custGeom>
            <a:avLst/>
            <a:gdLst/>
            <a:ahLst/>
            <a:cxnLst/>
            <a:rect l="l" t="t" r="r" b="b"/>
            <a:pathLst>
              <a:path w="87630" h="62864">
                <a:moveTo>
                  <a:pt x="87190" y="62259"/>
                </a:moveTo>
                <a:lnTo>
                  <a:pt x="24889" y="0"/>
                </a:lnTo>
                <a:lnTo>
                  <a:pt x="27394" y="32369"/>
                </a:lnTo>
                <a:lnTo>
                  <a:pt x="0" y="49779"/>
                </a:lnTo>
                <a:lnTo>
                  <a:pt x="87190" y="62259"/>
                </a:lnTo>
                <a:close/>
              </a:path>
            </a:pathLst>
          </a:custGeom>
          <a:ln w="11142">
            <a:solidFill>
              <a:srgbClr val="000000"/>
            </a:solidFill>
          </a:ln>
        </p:spPr>
        <p:txBody>
          <a:bodyPr wrap="square" lIns="0" tIns="0" rIns="0" bIns="0" rtlCol="0"/>
          <a:lstStyle/>
          <a:p>
            <a:endParaRPr/>
          </a:p>
        </p:txBody>
      </p:sp>
      <p:sp>
        <p:nvSpPr>
          <p:cNvPr id="25" name="object 25"/>
          <p:cNvSpPr txBox="1"/>
          <p:nvPr/>
        </p:nvSpPr>
        <p:spPr>
          <a:xfrm>
            <a:off x="573183" y="2337434"/>
            <a:ext cx="1084580" cy="192405"/>
          </a:xfrm>
          <a:prstGeom prst="rect">
            <a:avLst/>
          </a:prstGeom>
        </p:spPr>
        <p:txBody>
          <a:bodyPr vert="horz" wrap="square" lIns="0" tIns="11430" rIns="0" bIns="0" rtlCol="0">
            <a:spAutoFit/>
          </a:bodyPr>
          <a:lstStyle/>
          <a:p>
            <a:pPr marL="12700">
              <a:lnSpc>
                <a:spcPct val="100000"/>
              </a:lnSpc>
              <a:spcBef>
                <a:spcPts val="90"/>
              </a:spcBef>
            </a:pPr>
            <a:r>
              <a:rPr sz="1100" spc="235" dirty="0">
                <a:latin typeface="PMingLiU"/>
                <a:cs typeface="PMingLiU"/>
              </a:rPr>
              <a:t>under-fitting</a:t>
            </a:r>
            <a:endParaRPr sz="1100">
              <a:latin typeface="PMingLiU"/>
              <a:cs typeface="PMingLiU"/>
            </a:endParaRPr>
          </a:p>
        </p:txBody>
      </p:sp>
      <p:sp>
        <p:nvSpPr>
          <p:cNvPr id="26" name="object 26"/>
          <p:cNvSpPr txBox="1"/>
          <p:nvPr/>
        </p:nvSpPr>
        <p:spPr>
          <a:xfrm>
            <a:off x="1855082" y="2337434"/>
            <a:ext cx="956310" cy="192405"/>
          </a:xfrm>
          <a:prstGeom prst="rect">
            <a:avLst/>
          </a:prstGeom>
        </p:spPr>
        <p:txBody>
          <a:bodyPr vert="horz" wrap="square" lIns="0" tIns="11430" rIns="0" bIns="0" rtlCol="0">
            <a:spAutoFit/>
          </a:bodyPr>
          <a:lstStyle/>
          <a:p>
            <a:pPr marL="12700">
              <a:lnSpc>
                <a:spcPct val="100000"/>
              </a:lnSpc>
              <a:spcBef>
                <a:spcPts val="90"/>
              </a:spcBef>
            </a:pPr>
            <a:r>
              <a:rPr sz="1100" spc="215" dirty="0">
                <a:latin typeface="PMingLiU"/>
                <a:cs typeface="PMingLiU"/>
              </a:rPr>
              <a:t>over-fitting</a:t>
            </a:r>
            <a:endParaRPr sz="1100">
              <a:latin typeface="PMingLiU"/>
              <a:cs typeface="PMingLiU"/>
            </a:endParaRPr>
          </a:p>
        </p:txBody>
      </p:sp>
      <p:sp>
        <p:nvSpPr>
          <p:cNvPr id="27" name="object 27"/>
          <p:cNvSpPr txBox="1"/>
          <p:nvPr/>
        </p:nvSpPr>
        <p:spPr>
          <a:xfrm>
            <a:off x="328226" y="3889999"/>
            <a:ext cx="2825750" cy="765810"/>
          </a:xfrm>
          <a:prstGeom prst="rect">
            <a:avLst/>
          </a:prstGeom>
        </p:spPr>
        <p:txBody>
          <a:bodyPr vert="horz" wrap="square" lIns="0" tIns="159385" rIns="0" bIns="0" rtlCol="0">
            <a:spAutoFit/>
          </a:bodyPr>
          <a:lstStyle/>
          <a:p>
            <a:pPr marL="671830">
              <a:lnSpc>
                <a:spcPct val="100000"/>
              </a:lnSpc>
              <a:spcBef>
                <a:spcPts val="1255"/>
              </a:spcBef>
            </a:pPr>
            <a:r>
              <a:rPr sz="1750" spc="5" dirty="0">
                <a:latin typeface="Century"/>
                <a:cs typeface="Century"/>
              </a:rPr>
              <a:t>Complexity </a:t>
            </a:r>
            <a:r>
              <a:rPr sz="1750" spc="15" dirty="0">
                <a:latin typeface="Century"/>
                <a:cs typeface="Century"/>
              </a:rPr>
              <a:t>of</a:t>
            </a:r>
            <a:r>
              <a:rPr sz="1750" spc="240" dirty="0">
                <a:latin typeface="Century"/>
                <a:cs typeface="Century"/>
              </a:rPr>
              <a:t> </a:t>
            </a:r>
            <a:r>
              <a:rPr sz="1750" i="1" spc="315" dirty="0">
                <a:latin typeface="Arial"/>
                <a:cs typeface="Arial"/>
              </a:rPr>
              <a:t>H</a:t>
            </a:r>
            <a:endParaRPr sz="1750">
              <a:latin typeface="Arial"/>
              <a:cs typeface="Arial"/>
            </a:endParaRPr>
          </a:p>
          <a:p>
            <a:pPr marL="12700">
              <a:lnSpc>
                <a:spcPct val="100000"/>
              </a:lnSpc>
              <a:spcBef>
                <a:spcPts val="944"/>
              </a:spcBef>
            </a:pPr>
            <a:r>
              <a:rPr sz="1350" spc="-15" dirty="0">
                <a:latin typeface="Book Antiqua"/>
                <a:cs typeface="Book Antiqua"/>
              </a:rPr>
              <a:t>(a) </a:t>
            </a:r>
            <a:r>
              <a:rPr sz="1350" spc="-70" dirty="0">
                <a:latin typeface="Book Antiqua"/>
                <a:cs typeface="Book Antiqua"/>
              </a:rPr>
              <a:t>U-shaped </a:t>
            </a:r>
            <a:r>
              <a:rPr sz="1350" spc="-50" dirty="0">
                <a:latin typeface="Book Antiqua"/>
                <a:cs typeface="Book Antiqua"/>
              </a:rPr>
              <a:t>“bias-variance” risk</a:t>
            </a:r>
            <a:r>
              <a:rPr sz="1350" spc="25" dirty="0">
                <a:latin typeface="Book Antiqua"/>
                <a:cs typeface="Book Antiqua"/>
              </a:rPr>
              <a:t> </a:t>
            </a:r>
            <a:r>
              <a:rPr sz="1350" spc="-65" dirty="0">
                <a:latin typeface="Book Antiqua"/>
                <a:cs typeface="Book Antiqua"/>
              </a:rPr>
              <a:t>curve</a:t>
            </a:r>
            <a:endParaRPr sz="1350">
              <a:latin typeface="Book Antiqua"/>
              <a:cs typeface="Book Antiqua"/>
            </a:endParaRPr>
          </a:p>
        </p:txBody>
      </p:sp>
      <p:sp>
        <p:nvSpPr>
          <p:cNvPr id="28" name="object 28"/>
          <p:cNvSpPr/>
          <p:nvPr/>
        </p:nvSpPr>
        <p:spPr>
          <a:xfrm>
            <a:off x="3592130" y="2266287"/>
            <a:ext cx="5348605" cy="1783080"/>
          </a:xfrm>
          <a:custGeom>
            <a:avLst/>
            <a:gdLst/>
            <a:ahLst/>
            <a:cxnLst/>
            <a:rect l="l" t="t" r="r" b="b"/>
            <a:pathLst>
              <a:path w="5348605" h="1783079">
                <a:moveTo>
                  <a:pt x="0" y="0"/>
                </a:moveTo>
                <a:lnTo>
                  <a:pt x="0" y="1782814"/>
                </a:lnTo>
                <a:lnTo>
                  <a:pt x="5348442" y="1782814"/>
                </a:lnTo>
              </a:path>
            </a:pathLst>
          </a:custGeom>
          <a:ln w="22285">
            <a:solidFill>
              <a:srgbClr val="A9A9A9"/>
            </a:solidFill>
          </a:ln>
        </p:spPr>
        <p:txBody>
          <a:bodyPr wrap="square" lIns="0" tIns="0" rIns="0" bIns="0" rtlCol="0"/>
          <a:lstStyle/>
          <a:p>
            <a:endParaRPr/>
          </a:p>
        </p:txBody>
      </p:sp>
      <p:sp>
        <p:nvSpPr>
          <p:cNvPr id="29" name="object 29"/>
          <p:cNvSpPr/>
          <p:nvPr/>
        </p:nvSpPr>
        <p:spPr>
          <a:xfrm>
            <a:off x="8790148" y="3991577"/>
            <a:ext cx="161567" cy="115047"/>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3534607" y="2255144"/>
            <a:ext cx="115047" cy="161567"/>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6266352" y="2266287"/>
            <a:ext cx="0" cy="1783080"/>
          </a:xfrm>
          <a:custGeom>
            <a:avLst/>
            <a:gdLst/>
            <a:ahLst/>
            <a:cxnLst/>
            <a:rect l="l" t="t" r="r" b="b"/>
            <a:pathLst>
              <a:path h="1783079">
                <a:moveTo>
                  <a:pt x="0" y="1782814"/>
                </a:moveTo>
                <a:lnTo>
                  <a:pt x="0" y="0"/>
                </a:lnTo>
              </a:path>
            </a:pathLst>
          </a:custGeom>
          <a:ln w="22285">
            <a:solidFill>
              <a:srgbClr val="000000"/>
            </a:solidFill>
            <a:prstDash val="dot"/>
          </a:ln>
        </p:spPr>
        <p:txBody>
          <a:bodyPr wrap="square" lIns="0" tIns="0" rIns="0" bIns="0" rtlCol="0"/>
          <a:lstStyle/>
          <a:p>
            <a:endParaRPr/>
          </a:p>
        </p:txBody>
      </p:sp>
      <p:sp>
        <p:nvSpPr>
          <p:cNvPr id="32" name="object 32"/>
          <p:cNvSpPr txBox="1"/>
          <p:nvPr/>
        </p:nvSpPr>
        <p:spPr>
          <a:xfrm>
            <a:off x="3302434" y="2856011"/>
            <a:ext cx="247650" cy="481965"/>
          </a:xfrm>
          <a:prstGeom prst="rect">
            <a:avLst/>
          </a:prstGeom>
        </p:spPr>
        <p:txBody>
          <a:bodyPr vert="vert270" wrap="square" lIns="0" tIns="0" rIns="0" bIns="0" rtlCol="0">
            <a:spAutoFit/>
          </a:bodyPr>
          <a:lstStyle/>
          <a:p>
            <a:pPr marL="12700">
              <a:lnSpc>
                <a:spcPts val="1760"/>
              </a:lnSpc>
            </a:pPr>
            <a:r>
              <a:rPr sz="1750" dirty="0">
                <a:latin typeface="Century"/>
                <a:cs typeface="Century"/>
              </a:rPr>
              <a:t>R</a:t>
            </a:r>
            <a:r>
              <a:rPr sz="1750" spc="-5" dirty="0">
                <a:latin typeface="Century"/>
                <a:cs typeface="Century"/>
              </a:rPr>
              <a:t>is</a:t>
            </a:r>
            <a:r>
              <a:rPr sz="1750" dirty="0">
                <a:latin typeface="Century"/>
                <a:cs typeface="Century"/>
              </a:rPr>
              <a:t>k</a:t>
            </a:r>
            <a:endParaRPr sz="1750">
              <a:latin typeface="Century"/>
              <a:cs typeface="Century"/>
            </a:endParaRPr>
          </a:p>
        </p:txBody>
      </p:sp>
      <p:sp>
        <p:nvSpPr>
          <p:cNvPr id="33" name="object 33"/>
          <p:cNvSpPr txBox="1"/>
          <p:nvPr/>
        </p:nvSpPr>
        <p:spPr>
          <a:xfrm>
            <a:off x="4916542" y="3535816"/>
            <a:ext cx="1351280" cy="292100"/>
          </a:xfrm>
          <a:prstGeom prst="rect">
            <a:avLst/>
          </a:prstGeom>
        </p:spPr>
        <p:txBody>
          <a:bodyPr vert="horz" wrap="square" lIns="0" tIns="12065" rIns="0" bIns="0" rtlCol="0">
            <a:spAutoFit/>
          </a:bodyPr>
          <a:lstStyle/>
          <a:p>
            <a:pPr marL="12700">
              <a:lnSpc>
                <a:spcPct val="100000"/>
              </a:lnSpc>
              <a:spcBef>
                <a:spcPts val="95"/>
              </a:spcBef>
            </a:pPr>
            <a:r>
              <a:rPr sz="1750" spc="-30" dirty="0">
                <a:latin typeface="Century"/>
                <a:cs typeface="Century"/>
              </a:rPr>
              <a:t>Training</a:t>
            </a:r>
            <a:r>
              <a:rPr sz="1750" spc="65" dirty="0">
                <a:latin typeface="Century"/>
                <a:cs typeface="Century"/>
              </a:rPr>
              <a:t> </a:t>
            </a:r>
            <a:r>
              <a:rPr sz="1750" spc="-60" dirty="0">
                <a:latin typeface="Century"/>
                <a:cs typeface="Century"/>
              </a:rPr>
              <a:t>risk</a:t>
            </a:r>
            <a:endParaRPr sz="1750">
              <a:latin typeface="Century"/>
              <a:cs typeface="Century"/>
            </a:endParaRPr>
          </a:p>
        </p:txBody>
      </p:sp>
      <p:sp>
        <p:nvSpPr>
          <p:cNvPr id="34" name="object 34"/>
          <p:cNvSpPr/>
          <p:nvPr/>
        </p:nvSpPr>
        <p:spPr>
          <a:xfrm>
            <a:off x="3703556" y="2823416"/>
            <a:ext cx="2562860" cy="1226185"/>
          </a:xfrm>
          <a:custGeom>
            <a:avLst/>
            <a:gdLst/>
            <a:ahLst/>
            <a:cxnLst/>
            <a:rect l="l" t="t" r="r" b="b"/>
            <a:pathLst>
              <a:path w="2562860" h="1226185">
                <a:moveTo>
                  <a:pt x="0" y="0"/>
                </a:moveTo>
                <a:lnTo>
                  <a:pt x="21657" y="32260"/>
                </a:lnTo>
                <a:lnTo>
                  <a:pt x="43510" y="64336"/>
                </a:lnTo>
                <a:lnTo>
                  <a:pt x="65582" y="96215"/>
                </a:lnTo>
                <a:lnTo>
                  <a:pt x="87895" y="127886"/>
                </a:lnTo>
                <a:lnTo>
                  <a:pt x="110473" y="159339"/>
                </a:lnTo>
                <a:lnTo>
                  <a:pt x="133336" y="190562"/>
                </a:lnTo>
                <a:lnTo>
                  <a:pt x="156508" y="221543"/>
                </a:lnTo>
                <a:lnTo>
                  <a:pt x="180010" y="252272"/>
                </a:lnTo>
                <a:lnTo>
                  <a:pt x="203867" y="282737"/>
                </a:lnTo>
                <a:lnTo>
                  <a:pt x="228099" y="312928"/>
                </a:lnTo>
                <a:lnTo>
                  <a:pt x="252729" y="342832"/>
                </a:lnTo>
                <a:lnTo>
                  <a:pt x="277781" y="372439"/>
                </a:lnTo>
                <a:lnTo>
                  <a:pt x="303275" y="401737"/>
                </a:lnTo>
                <a:lnTo>
                  <a:pt x="329235" y="430716"/>
                </a:lnTo>
                <a:lnTo>
                  <a:pt x="355684" y="459363"/>
                </a:lnTo>
                <a:lnTo>
                  <a:pt x="382642" y="487669"/>
                </a:lnTo>
                <a:lnTo>
                  <a:pt x="410134" y="515621"/>
                </a:lnTo>
                <a:lnTo>
                  <a:pt x="438181" y="543208"/>
                </a:lnTo>
                <a:lnTo>
                  <a:pt x="466807" y="570419"/>
                </a:lnTo>
                <a:lnTo>
                  <a:pt x="496032" y="597243"/>
                </a:lnTo>
                <a:lnTo>
                  <a:pt x="525880" y="623669"/>
                </a:lnTo>
                <a:lnTo>
                  <a:pt x="556373" y="649685"/>
                </a:lnTo>
                <a:lnTo>
                  <a:pt x="587534" y="675281"/>
                </a:lnTo>
                <a:lnTo>
                  <a:pt x="619385" y="700444"/>
                </a:lnTo>
                <a:lnTo>
                  <a:pt x="651949" y="725165"/>
                </a:lnTo>
                <a:lnTo>
                  <a:pt x="685248" y="749430"/>
                </a:lnTo>
                <a:lnTo>
                  <a:pt x="719304" y="773231"/>
                </a:lnTo>
                <a:lnTo>
                  <a:pt x="754139" y="796554"/>
                </a:lnTo>
                <a:lnTo>
                  <a:pt x="789777" y="819389"/>
                </a:lnTo>
                <a:lnTo>
                  <a:pt x="826240" y="841725"/>
                </a:lnTo>
                <a:lnTo>
                  <a:pt x="863550" y="863550"/>
                </a:lnTo>
                <a:lnTo>
                  <a:pt x="901730" y="884854"/>
                </a:lnTo>
                <a:lnTo>
                  <a:pt x="940801" y="905624"/>
                </a:lnTo>
                <a:lnTo>
                  <a:pt x="980787" y="925851"/>
                </a:lnTo>
                <a:lnTo>
                  <a:pt x="1021711" y="945522"/>
                </a:lnTo>
                <a:lnTo>
                  <a:pt x="1063593" y="964626"/>
                </a:lnTo>
                <a:lnTo>
                  <a:pt x="1106457" y="983152"/>
                </a:lnTo>
                <a:lnTo>
                  <a:pt x="1150326" y="1001090"/>
                </a:lnTo>
                <a:lnTo>
                  <a:pt x="1195221" y="1018427"/>
                </a:lnTo>
                <a:lnTo>
                  <a:pt x="1241165" y="1035152"/>
                </a:lnTo>
                <a:lnTo>
                  <a:pt x="1288181" y="1051255"/>
                </a:lnTo>
                <a:lnTo>
                  <a:pt x="1336291" y="1066724"/>
                </a:lnTo>
                <a:lnTo>
                  <a:pt x="1385517" y="1081547"/>
                </a:lnTo>
                <a:lnTo>
                  <a:pt x="1435883" y="1095714"/>
                </a:lnTo>
                <a:lnTo>
                  <a:pt x="1487409" y="1109214"/>
                </a:lnTo>
                <a:lnTo>
                  <a:pt x="1540120" y="1122034"/>
                </a:lnTo>
                <a:lnTo>
                  <a:pt x="1594037" y="1134165"/>
                </a:lnTo>
                <a:lnTo>
                  <a:pt x="1649182" y="1145594"/>
                </a:lnTo>
                <a:lnTo>
                  <a:pt x="1705578" y="1156311"/>
                </a:lnTo>
                <a:lnTo>
                  <a:pt x="1763248" y="1166304"/>
                </a:lnTo>
                <a:lnTo>
                  <a:pt x="1822215" y="1175562"/>
                </a:lnTo>
                <a:lnTo>
                  <a:pt x="1882499" y="1184074"/>
                </a:lnTo>
                <a:lnTo>
                  <a:pt x="1944124" y="1191828"/>
                </a:lnTo>
                <a:lnTo>
                  <a:pt x="2007113" y="1198814"/>
                </a:lnTo>
                <a:lnTo>
                  <a:pt x="2071487" y="1205020"/>
                </a:lnTo>
                <a:lnTo>
                  <a:pt x="2137270" y="1210435"/>
                </a:lnTo>
                <a:lnTo>
                  <a:pt x="2204483" y="1215048"/>
                </a:lnTo>
                <a:lnTo>
                  <a:pt x="2273150" y="1218847"/>
                </a:lnTo>
                <a:lnTo>
                  <a:pt x="2343292" y="1221822"/>
                </a:lnTo>
                <a:lnTo>
                  <a:pt x="2414932" y="1223960"/>
                </a:lnTo>
                <a:lnTo>
                  <a:pt x="2488092" y="1225251"/>
                </a:lnTo>
                <a:lnTo>
                  <a:pt x="2562795" y="1225684"/>
                </a:lnTo>
              </a:path>
            </a:pathLst>
          </a:custGeom>
          <a:ln w="11142">
            <a:solidFill>
              <a:srgbClr val="000000"/>
            </a:solidFill>
            <a:prstDash val="dash"/>
          </a:ln>
        </p:spPr>
        <p:txBody>
          <a:bodyPr wrap="square" lIns="0" tIns="0" rIns="0" bIns="0" rtlCol="0"/>
          <a:lstStyle/>
          <a:p>
            <a:endParaRPr/>
          </a:p>
        </p:txBody>
      </p:sp>
      <p:sp>
        <p:nvSpPr>
          <p:cNvPr id="35" name="object 35"/>
          <p:cNvSpPr/>
          <p:nvPr/>
        </p:nvSpPr>
        <p:spPr>
          <a:xfrm>
            <a:off x="3703556" y="2377713"/>
            <a:ext cx="2562860" cy="1158875"/>
          </a:xfrm>
          <a:custGeom>
            <a:avLst/>
            <a:gdLst/>
            <a:ahLst/>
            <a:cxnLst/>
            <a:rect l="l" t="t" r="r" b="b"/>
            <a:pathLst>
              <a:path w="2562860" h="1158875">
                <a:moveTo>
                  <a:pt x="0" y="334277"/>
                </a:moveTo>
                <a:lnTo>
                  <a:pt x="22689" y="365038"/>
                </a:lnTo>
                <a:lnTo>
                  <a:pt x="45647" y="395549"/>
                </a:lnTo>
                <a:lnTo>
                  <a:pt x="68872" y="425790"/>
                </a:lnTo>
                <a:lnTo>
                  <a:pt x="116111" y="485371"/>
                </a:lnTo>
                <a:lnTo>
                  <a:pt x="164386" y="543601"/>
                </a:lnTo>
                <a:lnTo>
                  <a:pt x="213675" y="600303"/>
                </a:lnTo>
                <a:lnTo>
                  <a:pt x="263959" y="655300"/>
                </a:lnTo>
                <a:lnTo>
                  <a:pt x="315217" y="708413"/>
                </a:lnTo>
                <a:lnTo>
                  <a:pt x="367427" y="759465"/>
                </a:lnTo>
                <a:lnTo>
                  <a:pt x="420571" y="808279"/>
                </a:lnTo>
                <a:lnTo>
                  <a:pt x="474626" y="854676"/>
                </a:lnTo>
                <a:lnTo>
                  <a:pt x="529573" y="898479"/>
                </a:lnTo>
                <a:lnTo>
                  <a:pt x="585391" y="939510"/>
                </a:lnTo>
                <a:lnTo>
                  <a:pt x="642059" y="977591"/>
                </a:lnTo>
                <a:lnTo>
                  <a:pt x="699556" y="1012545"/>
                </a:lnTo>
                <a:lnTo>
                  <a:pt x="757863" y="1044194"/>
                </a:lnTo>
                <a:lnTo>
                  <a:pt x="816958" y="1072360"/>
                </a:lnTo>
                <a:lnTo>
                  <a:pt x="876821" y="1096866"/>
                </a:lnTo>
                <a:lnTo>
                  <a:pt x="937432" y="1117533"/>
                </a:lnTo>
                <a:lnTo>
                  <a:pt x="998769" y="1134185"/>
                </a:lnTo>
                <a:lnTo>
                  <a:pt x="1060813" y="1146643"/>
                </a:lnTo>
                <a:lnTo>
                  <a:pt x="1123542" y="1154729"/>
                </a:lnTo>
                <a:lnTo>
                  <a:pt x="1186937" y="1158266"/>
                </a:lnTo>
                <a:lnTo>
                  <a:pt x="1218877" y="1158273"/>
                </a:lnTo>
                <a:lnTo>
                  <a:pt x="1250975" y="1157076"/>
                </a:lnTo>
                <a:lnTo>
                  <a:pt x="1315638" y="1150982"/>
                </a:lnTo>
                <a:lnTo>
                  <a:pt x="1380904" y="1139806"/>
                </a:lnTo>
                <a:lnTo>
                  <a:pt x="1446753" y="1123369"/>
                </a:lnTo>
                <a:lnTo>
                  <a:pt x="1513164" y="1101495"/>
                </a:lnTo>
                <a:lnTo>
                  <a:pt x="1580116" y="1074005"/>
                </a:lnTo>
                <a:lnTo>
                  <a:pt x="1647590" y="1040722"/>
                </a:lnTo>
                <a:lnTo>
                  <a:pt x="1681516" y="1021852"/>
                </a:lnTo>
                <a:lnTo>
                  <a:pt x="1715564" y="1001468"/>
                </a:lnTo>
                <a:lnTo>
                  <a:pt x="1749732" y="979546"/>
                </a:lnTo>
                <a:lnTo>
                  <a:pt x="1784018" y="956065"/>
                </a:lnTo>
                <a:lnTo>
                  <a:pt x="1818418" y="931003"/>
                </a:lnTo>
                <a:lnTo>
                  <a:pt x="1852931" y="904337"/>
                </a:lnTo>
                <a:lnTo>
                  <a:pt x="1887553" y="876044"/>
                </a:lnTo>
                <a:lnTo>
                  <a:pt x="1922283" y="846104"/>
                </a:lnTo>
                <a:lnTo>
                  <a:pt x="1957117" y="814493"/>
                </a:lnTo>
                <a:lnTo>
                  <a:pt x="1992053" y="781189"/>
                </a:lnTo>
                <a:lnTo>
                  <a:pt x="2027088" y="746170"/>
                </a:lnTo>
                <a:lnTo>
                  <a:pt x="2062220" y="709415"/>
                </a:lnTo>
                <a:lnTo>
                  <a:pt x="2097446" y="670900"/>
                </a:lnTo>
                <a:lnTo>
                  <a:pt x="2132765" y="630603"/>
                </a:lnTo>
                <a:lnTo>
                  <a:pt x="2168172" y="588503"/>
                </a:lnTo>
                <a:lnTo>
                  <a:pt x="2203665" y="544577"/>
                </a:lnTo>
                <a:lnTo>
                  <a:pt x="2239243" y="498802"/>
                </a:lnTo>
                <a:lnTo>
                  <a:pt x="2274902" y="451157"/>
                </a:lnTo>
                <a:lnTo>
                  <a:pt x="2310640" y="401620"/>
                </a:lnTo>
                <a:lnTo>
                  <a:pt x="2346454" y="350168"/>
                </a:lnTo>
                <a:lnTo>
                  <a:pt x="2382342" y="296779"/>
                </a:lnTo>
                <a:lnTo>
                  <a:pt x="2418300" y="241430"/>
                </a:lnTo>
                <a:lnTo>
                  <a:pt x="2454328" y="184100"/>
                </a:lnTo>
                <a:lnTo>
                  <a:pt x="2490421" y="124767"/>
                </a:lnTo>
                <a:lnTo>
                  <a:pt x="2526578" y="63407"/>
                </a:lnTo>
                <a:lnTo>
                  <a:pt x="2562795" y="0"/>
                </a:lnTo>
              </a:path>
            </a:pathLst>
          </a:custGeom>
          <a:ln w="11142">
            <a:solidFill>
              <a:srgbClr val="000000"/>
            </a:solidFill>
          </a:ln>
        </p:spPr>
        <p:txBody>
          <a:bodyPr wrap="square" lIns="0" tIns="0" rIns="0" bIns="0" rtlCol="0"/>
          <a:lstStyle/>
          <a:p>
            <a:endParaRPr/>
          </a:p>
        </p:txBody>
      </p:sp>
      <p:sp>
        <p:nvSpPr>
          <p:cNvPr id="36" name="object 36"/>
          <p:cNvSpPr/>
          <p:nvPr/>
        </p:nvSpPr>
        <p:spPr>
          <a:xfrm>
            <a:off x="6232924" y="4015673"/>
            <a:ext cx="67310" cy="67310"/>
          </a:xfrm>
          <a:custGeom>
            <a:avLst/>
            <a:gdLst/>
            <a:ahLst/>
            <a:cxnLst/>
            <a:rect l="l" t="t" r="r" b="b"/>
            <a:pathLst>
              <a:path w="67310" h="67310">
                <a:moveTo>
                  <a:pt x="33428" y="0"/>
                </a:moveTo>
                <a:lnTo>
                  <a:pt x="20413" y="2625"/>
                </a:lnTo>
                <a:lnTo>
                  <a:pt x="9787" y="9788"/>
                </a:lnTo>
                <a:lnTo>
                  <a:pt x="2625" y="20413"/>
                </a:lnTo>
                <a:lnTo>
                  <a:pt x="0" y="33427"/>
                </a:lnTo>
                <a:lnTo>
                  <a:pt x="2625" y="46442"/>
                </a:lnTo>
                <a:lnTo>
                  <a:pt x="9787" y="57067"/>
                </a:lnTo>
                <a:lnTo>
                  <a:pt x="20413" y="64229"/>
                </a:lnTo>
                <a:lnTo>
                  <a:pt x="33428" y="66855"/>
                </a:lnTo>
                <a:lnTo>
                  <a:pt x="46442" y="64229"/>
                </a:lnTo>
                <a:lnTo>
                  <a:pt x="57067" y="57067"/>
                </a:lnTo>
                <a:lnTo>
                  <a:pt x="64228" y="46442"/>
                </a:lnTo>
                <a:lnTo>
                  <a:pt x="66854" y="33427"/>
                </a:lnTo>
                <a:lnTo>
                  <a:pt x="64228" y="20413"/>
                </a:lnTo>
                <a:lnTo>
                  <a:pt x="57067" y="9788"/>
                </a:lnTo>
                <a:lnTo>
                  <a:pt x="46442" y="2625"/>
                </a:lnTo>
                <a:lnTo>
                  <a:pt x="33428" y="0"/>
                </a:lnTo>
                <a:close/>
              </a:path>
            </a:pathLst>
          </a:custGeom>
          <a:solidFill>
            <a:srgbClr val="A9A9A9"/>
          </a:solidFill>
        </p:spPr>
        <p:txBody>
          <a:bodyPr wrap="square" lIns="0" tIns="0" rIns="0" bIns="0" rtlCol="0"/>
          <a:lstStyle/>
          <a:p>
            <a:endParaRPr/>
          </a:p>
        </p:txBody>
      </p:sp>
      <p:sp>
        <p:nvSpPr>
          <p:cNvPr id="37" name="object 37"/>
          <p:cNvSpPr/>
          <p:nvPr/>
        </p:nvSpPr>
        <p:spPr>
          <a:xfrm>
            <a:off x="6266352" y="3937675"/>
            <a:ext cx="222885" cy="111760"/>
          </a:xfrm>
          <a:custGeom>
            <a:avLst/>
            <a:gdLst/>
            <a:ahLst/>
            <a:cxnLst/>
            <a:rect l="l" t="t" r="r" b="b"/>
            <a:pathLst>
              <a:path w="222885" h="111760">
                <a:moveTo>
                  <a:pt x="222851" y="0"/>
                </a:moveTo>
                <a:lnTo>
                  <a:pt x="0" y="111425"/>
                </a:lnTo>
              </a:path>
            </a:pathLst>
          </a:custGeom>
          <a:ln w="11142">
            <a:solidFill>
              <a:srgbClr val="000000"/>
            </a:solidFill>
          </a:ln>
        </p:spPr>
        <p:txBody>
          <a:bodyPr wrap="square" lIns="0" tIns="0" rIns="0" bIns="0" rtlCol="0"/>
          <a:lstStyle/>
          <a:p>
            <a:endParaRPr/>
          </a:p>
        </p:txBody>
      </p:sp>
      <p:sp>
        <p:nvSpPr>
          <p:cNvPr id="38" name="object 38"/>
          <p:cNvSpPr/>
          <p:nvPr/>
        </p:nvSpPr>
        <p:spPr>
          <a:xfrm>
            <a:off x="6266352" y="3986841"/>
            <a:ext cx="87630" cy="62865"/>
          </a:xfrm>
          <a:custGeom>
            <a:avLst/>
            <a:gdLst/>
            <a:ahLst/>
            <a:cxnLst/>
            <a:rect l="l" t="t" r="r" b="b"/>
            <a:pathLst>
              <a:path w="87629" h="62864">
                <a:moveTo>
                  <a:pt x="62314" y="0"/>
                </a:moveTo>
                <a:lnTo>
                  <a:pt x="0" y="62259"/>
                </a:lnTo>
                <a:lnTo>
                  <a:pt x="87190" y="49779"/>
                </a:lnTo>
                <a:lnTo>
                  <a:pt x="59807" y="32369"/>
                </a:lnTo>
                <a:lnTo>
                  <a:pt x="62314" y="0"/>
                </a:lnTo>
                <a:close/>
              </a:path>
            </a:pathLst>
          </a:custGeom>
          <a:solidFill>
            <a:srgbClr val="000000"/>
          </a:solidFill>
        </p:spPr>
        <p:txBody>
          <a:bodyPr wrap="square" lIns="0" tIns="0" rIns="0" bIns="0" rtlCol="0"/>
          <a:lstStyle/>
          <a:p>
            <a:endParaRPr/>
          </a:p>
        </p:txBody>
      </p:sp>
      <p:sp>
        <p:nvSpPr>
          <p:cNvPr id="39" name="object 39"/>
          <p:cNvSpPr/>
          <p:nvPr/>
        </p:nvSpPr>
        <p:spPr>
          <a:xfrm>
            <a:off x="6266352" y="3986842"/>
            <a:ext cx="87630" cy="62865"/>
          </a:xfrm>
          <a:custGeom>
            <a:avLst/>
            <a:gdLst/>
            <a:ahLst/>
            <a:cxnLst/>
            <a:rect l="l" t="t" r="r" b="b"/>
            <a:pathLst>
              <a:path w="87629" h="62864">
                <a:moveTo>
                  <a:pt x="0" y="62259"/>
                </a:moveTo>
                <a:lnTo>
                  <a:pt x="87190" y="49779"/>
                </a:lnTo>
                <a:lnTo>
                  <a:pt x="59807" y="32369"/>
                </a:lnTo>
                <a:lnTo>
                  <a:pt x="62314" y="0"/>
                </a:lnTo>
                <a:lnTo>
                  <a:pt x="0" y="62259"/>
                </a:lnTo>
                <a:close/>
              </a:path>
            </a:pathLst>
          </a:custGeom>
          <a:ln w="11142">
            <a:solidFill>
              <a:srgbClr val="000000"/>
            </a:solidFill>
          </a:ln>
        </p:spPr>
        <p:txBody>
          <a:bodyPr wrap="square" lIns="0" tIns="0" rIns="0" bIns="0" rtlCol="0"/>
          <a:lstStyle/>
          <a:p>
            <a:endParaRPr/>
          </a:p>
        </p:txBody>
      </p:sp>
      <p:sp>
        <p:nvSpPr>
          <p:cNvPr id="40" name="object 40"/>
          <p:cNvSpPr txBox="1"/>
          <p:nvPr/>
        </p:nvSpPr>
        <p:spPr>
          <a:xfrm>
            <a:off x="4323227" y="2337434"/>
            <a:ext cx="1733550" cy="192405"/>
          </a:xfrm>
          <a:prstGeom prst="rect">
            <a:avLst/>
          </a:prstGeom>
        </p:spPr>
        <p:txBody>
          <a:bodyPr vert="horz" wrap="square" lIns="0" tIns="11430" rIns="0" bIns="0" rtlCol="0">
            <a:spAutoFit/>
          </a:bodyPr>
          <a:lstStyle/>
          <a:p>
            <a:pPr marL="12700">
              <a:lnSpc>
                <a:spcPct val="100000"/>
              </a:lnSpc>
              <a:spcBef>
                <a:spcPts val="90"/>
              </a:spcBef>
            </a:pPr>
            <a:r>
              <a:rPr sz="1100" spc="254" dirty="0">
                <a:latin typeface="PMingLiU"/>
                <a:cs typeface="PMingLiU"/>
              </a:rPr>
              <a:t>under-parameterized</a:t>
            </a:r>
            <a:endParaRPr sz="1100">
              <a:latin typeface="PMingLiU"/>
              <a:cs typeface="PMingLiU"/>
            </a:endParaRPr>
          </a:p>
        </p:txBody>
      </p:sp>
      <p:sp>
        <p:nvSpPr>
          <p:cNvPr id="41" name="object 41"/>
          <p:cNvSpPr/>
          <p:nvPr/>
        </p:nvSpPr>
        <p:spPr>
          <a:xfrm>
            <a:off x="6266352" y="2377713"/>
            <a:ext cx="2673350" cy="1414780"/>
          </a:xfrm>
          <a:custGeom>
            <a:avLst/>
            <a:gdLst/>
            <a:ahLst/>
            <a:cxnLst/>
            <a:rect l="l" t="t" r="r" b="b"/>
            <a:pathLst>
              <a:path w="2673350" h="1414779">
                <a:moveTo>
                  <a:pt x="0" y="0"/>
                </a:moveTo>
                <a:lnTo>
                  <a:pt x="14538" y="38476"/>
                </a:lnTo>
                <a:lnTo>
                  <a:pt x="29108" y="76392"/>
                </a:lnTo>
                <a:lnTo>
                  <a:pt x="43738" y="113749"/>
                </a:lnTo>
                <a:lnTo>
                  <a:pt x="58460" y="150548"/>
                </a:lnTo>
                <a:lnTo>
                  <a:pt x="73304" y="186792"/>
                </a:lnTo>
                <a:lnTo>
                  <a:pt x="88301" y="222481"/>
                </a:lnTo>
                <a:lnTo>
                  <a:pt x="103480" y="257616"/>
                </a:lnTo>
                <a:lnTo>
                  <a:pt x="134511" y="326234"/>
                </a:lnTo>
                <a:lnTo>
                  <a:pt x="166639" y="392655"/>
                </a:lnTo>
                <a:lnTo>
                  <a:pt x="200110" y="456891"/>
                </a:lnTo>
                <a:lnTo>
                  <a:pt x="235168" y="518954"/>
                </a:lnTo>
                <a:lnTo>
                  <a:pt x="272056" y="578854"/>
                </a:lnTo>
                <a:lnTo>
                  <a:pt x="311018" y="636604"/>
                </a:lnTo>
                <a:lnTo>
                  <a:pt x="352299" y="692213"/>
                </a:lnTo>
                <a:lnTo>
                  <a:pt x="396143" y="745695"/>
                </a:lnTo>
                <a:lnTo>
                  <a:pt x="442794" y="797059"/>
                </a:lnTo>
                <a:lnTo>
                  <a:pt x="492496" y="846317"/>
                </a:lnTo>
                <a:lnTo>
                  <a:pt x="545492" y="893480"/>
                </a:lnTo>
                <a:lnTo>
                  <a:pt x="602027" y="938560"/>
                </a:lnTo>
                <a:lnTo>
                  <a:pt x="662346" y="981568"/>
                </a:lnTo>
                <a:lnTo>
                  <a:pt x="726691" y="1022515"/>
                </a:lnTo>
                <a:lnTo>
                  <a:pt x="760451" y="1042219"/>
                </a:lnTo>
                <a:lnTo>
                  <a:pt x="795308" y="1061412"/>
                </a:lnTo>
                <a:lnTo>
                  <a:pt x="831295" y="1080096"/>
                </a:lnTo>
                <a:lnTo>
                  <a:pt x="868440" y="1098271"/>
                </a:lnTo>
                <a:lnTo>
                  <a:pt x="906776" y="1115940"/>
                </a:lnTo>
                <a:lnTo>
                  <a:pt x="946332" y="1133103"/>
                </a:lnTo>
                <a:lnTo>
                  <a:pt x="987138" y="1149763"/>
                </a:lnTo>
                <a:lnTo>
                  <a:pt x="1029226" y="1165920"/>
                </a:lnTo>
                <a:lnTo>
                  <a:pt x="1072626" y="1181575"/>
                </a:lnTo>
                <a:lnTo>
                  <a:pt x="1117369" y="1196731"/>
                </a:lnTo>
                <a:lnTo>
                  <a:pt x="1163484" y="1211389"/>
                </a:lnTo>
                <a:lnTo>
                  <a:pt x="1211002" y="1225549"/>
                </a:lnTo>
                <a:lnTo>
                  <a:pt x="1259955" y="1239215"/>
                </a:lnTo>
                <a:lnTo>
                  <a:pt x="1310372" y="1252386"/>
                </a:lnTo>
                <a:lnTo>
                  <a:pt x="1362284" y="1265064"/>
                </a:lnTo>
                <a:lnTo>
                  <a:pt x="1415721" y="1277251"/>
                </a:lnTo>
                <a:lnTo>
                  <a:pt x="1470714" y="1288949"/>
                </a:lnTo>
                <a:lnTo>
                  <a:pt x="1527294" y="1300157"/>
                </a:lnTo>
                <a:lnTo>
                  <a:pt x="1585490" y="1310879"/>
                </a:lnTo>
                <a:lnTo>
                  <a:pt x="1645334" y="1321115"/>
                </a:lnTo>
                <a:lnTo>
                  <a:pt x="1706856" y="1330867"/>
                </a:lnTo>
                <a:lnTo>
                  <a:pt x="1770087" y="1340136"/>
                </a:lnTo>
                <a:lnTo>
                  <a:pt x="1835056" y="1348924"/>
                </a:lnTo>
                <a:lnTo>
                  <a:pt x="1901795" y="1357232"/>
                </a:lnTo>
                <a:lnTo>
                  <a:pt x="1970334" y="1365061"/>
                </a:lnTo>
                <a:lnTo>
                  <a:pt x="2040703" y="1372412"/>
                </a:lnTo>
                <a:lnTo>
                  <a:pt x="2112934" y="1379288"/>
                </a:lnTo>
                <a:lnTo>
                  <a:pt x="2187056" y="1385690"/>
                </a:lnTo>
                <a:lnTo>
                  <a:pt x="2263100" y="1391619"/>
                </a:lnTo>
                <a:lnTo>
                  <a:pt x="2341096" y="1397076"/>
                </a:lnTo>
                <a:lnTo>
                  <a:pt x="2421076" y="1402063"/>
                </a:lnTo>
                <a:lnTo>
                  <a:pt x="2503069" y="1406581"/>
                </a:lnTo>
                <a:lnTo>
                  <a:pt x="2587106" y="1410632"/>
                </a:lnTo>
                <a:lnTo>
                  <a:pt x="2673218" y="1414217"/>
                </a:lnTo>
              </a:path>
            </a:pathLst>
          </a:custGeom>
          <a:ln w="11142">
            <a:solidFill>
              <a:srgbClr val="000000"/>
            </a:solidFill>
          </a:ln>
        </p:spPr>
        <p:txBody>
          <a:bodyPr wrap="square" lIns="0" tIns="0" rIns="0" bIns="0" rtlCol="0"/>
          <a:lstStyle/>
          <a:p>
            <a:endParaRPr/>
          </a:p>
        </p:txBody>
      </p:sp>
      <p:sp>
        <p:nvSpPr>
          <p:cNvPr id="42" name="object 42"/>
          <p:cNvSpPr/>
          <p:nvPr/>
        </p:nvSpPr>
        <p:spPr>
          <a:xfrm>
            <a:off x="6266352" y="4049101"/>
            <a:ext cx="2674620" cy="0"/>
          </a:xfrm>
          <a:custGeom>
            <a:avLst/>
            <a:gdLst/>
            <a:ahLst/>
            <a:cxnLst/>
            <a:rect l="l" t="t" r="r" b="b"/>
            <a:pathLst>
              <a:path w="2674620">
                <a:moveTo>
                  <a:pt x="0" y="0"/>
                </a:moveTo>
                <a:lnTo>
                  <a:pt x="2674221" y="0"/>
                </a:lnTo>
              </a:path>
            </a:pathLst>
          </a:custGeom>
          <a:ln w="11142">
            <a:solidFill>
              <a:srgbClr val="000000"/>
            </a:solidFill>
            <a:prstDash val="dash"/>
          </a:ln>
        </p:spPr>
        <p:txBody>
          <a:bodyPr wrap="square" lIns="0" tIns="0" rIns="0" bIns="0" rtlCol="0"/>
          <a:lstStyle/>
          <a:p>
            <a:endParaRPr/>
          </a:p>
        </p:txBody>
      </p:sp>
      <p:sp>
        <p:nvSpPr>
          <p:cNvPr id="43" name="object 43"/>
          <p:cNvSpPr txBox="1"/>
          <p:nvPr/>
        </p:nvSpPr>
        <p:spPr>
          <a:xfrm>
            <a:off x="6859002" y="2888233"/>
            <a:ext cx="1711960" cy="358775"/>
          </a:xfrm>
          <a:prstGeom prst="rect">
            <a:avLst/>
          </a:prstGeom>
        </p:spPr>
        <p:txBody>
          <a:bodyPr vert="horz" wrap="square" lIns="0" tIns="11430" rIns="0" bIns="0" rtlCol="0">
            <a:spAutoFit/>
          </a:bodyPr>
          <a:lstStyle/>
          <a:p>
            <a:pPr marL="12700" marR="5080" indent="438784">
              <a:lnSpc>
                <a:spcPct val="100000"/>
              </a:lnSpc>
              <a:spcBef>
                <a:spcPts val="90"/>
              </a:spcBef>
            </a:pPr>
            <a:r>
              <a:rPr sz="1100" spc="125" dirty="0">
                <a:latin typeface="PMingLiU"/>
                <a:cs typeface="PMingLiU"/>
              </a:rPr>
              <a:t>“modern”  </a:t>
            </a:r>
            <a:r>
              <a:rPr sz="1100" spc="240" dirty="0">
                <a:latin typeface="PMingLiU"/>
                <a:cs typeface="PMingLiU"/>
              </a:rPr>
              <a:t>interpolating</a:t>
            </a:r>
            <a:r>
              <a:rPr sz="1100" spc="195" dirty="0">
                <a:latin typeface="PMingLiU"/>
                <a:cs typeface="PMingLiU"/>
              </a:rPr>
              <a:t> </a:t>
            </a:r>
            <a:r>
              <a:rPr sz="1100" spc="235" dirty="0">
                <a:latin typeface="PMingLiU"/>
                <a:cs typeface="PMingLiU"/>
              </a:rPr>
              <a:t>regime</a:t>
            </a:r>
            <a:endParaRPr sz="1100">
              <a:latin typeface="PMingLiU"/>
              <a:cs typeface="PMingLiU"/>
            </a:endParaRPr>
          </a:p>
        </p:txBody>
      </p:sp>
      <p:sp>
        <p:nvSpPr>
          <p:cNvPr id="44" name="object 44"/>
          <p:cNvSpPr txBox="1"/>
          <p:nvPr/>
        </p:nvSpPr>
        <p:spPr>
          <a:xfrm>
            <a:off x="6476504" y="3785970"/>
            <a:ext cx="1938655" cy="192405"/>
          </a:xfrm>
          <a:prstGeom prst="rect">
            <a:avLst/>
          </a:prstGeom>
        </p:spPr>
        <p:txBody>
          <a:bodyPr vert="horz" wrap="square" lIns="0" tIns="11430" rIns="0" bIns="0" rtlCol="0">
            <a:spAutoFit/>
          </a:bodyPr>
          <a:lstStyle/>
          <a:p>
            <a:pPr marL="12700">
              <a:lnSpc>
                <a:spcPct val="100000"/>
              </a:lnSpc>
              <a:spcBef>
                <a:spcPts val="90"/>
              </a:spcBef>
            </a:pPr>
            <a:r>
              <a:rPr sz="1100" spc="240" dirty="0">
                <a:latin typeface="PMingLiU"/>
                <a:cs typeface="PMingLiU"/>
              </a:rPr>
              <a:t>interpolation</a:t>
            </a:r>
            <a:r>
              <a:rPr sz="1100" spc="204" dirty="0">
                <a:latin typeface="PMingLiU"/>
                <a:cs typeface="PMingLiU"/>
              </a:rPr>
              <a:t> </a:t>
            </a:r>
            <a:r>
              <a:rPr sz="1100" spc="245" dirty="0">
                <a:latin typeface="PMingLiU"/>
                <a:cs typeface="PMingLiU"/>
              </a:rPr>
              <a:t>threshold</a:t>
            </a:r>
            <a:endParaRPr sz="1100">
              <a:latin typeface="PMingLiU"/>
              <a:cs typeface="PMingLiU"/>
            </a:endParaRPr>
          </a:p>
        </p:txBody>
      </p:sp>
      <p:sp>
        <p:nvSpPr>
          <p:cNvPr id="45" name="object 45"/>
          <p:cNvSpPr txBox="1"/>
          <p:nvPr/>
        </p:nvSpPr>
        <p:spPr>
          <a:xfrm>
            <a:off x="6476504" y="2337434"/>
            <a:ext cx="1605280" cy="192405"/>
          </a:xfrm>
          <a:prstGeom prst="rect">
            <a:avLst/>
          </a:prstGeom>
        </p:spPr>
        <p:txBody>
          <a:bodyPr vert="horz" wrap="square" lIns="0" tIns="11430" rIns="0" bIns="0" rtlCol="0">
            <a:spAutoFit/>
          </a:bodyPr>
          <a:lstStyle/>
          <a:p>
            <a:pPr marL="12700">
              <a:lnSpc>
                <a:spcPct val="100000"/>
              </a:lnSpc>
              <a:spcBef>
                <a:spcPts val="90"/>
              </a:spcBef>
            </a:pPr>
            <a:r>
              <a:rPr sz="1100" spc="240" dirty="0">
                <a:latin typeface="PMingLiU"/>
                <a:cs typeface="PMingLiU"/>
              </a:rPr>
              <a:t>over-parameterized</a:t>
            </a:r>
            <a:endParaRPr sz="1100">
              <a:latin typeface="PMingLiU"/>
              <a:cs typeface="PMingLiU"/>
            </a:endParaRPr>
          </a:p>
        </p:txBody>
      </p:sp>
      <p:sp>
        <p:nvSpPr>
          <p:cNvPr id="46" name="object 46"/>
          <p:cNvSpPr txBox="1"/>
          <p:nvPr/>
        </p:nvSpPr>
        <p:spPr>
          <a:xfrm>
            <a:off x="4482899" y="2535727"/>
            <a:ext cx="1464945" cy="711200"/>
          </a:xfrm>
          <a:prstGeom prst="rect">
            <a:avLst/>
          </a:prstGeom>
        </p:spPr>
        <p:txBody>
          <a:bodyPr vert="horz" wrap="square" lIns="0" tIns="65405" rIns="0" bIns="0" rtlCol="0">
            <a:spAutoFit/>
          </a:bodyPr>
          <a:lstStyle/>
          <a:p>
            <a:pPr marL="557530">
              <a:lnSpc>
                <a:spcPct val="100000"/>
              </a:lnSpc>
              <a:spcBef>
                <a:spcPts val="515"/>
              </a:spcBef>
            </a:pPr>
            <a:r>
              <a:rPr sz="1750" spc="-20" dirty="0">
                <a:latin typeface="Century"/>
                <a:cs typeface="Century"/>
              </a:rPr>
              <a:t>Test</a:t>
            </a:r>
            <a:r>
              <a:rPr sz="1750" spc="70" dirty="0">
                <a:latin typeface="Century"/>
                <a:cs typeface="Century"/>
              </a:rPr>
              <a:t> </a:t>
            </a:r>
            <a:r>
              <a:rPr sz="1750" spc="-60" dirty="0">
                <a:latin typeface="Century"/>
                <a:cs typeface="Century"/>
              </a:rPr>
              <a:t>risk</a:t>
            </a:r>
            <a:endParaRPr sz="1750">
              <a:latin typeface="Century"/>
              <a:cs typeface="Century"/>
            </a:endParaRPr>
          </a:p>
          <a:p>
            <a:pPr marL="172085" marR="577215" indent="-160020">
              <a:lnSpc>
                <a:spcPct val="100000"/>
              </a:lnSpc>
              <a:spcBef>
                <a:spcPts val="250"/>
              </a:spcBef>
            </a:pPr>
            <a:r>
              <a:rPr sz="1100" spc="-105" dirty="0">
                <a:latin typeface="PMingLiU"/>
                <a:cs typeface="PMingLiU"/>
              </a:rPr>
              <a:t>“</a:t>
            </a:r>
            <a:r>
              <a:rPr sz="1100" spc="-50" dirty="0">
                <a:latin typeface="PMingLiU"/>
                <a:cs typeface="PMingLiU"/>
              </a:rPr>
              <a:t>c</a:t>
            </a:r>
            <a:r>
              <a:rPr sz="1100" spc="190" dirty="0">
                <a:latin typeface="PMingLiU"/>
                <a:cs typeface="PMingLiU"/>
              </a:rPr>
              <a:t>lassi</a:t>
            </a:r>
            <a:r>
              <a:rPr sz="1100" spc="229" dirty="0">
                <a:latin typeface="PMingLiU"/>
                <a:cs typeface="PMingLiU"/>
              </a:rPr>
              <a:t>c</a:t>
            </a:r>
            <a:r>
              <a:rPr sz="1100" spc="20" dirty="0">
                <a:latin typeface="PMingLiU"/>
                <a:cs typeface="PMingLiU"/>
              </a:rPr>
              <a:t>al”  </a:t>
            </a:r>
            <a:r>
              <a:rPr sz="1100" spc="235" dirty="0">
                <a:latin typeface="PMingLiU"/>
                <a:cs typeface="PMingLiU"/>
              </a:rPr>
              <a:t>regime</a:t>
            </a:r>
            <a:endParaRPr sz="1100">
              <a:latin typeface="PMingLiU"/>
              <a:cs typeface="PMingLiU"/>
            </a:endParaRPr>
          </a:p>
        </p:txBody>
      </p:sp>
      <p:sp>
        <p:nvSpPr>
          <p:cNvPr id="47" name="object 47"/>
          <p:cNvSpPr txBox="1"/>
          <p:nvPr/>
        </p:nvSpPr>
        <p:spPr>
          <a:xfrm>
            <a:off x="5024696" y="3889999"/>
            <a:ext cx="2237105" cy="765810"/>
          </a:xfrm>
          <a:prstGeom prst="rect">
            <a:avLst/>
          </a:prstGeom>
        </p:spPr>
        <p:txBody>
          <a:bodyPr vert="horz" wrap="square" lIns="0" tIns="159385" rIns="0" bIns="0" rtlCol="0">
            <a:spAutoFit/>
          </a:bodyPr>
          <a:lstStyle/>
          <a:p>
            <a:pPr marL="374015">
              <a:lnSpc>
                <a:spcPct val="100000"/>
              </a:lnSpc>
              <a:spcBef>
                <a:spcPts val="1255"/>
              </a:spcBef>
            </a:pPr>
            <a:r>
              <a:rPr sz="1750" spc="5" dirty="0">
                <a:latin typeface="Century"/>
                <a:cs typeface="Century"/>
              </a:rPr>
              <a:t>Complexity </a:t>
            </a:r>
            <a:r>
              <a:rPr sz="1750" spc="15" dirty="0">
                <a:latin typeface="Century"/>
                <a:cs typeface="Century"/>
              </a:rPr>
              <a:t>of</a:t>
            </a:r>
            <a:r>
              <a:rPr sz="1750" spc="229" dirty="0">
                <a:latin typeface="Century"/>
                <a:cs typeface="Century"/>
              </a:rPr>
              <a:t> </a:t>
            </a:r>
            <a:r>
              <a:rPr sz="1750" i="1" spc="315" dirty="0">
                <a:latin typeface="Arial"/>
                <a:cs typeface="Arial"/>
              </a:rPr>
              <a:t>H</a:t>
            </a:r>
            <a:endParaRPr sz="1750">
              <a:latin typeface="Arial"/>
              <a:cs typeface="Arial"/>
            </a:endParaRPr>
          </a:p>
          <a:p>
            <a:pPr marL="12700">
              <a:lnSpc>
                <a:spcPct val="100000"/>
              </a:lnSpc>
              <a:spcBef>
                <a:spcPts val="944"/>
              </a:spcBef>
            </a:pPr>
            <a:r>
              <a:rPr sz="1350" spc="-15" dirty="0">
                <a:latin typeface="Book Antiqua"/>
                <a:cs typeface="Book Antiqua"/>
              </a:rPr>
              <a:t>(b) </a:t>
            </a:r>
            <a:r>
              <a:rPr sz="1350" spc="-70" dirty="0">
                <a:latin typeface="Book Antiqua"/>
                <a:cs typeface="Book Antiqua"/>
              </a:rPr>
              <a:t>“double </a:t>
            </a:r>
            <a:r>
              <a:rPr sz="1350" spc="-60" dirty="0">
                <a:latin typeface="Book Antiqua"/>
                <a:cs typeface="Book Antiqua"/>
              </a:rPr>
              <a:t>descent” </a:t>
            </a:r>
            <a:r>
              <a:rPr sz="1350" spc="-50" dirty="0">
                <a:latin typeface="Book Antiqua"/>
                <a:cs typeface="Book Antiqua"/>
              </a:rPr>
              <a:t>risk</a:t>
            </a:r>
            <a:r>
              <a:rPr sz="1350" spc="35" dirty="0">
                <a:latin typeface="Book Antiqua"/>
                <a:cs typeface="Book Antiqua"/>
              </a:rPr>
              <a:t> </a:t>
            </a:r>
            <a:r>
              <a:rPr sz="1350" spc="-65" dirty="0">
                <a:latin typeface="Book Antiqua"/>
                <a:cs typeface="Book Antiqua"/>
              </a:rPr>
              <a:t>curve</a:t>
            </a:r>
            <a:endParaRPr sz="1350">
              <a:latin typeface="Book Antiqua"/>
              <a:cs typeface="Book Antiqua"/>
            </a:endParaRPr>
          </a:p>
        </p:txBody>
      </p:sp>
      <p:sp>
        <p:nvSpPr>
          <p:cNvPr id="48" name="object 48"/>
          <p:cNvSpPr txBox="1"/>
          <p:nvPr/>
        </p:nvSpPr>
        <p:spPr>
          <a:xfrm>
            <a:off x="7442200" y="5384800"/>
            <a:ext cx="1578610" cy="622300"/>
          </a:xfrm>
          <a:prstGeom prst="rect">
            <a:avLst/>
          </a:prstGeom>
        </p:spPr>
        <p:txBody>
          <a:bodyPr vert="horz" wrap="square" lIns="0" tIns="33019" rIns="0" bIns="0" rtlCol="0">
            <a:spAutoFit/>
          </a:bodyPr>
          <a:lstStyle/>
          <a:p>
            <a:pPr marL="12700" marR="5080" indent="50800">
              <a:lnSpc>
                <a:spcPts val="2300"/>
              </a:lnSpc>
              <a:spcBef>
                <a:spcPts val="259"/>
              </a:spcBef>
            </a:pPr>
            <a:r>
              <a:rPr sz="2000" spc="-5" dirty="0">
                <a:solidFill>
                  <a:srgbClr val="0048AA"/>
                </a:solidFill>
                <a:latin typeface="Arial"/>
                <a:cs typeface="Arial"/>
              </a:rPr>
              <a:t>Image credit:  </a:t>
            </a:r>
            <a:r>
              <a:rPr sz="2000" dirty="0">
                <a:solidFill>
                  <a:srgbClr val="0048AA"/>
                </a:solidFill>
                <a:latin typeface="Arial"/>
                <a:cs typeface="Arial"/>
              </a:rPr>
              <a:t>Mikhail</a:t>
            </a:r>
            <a:r>
              <a:rPr sz="2000" spc="-100" dirty="0">
                <a:solidFill>
                  <a:srgbClr val="0048AA"/>
                </a:solidFill>
                <a:latin typeface="Arial"/>
                <a:cs typeface="Arial"/>
              </a:rPr>
              <a:t> </a:t>
            </a:r>
            <a:r>
              <a:rPr sz="2000" dirty="0">
                <a:solidFill>
                  <a:srgbClr val="0048AA"/>
                </a:solidFill>
                <a:latin typeface="Arial"/>
                <a:cs typeface="Arial"/>
              </a:rPr>
              <a:t>Belkin</a:t>
            </a:r>
            <a:endParaRPr sz="2000">
              <a:latin typeface="Arial"/>
              <a:cs typeface="Arial"/>
            </a:endParaRPr>
          </a:p>
        </p:txBody>
      </p:sp>
    </p:spTree>
    <p:extLst>
      <p:ext uri="{BB962C8B-B14F-4D97-AF65-F5344CB8AC3E}">
        <p14:creationId xmlns:p14="http://schemas.microsoft.com/office/powerpoint/2010/main" val="302248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607425" cy="574040"/>
          </a:xfrm>
          <a:prstGeom prst="rect">
            <a:avLst/>
          </a:prstGeom>
        </p:spPr>
        <p:txBody>
          <a:bodyPr vert="horz" wrap="square" lIns="0" tIns="12700" rIns="0" bIns="0" rtlCol="0">
            <a:spAutoFit/>
          </a:bodyPr>
          <a:lstStyle/>
          <a:p>
            <a:pPr marL="12700">
              <a:lnSpc>
                <a:spcPct val="100000"/>
              </a:lnSpc>
              <a:spcBef>
                <a:spcPts val="100"/>
              </a:spcBef>
            </a:pPr>
            <a:r>
              <a:rPr sz="3600" dirty="0"/>
              <a:t>Key </a:t>
            </a:r>
            <a:r>
              <a:rPr sz="3600" spc="-5" dirty="0"/>
              <a:t>Theoretical Questions </a:t>
            </a:r>
            <a:r>
              <a:rPr sz="3600" dirty="0"/>
              <a:t>are</a:t>
            </a:r>
            <a:r>
              <a:rPr sz="3600" spc="-40" dirty="0"/>
              <a:t> </a:t>
            </a:r>
            <a:r>
              <a:rPr sz="3600" spc="-5" dirty="0"/>
              <a:t>Interrelated</a:t>
            </a:r>
            <a:endParaRPr sz="3600"/>
          </a:p>
        </p:txBody>
      </p:sp>
      <p:sp>
        <p:nvSpPr>
          <p:cNvPr id="11" name="object 11"/>
          <p:cNvSpPr txBox="1"/>
          <p:nvPr/>
        </p:nvSpPr>
        <p:spPr>
          <a:xfrm>
            <a:off x="228600" y="901700"/>
            <a:ext cx="2944495" cy="1102360"/>
          </a:xfrm>
          <a:prstGeom prst="rect">
            <a:avLst/>
          </a:prstGeom>
        </p:spPr>
        <p:txBody>
          <a:bodyPr vert="horz" wrap="square" lIns="0" tIns="33020" rIns="0" bIns="0" rtlCol="0">
            <a:spAutoFit/>
          </a:bodyPr>
          <a:lstStyle/>
          <a:p>
            <a:pPr marL="355600" marR="5080" indent="-342900">
              <a:lnSpc>
                <a:spcPts val="2800"/>
              </a:lnSpc>
              <a:spcBef>
                <a:spcPts val="260"/>
              </a:spcBef>
              <a:buChar char="•"/>
              <a:tabLst>
                <a:tab pos="354965" algn="l"/>
                <a:tab pos="355600" algn="l"/>
              </a:tabLst>
            </a:pPr>
            <a:r>
              <a:rPr sz="2400" spc="-5" dirty="0">
                <a:solidFill>
                  <a:srgbClr val="0048AA"/>
                </a:solidFill>
                <a:latin typeface="Arial"/>
                <a:cs typeface="Arial"/>
              </a:rPr>
              <a:t>Optimization </a:t>
            </a:r>
            <a:r>
              <a:rPr sz="2400" dirty="0">
                <a:solidFill>
                  <a:srgbClr val="0048AA"/>
                </a:solidFill>
                <a:latin typeface="Arial"/>
                <a:cs typeface="Arial"/>
              </a:rPr>
              <a:t>can  impact  </a:t>
            </a:r>
            <a:r>
              <a:rPr sz="2400" spc="-5" dirty="0">
                <a:solidFill>
                  <a:srgbClr val="0048AA"/>
                </a:solidFill>
                <a:latin typeface="Arial"/>
                <a:cs typeface="Arial"/>
              </a:rPr>
              <a:t>generalization</a:t>
            </a:r>
            <a:r>
              <a:rPr sz="2400" spc="-20" dirty="0">
                <a:solidFill>
                  <a:srgbClr val="0048AA"/>
                </a:solidFill>
                <a:latin typeface="Arial"/>
                <a:cs typeface="Arial"/>
              </a:rPr>
              <a:t> </a:t>
            </a:r>
            <a:r>
              <a:rPr sz="2400" spc="-5" dirty="0">
                <a:solidFill>
                  <a:srgbClr val="0048AA"/>
                </a:solidFill>
                <a:latin typeface="Arial"/>
                <a:cs typeface="Arial"/>
              </a:rPr>
              <a:t>[1,2]</a:t>
            </a:r>
            <a:endParaRPr sz="2400">
              <a:latin typeface="Arial"/>
              <a:cs typeface="Arial"/>
            </a:endParaRPr>
          </a:p>
        </p:txBody>
      </p:sp>
      <p:sp>
        <p:nvSpPr>
          <p:cNvPr id="12" name="object 12"/>
          <p:cNvSpPr txBox="1"/>
          <p:nvPr/>
        </p:nvSpPr>
        <p:spPr>
          <a:xfrm>
            <a:off x="228600" y="2743200"/>
            <a:ext cx="2690495" cy="1102360"/>
          </a:xfrm>
          <a:prstGeom prst="rect">
            <a:avLst/>
          </a:prstGeom>
        </p:spPr>
        <p:txBody>
          <a:bodyPr vert="horz" wrap="square" lIns="0" tIns="33020" rIns="0" bIns="0" rtlCol="0">
            <a:spAutoFit/>
          </a:bodyPr>
          <a:lstStyle/>
          <a:p>
            <a:pPr marL="355600" marR="5080" indent="-342900">
              <a:lnSpc>
                <a:spcPts val="2800"/>
              </a:lnSpc>
              <a:spcBef>
                <a:spcPts val="260"/>
              </a:spcBef>
              <a:buChar char="•"/>
              <a:tabLst>
                <a:tab pos="354965" algn="l"/>
                <a:tab pos="355600" algn="l"/>
              </a:tabLst>
            </a:pPr>
            <a:r>
              <a:rPr sz="2400" spc="-5" dirty="0">
                <a:solidFill>
                  <a:srgbClr val="0048AA"/>
                </a:solidFill>
                <a:latin typeface="Arial"/>
                <a:cs typeface="Arial"/>
              </a:rPr>
              <a:t>Architecture </a:t>
            </a:r>
            <a:r>
              <a:rPr sz="2400" dirty="0">
                <a:solidFill>
                  <a:srgbClr val="0048AA"/>
                </a:solidFill>
                <a:latin typeface="Arial"/>
                <a:cs typeface="Arial"/>
              </a:rPr>
              <a:t>has  </a:t>
            </a:r>
            <a:r>
              <a:rPr sz="2400" spc="-5" dirty="0">
                <a:solidFill>
                  <a:srgbClr val="0048AA"/>
                </a:solidFill>
                <a:latin typeface="Arial"/>
                <a:cs typeface="Arial"/>
              </a:rPr>
              <a:t>strong </a:t>
            </a:r>
            <a:r>
              <a:rPr sz="2400" spc="-10" dirty="0">
                <a:solidFill>
                  <a:srgbClr val="0048AA"/>
                </a:solidFill>
                <a:latin typeface="Arial"/>
                <a:cs typeface="Arial"/>
              </a:rPr>
              <a:t>effect </a:t>
            </a:r>
            <a:r>
              <a:rPr sz="2400" dirty="0">
                <a:solidFill>
                  <a:srgbClr val="0048AA"/>
                </a:solidFill>
                <a:latin typeface="Arial"/>
                <a:cs typeface="Arial"/>
              </a:rPr>
              <a:t>on  </a:t>
            </a:r>
            <a:r>
              <a:rPr sz="2400" spc="-5" dirty="0">
                <a:solidFill>
                  <a:srgbClr val="0048AA"/>
                </a:solidFill>
                <a:latin typeface="Arial"/>
                <a:cs typeface="Arial"/>
              </a:rPr>
              <a:t>generalization</a:t>
            </a:r>
            <a:r>
              <a:rPr sz="2400" spc="-25" dirty="0">
                <a:solidFill>
                  <a:srgbClr val="0048AA"/>
                </a:solidFill>
                <a:latin typeface="Arial"/>
                <a:cs typeface="Arial"/>
              </a:rPr>
              <a:t> </a:t>
            </a:r>
            <a:r>
              <a:rPr sz="2400" spc="-5" dirty="0">
                <a:solidFill>
                  <a:srgbClr val="0048AA"/>
                </a:solidFill>
                <a:latin typeface="Arial"/>
                <a:cs typeface="Arial"/>
              </a:rPr>
              <a:t>[3]</a:t>
            </a:r>
            <a:endParaRPr sz="2400">
              <a:latin typeface="Arial"/>
              <a:cs typeface="Arial"/>
            </a:endParaRPr>
          </a:p>
        </p:txBody>
      </p:sp>
      <p:sp>
        <p:nvSpPr>
          <p:cNvPr id="13" name="object 13"/>
          <p:cNvSpPr txBox="1"/>
          <p:nvPr/>
        </p:nvSpPr>
        <p:spPr>
          <a:xfrm>
            <a:off x="228600" y="4597400"/>
            <a:ext cx="3536950" cy="1102360"/>
          </a:xfrm>
          <a:prstGeom prst="rect">
            <a:avLst/>
          </a:prstGeom>
        </p:spPr>
        <p:txBody>
          <a:bodyPr vert="horz" wrap="square" lIns="0" tIns="33019" rIns="0" bIns="0" rtlCol="0">
            <a:spAutoFit/>
          </a:bodyPr>
          <a:lstStyle/>
          <a:p>
            <a:pPr marL="355600" marR="5080" indent="-342900">
              <a:lnSpc>
                <a:spcPts val="2800"/>
              </a:lnSpc>
              <a:spcBef>
                <a:spcPts val="259"/>
              </a:spcBef>
              <a:buChar char="•"/>
              <a:tabLst>
                <a:tab pos="354965" algn="l"/>
                <a:tab pos="355600" algn="l"/>
              </a:tabLst>
            </a:pPr>
            <a:r>
              <a:rPr sz="2400" dirty="0">
                <a:solidFill>
                  <a:srgbClr val="0048AA"/>
                </a:solidFill>
                <a:latin typeface="Arial"/>
                <a:cs typeface="Arial"/>
              </a:rPr>
              <a:t>Some </a:t>
            </a:r>
            <a:r>
              <a:rPr sz="2400" spc="-5" dirty="0">
                <a:solidFill>
                  <a:srgbClr val="0048AA"/>
                </a:solidFill>
                <a:latin typeface="Arial"/>
                <a:cs typeface="Arial"/>
              </a:rPr>
              <a:t>architectures  </a:t>
            </a:r>
            <a:r>
              <a:rPr sz="2400" dirty="0">
                <a:solidFill>
                  <a:srgbClr val="0048AA"/>
                </a:solidFill>
                <a:latin typeface="Arial"/>
                <a:cs typeface="Arial"/>
              </a:rPr>
              <a:t>could be easier </a:t>
            </a:r>
            <a:r>
              <a:rPr sz="2400" spc="-5" dirty="0">
                <a:solidFill>
                  <a:srgbClr val="0048AA"/>
                </a:solidFill>
                <a:latin typeface="Arial"/>
                <a:cs typeface="Arial"/>
              </a:rPr>
              <a:t>to  optimize than others</a:t>
            </a:r>
            <a:r>
              <a:rPr sz="2400" spc="-10" dirty="0">
                <a:solidFill>
                  <a:srgbClr val="0048AA"/>
                </a:solidFill>
                <a:latin typeface="Arial"/>
                <a:cs typeface="Arial"/>
              </a:rPr>
              <a:t> </a:t>
            </a:r>
            <a:r>
              <a:rPr sz="2400" spc="-5" dirty="0">
                <a:solidFill>
                  <a:srgbClr val="0048AA"/>
                </a:solidFill>
                <a:latin typeface="Arial"/>
                <a:cs typeface="Arial"/>
              </a:rPr>
              <a:t>[4]</a:t>
            </a:r>
            <a:endParaRPr sz="2400">
              <a:latin typeface="Arial"/>
              <a:cs typeface="Arial"/>
            </a:endParaRPr>
          </a:p>
        </p:txBody>
      </p:sp>
      <p:sp>
        <p:nvSpPr>
          <p:cNvPr id="14" name="object 14"/>
          <p:cNvSpPr txBox="1"/>
          <p:nvPr/>
        </p:nvSpPr>
        <p:spPr>
          <a:xfrm>
            <a:off x="25400" y="6197600"/>
            <a:ext cx="6277610" cy="490220"/>
          </a:xfrm>
          <a:prstGeom prst="rect">
            <a:avLst/>
          </a:prstGeom>
        </p:spPr>
        <p:txBody>
          <a:bodyPr vert="horz" wrap="square" lIns="0" tIns="12700" rIns="0" bIns="0" rtlCol="0">
            <a:spAutoFit/>
          </a:bodyPr>
          <a:lstStyle/>
          <a:p>
            <a:pPr marL="153670" indent="-141605">
              <a:lnSpc>
                <a:spcPts val="930"/>
              </a:lnSpc>
              <a:spcBef>
                <a:spcPts val="100"/>
              </a:spcBef>
              <a:buAutoNum type="arabicPlain"/>
              <a:tabLst>
                <a:tab pos="154305" algn="l"/>
              </a:tabLst>
            </a:pPr>
            <a:r>
              <a:rPr sz="800" dirty="0">
                <a:solidFill>
                  <a:srgbClr val="0048AA"/>
                </a:solidFill>
                <a:latin typeface="Arial"/>
                <a:cs typeface="Arial"/>
              </a:rPr>
              <a:t>Neyshabur et. al. In Search of the Real </a:t>
            </a:r>
            <a:r>
              <a:rPr sz="800" spc="-5" dirty="0">
                <a:solidFill>
                  <a:srgbClr val="0048AA"/>
                </a:solidFill>
                <a:latin typeface="Arial"/>
                <a:cs typeface="Arial"/>
              </a:rPr>
              <a:t>Inductive </a:t>
            </a:r>
            <a:r>
              <a:rPr sz="800" dirty="0">
                <a:solidFill>
                  <a:srgbClr val="0048AA"/>
                </a:solidFill>
                <a:latin typeface="Arial"/>
                <a:cs typeface="Arial"/>
              </a:rPr>
              <a:t>Bias: On the Role of Implicit Regularization in Deep Learning.” ICLR workshop.</a:t>
            </a:r>
            <a:r>
              <a:rPr sz="800" spc="-90" dirty="0">
                <a:solidFill>
                  <a:srgbClr val="0048AA"/>
                </a:solidFill>
                <a:latin typeface="Arial"/>
                <a:cs typeface="Arial"/>
              </a:rPr>
              <a:t> </a:t>
            </a:r>
            <a:r>
              <a:rPr sz="800" dirty="0">
                <a:solidFill>
                  <a:srgbClr val="0048AA"/>
                </a:solidFill>
                <a:latin typeface="Arial"/>
                <a:cs typeface="Arial"/>
              </a:rPr>
              <a:t>(2015).</a:t>
            </a:r>
            <a:endParaRPr sz="800">
              <a:latin typeface="Arial"/>
              <a:cs typeface="Arial"/>
            </a:endParaRPr>
          </a:p>
          <a:p>
            <a:pPr marL="153670" indent="-141605">
              <a:lnSpc>
                <a:spcPts val="900"/>
              </a:lnSpc>
              <a:buAutoNum type="arabicPlain"/>
              <a:tabLst>
                <a:tab pos="154305" algn="l"/>
              </a:tabLst>
            </a:pPr>
            <a:r>
              <a:rPr sz="800" spc="-55" dirty="0">
                <a:solidFill>
                  <a:srgbClr val="0048AA"/>
                </a:solidFill>
                <a:latin typeface="Arial"/>
                <a:cs typeface="Arial"/>
              </a:rPr>
              <a:t>P. </a:t>
            </a:r>
            <a:r>
              <a:rPr sz="800" dirty="0">
                <a:solidFill>
                  <a:srgbClr val="0048AA"/>
                </a:solidFill>
                <a:latin typeface="Arial"/>
                <a:cs typeface="Arial"/>
              </a:rPr>
              <a:t>Zhou, J. Feng. The Landscape of Deep Learning Algorithms. 1705.07038,</a:t>
            </a:r>
            <a:r>
              <a:rPr sz="800" spc="-50" dirty="0">
                <a:solidFill>
                  <a:srgbClr val="0048AA"/>
                </a:solidFill>
                <a:latin typeface="Arial"/>
                <a:cs typeface="Arial"/>
              </a:rPr>
              <a:t> </a:t>
            </a:r>
            <a:r>
              <a:rPr sz="800" dirty="0">
                <a:solidFill>
                  <a:srgbClr val="0048AA"/>
                </a:solidFill>
                <a:latin typeface="Arial"/>
                <a:cs typeface="Arial"/>
              </a:rPr>
              <a:t>2017</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Zhang, et al., </a:t>
            </a:r>
            <a:r>
              <a:rPr sz="800" spc="-5" dirty="0">
                <a:solidFill>
                  <a:srgbClr val="0048AA"/>
                </a:solidFill>
                <a:latin typeface="Arial"/>
                <a:cs typeface="Arial"/>
              </a:rPr>
              <a:t>“Understanding </a:t>
            </a:r>
            <a:r>
              <a:rPr sz="800" dirty="0">
                <a:solidFill>
                  <a:srgbClr val="0048AA"/>
                </a:solidFill>
                <a:latin typeface="Arial"/>
                <a:cs typeface="Arial"/>
              </a:rPr>
              <a:t>deep learning requires rethinking generalization.” ICLR.</a:t>
            </a:r>
            <a:r>
              <a:rPr sz="800" spc="-20" dirty="0">
                <a:solidFill>
                  <a:srgbClr val="0048AA"/>
                </a:solidFill>
                <a:latin typeface="Arial"/>
                <a:cs typeface="Arial"/>
              </a:rPr>
              <a:t> </a:t>
            </a:r>
            <a:r>
              <a:rPr sz="800" dirty="0">
                <a:solidFill>
                  <a:srgbClr val="0048AA"/>
                </a:solidFill>
                <a:latin typeface="Arial"/>
                <a:cs typeface="Arial"/>
              </a:rPr>
              <a:t>(2017).</a:t>
            </a:r>
            <a:endParaRPr sz="800">
              <a:latin typeface="Arial"/>
              <a:cs typeface="Arial"/>
            </a:endParaRPr>
          </a:p>
          <a:p>
            <a:pPr marL="153670" indent="-141605">
              <a:lnSpc>
                <a:spcPts val="930"/>
              </a:lnSpc>
              <a:buAutoNum type="arabicPlain"/>
              <a:tabLst>
                <a:tab pos="154305" algn="l"/>
              </a:tabLst>
            </a:pPr>
            <a:r>
              <a:rPr sz="800" spc="-5" dirty="0">
                <a:solidFill>
                  <a:srgbClr val="0048AA"/>
                </a:solidFill>
                <a:latin typeface="Arial"/>
                <a:cs typeface="Arial"/>
              </a:rPr>
              <a:t>Haeffele, Vidal. </a:t>
            </a:r>
            <a:r>
              <a:rPr sz="800" dirty="0">
                <a:solidFill>
                  <a:srgbClr val="0048AA"/>
                </a:solidFill>
                <a:latin typeface="Arial"/>
                <a:cs typeface="Arial"/>
              </a:rPr>
              <a:t>Global optimality in neural network training. CVPR</a:t>
            </a:r>
            <a:r>
              <a:rPr sz="800" spc="-10" dirty="0">
                <a:solidFill>
                  <a:srgbClr val="0048AA"/>
                </a:solidFill>
                <a:latin typeface="Arial"/>
                <a:cs typeface="Arial"/>
              </a:rPr>
              <a:t> </a:t>
            </a:r>
            <a:r>
              <a:rPr sz="800" dirty="0">
                <a:solidFill>
                  <a:srgbClr val="0048AA"/>
                </a:solidFill>
                <a:latin typeface="Arial"/>
                <a:cs typeface="Arial"/>
              </a:rPr>
              <a:t>2017.</a:t>
            </a:r>
            <a:endParaRPr sz="800">
              <a:latin typeface="Arial"/>
              <a:cs typeface="Arial"/>
            </a:endParaRPr>
          </a:p>
        </p:txBody>
      </p:sp>
      <p:sp>
        <p:nvSpPr>
          <p:cNvPr id="15" name="object 15"/>
          <p:cNvSpPr/>
          <p:nvPr/>
        </p:nvSpPr>
        <p:spPr>
          <a:xfrm>
            <a:off x="3979199" y="1013055"/>
            <a:ext cx="5084136" cy="494223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124954" y="3844154"/>
            <a:ext cx="1566541" cy="1657356"/>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417709" y="1399677"/>
            <a:ext cx="1901743" cy="792413"/>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6408534" y="3631571"/>
            <a:ext cx="2617216" cy="955538"/>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232743" y="1740786"/>
            <a:ext cx="1065530" cy="1334770"/>
          </a:xfrm>
          <a:custGeom>
            <a:avLst/>
            <a:gdLst/>
            <a:ahLst/>
            <a:cxnLst/>
            <a:rect l="l" t="t" r="r" b="b"/>
            <a:pathLst>
              <a:path w="1065529" h="1334770">
                <a:moveTo>
                  <a:pt x="0" y="755142"/>
                </a:moveTo>
                <a:lnTo>
                  <a:pt x="254671" y="1334516"/>
                </a:lnTo>
                <a:lnTo>
                  <a:pt x="493477" y="863600"/>
                </a:lnTo>
                <a:lnTo>
                  <a:pt x="357478" y="863600"/>
                </a:lnTo>
                <a:lnTo>
                  <a:pt x="177604" y="853313"/>
                </a:lnTo>
                <a:lnTo>
                  <a:pt x="182381" y="760629"/>
                </a:lnTo>
                <a:lnTo>
                  <a:pt x="0" y="755142"/>
                </a:lnTo>
                <a:close/>
              </a:path>
              <a:path w="1065529" h="1334770">
                <a:moveTo>
                  <a:pt x="182381" y="760629"/>
                </a:moveTo>
                <a:lnTo>
                  <a:pt x="177604" y="853313"/>
                </a:lnTo>
                <a:lnTo>
                  <a:pt x="357478" y="863600"/>
                </a:lnTo>
                <a:lnTo>
                  <a:pt x="361294" y="789686"/>
                </a:lnTo>
                <a:lnTo>
                  <a:pt x="356840" y="789686"/>
                </a:lnTo>
                <a:lnTo>
                  <a:pt x="361655" y="766024"/>
                </a:lnTo>
                <a:lnTo>
                  <a:pt x="182381" y="760629"/>
                </a:lnTo>
                <a:close/>
              </a:path>
              <a:path w="1065529" h="1334770">
                <a:moveTo>
                  <a:pt x="365473" y="766139"/>
                </a:moveTo>
                <a:lnTo>
                  <a:pt x="362025" y="775545"/>
                </a:lnTo>
                <a:lnTo>
                  <a:pt x="357478" y="863600"/>
                </a:lnTo>
                <a:lnTo>
                  <a:pt x="493477" y="863600"/>
                </a:lnTo>
                <a:lnTo>
                  <a:pt x="540233" y="771398"/>
                </a:lnTo>
                <a:lnTo>
                  <a:pt x="365473" y="766139"/>
                </a:lnTo>
                <a:close/>
              </a:path>
              <a:path w="1065529" h="1334770">
                <a:moveTo>
                  <a:pt x="361655" y="766024"/>
                </a:moveTo>
                <a:lnTo>
                  <a:pt x="356840" y="789686"/>
                </a:lnTo>
                <a:lnTo>
                  <a:pt x="362025" y="775545"/>
                </a:lnTo>
                <a:lnTo>
                  <a:pt x="362515" y="766050"/>
                </a:lnTo>
                <a:lnTo>
                  <a:pt x="361655" y="766024"/>
                </a:lnTo>
                <a:close/>
              </a:path>
              <a:path w="1065529" h="1334770">
                <a:moveTo>
                  <a:pt x="362025" y="775545"/>
                </a:moveTo>
                <a:lnTo>
                  <a:pt x="356840" y="789686"/>
                </a:lnTo>
                <a:lnTo>
                  <a:pt x="361294" y="789686"/>
                </a:lnTo>
                <a:lnTo>
                  <a:pt x="362025" y="775545"/>
                </a:lnTo>
                <a:close/>
              </a:path>
              <a:path w="1065529" h="1334770">
                <a:moveTo>
                  <a:pt x="362515" y="766050"/>
                </a:moveTo>
                <a:lnTo>
                  <a:pt x="362025" y="775545"/>
                </a:lnTo>
                <a:lnTo>
                  <a:pt x="365473" y="766139"/>
                </a:lnTo>
                <a:lnTo>
                  <a:pt x="362515" y="766050"/>
                </a:lnTo>
                <a:close/>
              </a:path>
              <a:path w="1065529" h="1334770">
                <a:moveTo>
                  <a:pt x="367706" y="760349"/>
                </a:moveTo>
                <a:lnTo>
                  <a:pt x="362809" y="760349"/>
                </a:lnTo>
                <a:lnTo>
                  <a:pt x="362515" y="766050"/>
                </a:lnTo>
                <a:lnTo>
                  <a:pt x="365473" y="766139"/>
                </a:lnTo>
                <a:lnTo>
                  <a:pt x="365827" y="765175"/>
                </a:lnTo>
                <a:lnTo>
                  <a:pt x="366665" y="762888"/>
                </a:lnTo>
                <a:lnTo>
                  <a:pt x="367706" y="760349"/>
                </a:lnTo>
                <a:close/>
              </a:path>
              <a:path w="1065529" h="1334770">
                <a:moveTo>
                  <a:pt x="362809" y="760349"/>
                </a:moveTo>
                <a:lnTo>
                  <a:pt x="361655" y="766024"/>
                </a:lnTo>
                <a:lnTo>
                  <a:pt x="362515" y="766050"/>
                </a:lnTo>
                <a:lnTo>
                  <a:pt x="362809" y="760349"/>
                </a:lnTo>
                <a:close/>
              </a:path>
              <a:path w="1065529" h="1334770">
                <a:moveTo>
                  <a:pt x="544679" y="180007"/>
                </a:moveTo>
                <a:lnTo>
                  <a:pt x="472065" y="246380"/>
                </a:lnTo>
                <a:lnTo>
                  <a:pt x="432239" y="292988"/>
                </a:lnTo>
                <a:lnTo>
                  <a:pt x="394192" y="341375"/>
                </a:lnTo>
                <a:lnTo>
                  <a:pt x="358066" y="391668"/>
                </a:lnTo>
                <a:lnTo>
                  <a:pt x="324234" y="443102"/>
                </a:lnTo>
                <a:lnTo>
                  <a:pt x="292131" y="496697"/>
                </a:lnTo>
                <a:lnTo>
                  <a:pt x="262442" y="551561"/>
                </a:lnTo>
                <a:lnTo>
                  <a:pt x="235276" y="607187"/>
                </a:lnTo>
                <a:lnTo>
                  <a:pt x="210524" y="663956"/>
                </a:lnTo>
                <a:lnTo>
                  <a:pt x="183705" y="734949"/>
                </a:lnTo>
                <a:lnTo>
                  <a:pt x="182381" y="760629"/>
                </a:lnTo>
                <a:lnTo>
                  <a:pt x="361655" y="766024"/>
                </a:lnTo>
                <a:lnTo>
                  <a:pt x="362809" y="760349"/>
                </a:lnTo>
                <a:lnTo>
                  <a:pt x="367706" y="760349"/>
                </a:lnTo>
                <a:lnTo>
                  <a:pt x="375531" y="740537"/>
                </a:lnTo>
                <a:lnTo>
                  <a:pt x="376334" y="738505"/>
                </a:lnTo>
                <a:lnTo>
                  <a:pt x="385802" y="716152"/>
                </a:lnTo>
                <a:lnTo>
                  <a:pt x="386661" y="714121"/>
                </a:lnTo>
                <a:lnTo>
                  <a:pt x="396655" y="691896"/>
                </a:lnTo>
                <a:lnTo>
                  <a:pt x="397567" y="689863"/>
                </a:lnTo>
                <a:lnTo>
                  <a:pt x="409073" y="665734"/>
                </a:lnTo>
                <a:lnTo>
                  <a:pt x="420312" y="643382"/>
                </a:lnTo>
                <a:lnTo>
                  <a:pt x="432774" y="619633"/>
                </a:lnTo>
                <a:lnTo>
                  <a:pt x="433777" y="617727"/>
                </a:lnTo>
                <a:lnTo>
                  <a:pt x="445832" y="596138"/>
                </a:lnTo>
                <a:lnTo>
                  <a:pt x="446892" y="594233"/>
                </a:lnTo>
                <a:lnTo>
                  <a:pt x="459594" y="572643"/>
                </a:lnTo>
                <a:lnTo>
                  <a:pt x="460488" y="571119"/>
                </a:lnTo>
                <a:lnTo>
                  <a:pt x="473089" y="550545"/>
                </a:lnTo>
                <a:lnTo>
                  <a:pt x="474719" y="547877"/>
                </a:lnTo>
                <a:lnTo>
                  <a:pt x="502813" y="505206"/>
                </a:lnTo>
                <a:lnTo>
                  <a:pt x="504899" y="502031"/>
                </a:lnTo>
                <a:lnTo>
                  <a:pt x="534100" y="461518"/>
                </a:lnTo>
                <a:lnTo>
                  <a:pt x="536474" y="458216"/>
                </a:lnTo>
                <a:lnTo>
                  <a:pt x="567263" y="419226"/>
                </a:lnTo>
                <a:lnTo>
                  <a:pt x="567136" y="419226"/>
                </a:lnTo>
                <a:lnTo>
                  <a:pt x="569561" y="416306"/>
                </a:lnTo>
                <a:lnTo>
                  <a:pt x="601619" y="378841"/>
                </a:lnTo>
                <a:lnTo>
                  <a:pt x="604330" y="375666"/>
                </a:lnTo>
                <a:lnTo>
                  <a:pt x="604476" y="375666"/>
                </a:lnTo>
                <a:lnTo>
                  <a:pt x="625093" y="353695"/>
                </a:lnTo>
                <a:lnTo>
                  <a:pt x="620076" y="353695"/>
                </a:lnTo>
                <a:lnTo>
                  <a:pt x="626811" y="348304"/>
                </a:lnTo>
                <a:lnTo>
                  <a:pt x="544679" y="180007"/>
                </a:lnTo>
                <a:close/>
              </a:path>
              <a:path w="1065529" h="1334770">
                <a:moveTo>
                  <a:pt x="366665" y="762888"/>
                </a:moveTo>
                <a:lnTo>
                  <a:pt x="365800" y="765175"/>
                </a:lnTo>
                <a:lnTo>
                  <a:pt x="366173" y="764230"/>
                </a:lnTo>
                <a:lnTo>
                  <a:pt x="366665" y="762888"/>
                </a:lnTo>
                <a:close/>
              </a:path>
              <a:path w="1065529" h="1334770">
                <a:moveTo>
                  <a:pt x="366173" y="764230"/>
                </a:moveTo>
                <a:lnTo>
                  <a:pt x="365800" y="765175"/>
                </a:lnTo>
                <a:lnTo>
                  <a:pt x="366173" y="764230"/>
                </a:lnTo>
                <a:close/>
              </a:path>
              <a:path w="1065529" h="1334770">
                <a:moveTo>
                  <a:pt x="366703" y="762888"/>
                </a:moveTo>
                <a:lnTo>
                  <a:pt x="366173" y="764230"/>
                </a:lnTo>
                <a:lnTo>
                  <a:pt x="366703" y="762888"/>
                </a:lnTo>
                <a:close/>
              </a:path>
              <a:path w="1065529" h="1334770">
                <a:moveTo>
                  <a:pt x="376073" y="739164"/>
                </a:moveTo>
                <a:lnTo>
                  <a:pt x="375493" y="740537"/>
                </a:lnTo>
                <a:lnTo>
                  <a:pt x="376073" y="739164"/>
                </a:lnTo>
                <a:close/>
              </a:path>
              <a:path w="1065529" h="1334770">
                <a:moveTo>
                  <a:pt x="376352" y="738505"/>
                </a:moveTo>
                <a:lnTo>
                  <a:pt x="376073" y="739164"/>
                </a:lnTo>
                <a:lnTo>
                  <a:pt x="376352" y="738505"/>
                </a:lnTo>
                <a:close/>
              </a:path>
              <a:path w="1065529" h="1334770">
                <a:moveTo>
                  <a:pt x="386271" y="715044"/>
                </a:moveTo>
                <a:lnTo>
                  <a:pt x="385773" y="716152"/>
                </a:lnTo>
                <a:lnTo>
                  <a:pt x="386271" y="715044"/>
                </a:lnTo>
                <a:close/>
              </a:path>
              <a:path w="1065529" h="1334770">
                <a:moveTo>
                  <a:pt x="386685" y="714121"/>
                </a:moveTo>
                <a:lnTo>
                  <a:pt x="386271" y="715044"/>
                </a:lnTo>
                <a:lnTo>
                  <a:pt x="386685" y="714121"/>
                </a:lnTo>
                <a:close/>
              </a:path>
              <a:path w="1065529" h="1334770">
                <a:moveTo>
                  <a:pt x="397608" y="689863"/>
                </a:moveTo>
                <a:lnTo>
                  <a:pt x="396875" y="691406"/>
                </a:lnTo>
                <a:lnTo>
                  <a:pt x="397608" y="689863"/>
                </a:lnTo>
                <a:close/>
              </a:path>
              <a:path w="1065529" h="1334770">
                <a:moveTo>
                  <a:pt x="409122" y="665734"/>
                </a:moveTo>
                <a:lnTo>
                  <a:pt x="408232" y="667512"/>
                </a:lnTo>
                <a:lnTo>
                  <a:pt x="409122" y="665734"/>
                </a:lnTo>
                <a:close/>
              </a:path>
              <a:path w="1065529" h="1334770">
                <a:moveTo>
                  <a:pt x="421203" y="641604"/>
                </a:moveTo>
                <a:lnTo>
                  <a:pt x="420265" y="643382"/>
                </a:lnTo>
                <a:lnTo>
                  <a:pt x="421203" y="641604"/>
                </a:lnTo>
                <a:close/>
              </a:path>
              <a:path w="1065529" h="1334770">
                <a:moveTo>
                  <a:pt x="433087" y="619038"/>
                </a:moveTo>
                <a:lnTo>
                  <a:pt x="432756" y="619633"/>
                </a:lnTo>
                <a:lnTo>
                  <a:pt x="433087" y="619038"/>
                </a:lnTo>
                <a:close/>
              </a:path>
              <a:path w="1065529" h="1334770">
                <a:moveTo>
                  <a:pt x="433816" y="617727"/>
                </a:moveTo>
                <a:lnTo>
                  <a:pt x="433087" y="619038"/>
                </a:lnTo>
                <a:lnTo>
                  <a:pt x="433816" y="617727"/>
                </a:lnTo>
                <a:close/>
              </a:path>
              <a:path w="1065529" h="1334770">
                <a:moveTo>
                  <a:pt x="446212" y="595454"/>
                </a:moveTo>
                <a:lnTo>
                  <a:pt x="445811" y="596138"/>
                </a:lnTo>
                <a:lnTo>
                  <a:pt x="446212" y="595454"/>
                </a:lnTo>
                <a:close/>
              </a:path>
              <a:path w="1065529" h="1334770">
                <a:moveTo>
                  <a:pt x="446929" y="594233"/>
                </a:moveTo>
                <a:lnTo>
                  <a:pt x="446212" y="595454"/>
                </a:lnTo>
                <a:lnTo>
                  <a:pt x="446929" y="594233"/>
                </a:lnTo>
                <a:close/>
              </a:path>
              <a:path w="1065529" h="1334770">
                <a:moveTo>
                  <a:pt x="460517" y="571119"/>
                </a:moveTo>
                <a:lnTo>
                  <a:pt x="459779" y="572327"/>
                </a:lnTo>
                <a:lnTo>
                  <a:pt x="460517" y="571119"/>
                </a:lnTo>
                <a:close/>
              </a:path>
              <a:path w="1065529" h="1334770">
                <a:moveTo>
                  <a:pt x="474719" y="547877"/>
                </a:moveTo>
                <a:lnTo>
                  <a:pt x="473014" y="550545"/>
                </a:lnTo>
                <a:lnTo>
                  <a:pt x="474093" y="548901"/>
                </a:lnTo>
                <a:lnTo>
                  <a:pt x="474719" y="547877"/>
                </a:lnTo>
                <a:close/>
              </a:path>
              <a:path w="1065529" h="1334770">
                <a:moveTo>
                  <a:pt x="474093" y="548901"/>
                </a:moveTo>
                <a:lnTo>
                  <a:pt x="473014" y="550545"/>
                </a:lnTo>
                <a:lnTo>
                  <a:pt x="474093" y="548901"/>
                </a:lnTo>
                <a:close/>
              </a:path>
              <a:path w="1065529" h="1334770">
                <a:moveTo>
                  <a:pt x="474766" y="547877"/>
                </a:moveTo>
                <a:lnTo>
                  <a:pt x="474093" y="548901"/>
                </a:lnTo>
                <a:lnTo>
                  <a:pt x="474766" y="547877"/>
                </a:lnTo>
                <a:close/>
              </a:path>
              <a:path w="1065529" h="1334770">
                <a:moveTo>
                  <a:pt x="971670" y="135127"/>
                </a:moveTo>
                <a:lnTo>
                  <a:pt x="620916" y="135127"/>
                </a:lnTo>
                <a:lnTo>
                  <a:pt x="708529" y="301498"/>
                </a:lnTo>
                <a:lnTo>
                  <a:pt x="631319" y="347060"/>
                </a:lnTo>
                <a:lnTo>
                  <a:pt x="627954" y="350646"/>
                </a:lnTo>
                <a:lnTo>
                  <a:pt x="708649" y="516000"/>
                </a:lnTo>
                <a:lnTo>
                  <a:pt x="971670" y="135127"/>
                </a:lnTo>
                <a:close/>
              </a:path>
              <a:path w="1065529" h="1334770">
                <a:moveTo>
                  <a:pt x="504899" y="502031"/>
                </a:moveTo>
                <a:lnTo>
                  <a:pt x="502690" y="505206"/>
                </a:lnTo>
                <a:lnTo>
                  <a:pt x="504123" y="503212"/>
                </a:lnTo>
                <a:lnTo>
                  <a:pt x="504899" y="502031"/>
                </a:lnTo>
                <a:close/>
              </a:path>
              <a:path w="1065529" h="1334770">
                <a:moveTo>
                  <a:pt x="504123" y="503212"/>
                </a:moveTo>
                <a:lnTo>
                  <a:pt x="502690" y="505206"/>
                </a:lnTo>
                <a:lnTo>
                  <a:pt x="504123" y="503212"/>
                </a:lnTo>
                <a:close/>
              </a:path>
              <a:path w="1065529" h="1334770">
                <a:moveTo>
                  <a:pt x="504972" y="502031"/>
                </a:moveTo>
                <a:lnTo>
                  <a:pt x="504123" y="503212"/>
                </a:lnTo>
                <a:lnTo>
                  <a:pt x="504972" y="502031"/>
                </a:lnTo>
                <a:close/>
              </a:path>
              <a:path w="1065529" h="1334770">
                <a:moveTo>
                  <a:pt x="536474" y="458216"/>
                </a:moveTo>
                <a:lnTo>
                  <a:pt x="533989" y="461518"/>
                </a:lnTo>
                <a:lnTo>
                  <a:pt x="535280" y="459876"/>
                </a:lnTo>
                <a:lnTo>
                  <a:pt x="536474" y="458216"/>
                </a:lnTo>
                <a:close/>
              </a:path>
              <a:path w="1065529" h="1334770">
                <a:moveTo>
                  <a:pt x="535280" y="459876"/>
                </a:moveTo>
                <a:lnTo>
                  <a:pt x="533989" y="461518"/>
                </a:lnTo>
                <a:lnTo>
                  <a:pt x="535280" y="459876"/>
                </a:lnTo>
                <a:close/>
              </a:path>
              <a:path w="1065529" h="1334770">
                <a:moveTo>
                  <a:pt x="536587" y="458216"/>
                </a:moveTo>
                <a:lnTo>
                  <a:pt x="535280" y="459876"/>
                </a:lnTo>
                <a:lnTo>
                  <a:pt x="536587" y="458216"/>
                </a:lnTo>
                <a:close/>
              </a:path>
              <a:path w="1065529" h="1334770">
                <a:moveTo>
                  <a:pt x="569561" y="416306"/>
                </a:moveTo>
                <a:lnTo>
                  <a:pt x="567136" y="419226"/>
                </a:lnTo>
                <a:lnTo>
                  <a:pt x="568759" y="417325"/>
                </a:lnTo>
                <a:lnTo>
                  <a:pt x="569561" y="416306"/>
                </a:lnTo>
                <a:close/>
              </a:path>
              <a:path w="1065529" h="1334770">
                <a:moveTo>
                  <a:pt x="568759" y="417325"/>
                </a:moveTo>
                <a:lnTo>
                  <a:pt x="567136" y="419226"/>
                </a:lnTo>
                <a:lnTo>
                  <a:pt x="567263" y="419226"/>
                </a:lnTo>
                <a:lnTo>
                  <a:pt x="568759" y="417325"/>
                </a:lnTo>
                <a:close/>
              </a:path>
              <a:path w="1065529" h="1334770">
                <a:moveTo>
                  <a:pt x="569630" y="416306"/>
                </a:moveTo>
                <a:lnTo>
                  <a:pt x="568759" y="417325"/>
                </a:lnTo>
                <a:lnTo>
                  <a:pt x="569630" y="416306"/>
                </a:lnTo>
                <a:close/>
              </a:path>
              <a:path w="1065529" h="1334770">
                <a:moveTo>
                  <a:pt x="604330" y="375666"/>
                </a:moveTo>
                <a:lnTo>
                  <a:pt x="601497" y="378841"/>
                </a:lnTo>
                <a:lnTo>
                  <a:pt x="602856" y="377392"/>
                </a:lnTo>
                <a:lnTo>
                  <a:pt x="604330" y="375666"/>
                </a:lnTo>
                <a:close/>
              </a:path>
              <a:path w="1065529" h="1334770">
                <a:moveTo>
                  <a:pt x="602856" y="377392"/>
                </a:moveTo>
                <a:lnTo>
                  <a:pt x="601497" y="378841"/>
                </a:lnTo>
                <a:lnTo>
                  <a:pt x="602856" y="377392"/>
                </a:lnTo>
                <a:close/>
              </a:path>
              <a:path w="1065529" h="1334770">
                <a:moveTo>
                  <a:pt x="604476" y="375666"/>
                </a:moveTo>
                <a:lnTo>
                  <a:pt x="604330" y="375666"/>
                </a:lnTo>
                <a:lnTo>
                  <a:pt x="602856" y="377392"/>
                </a:lnTo>
                <a:lnTo>
                  <a:pt x="604476" y="375666"/>
                </a:lnTo>
                <a:close/>
              </a:path>
              <a:path w="1065529" h="1334770">
                <a:moveTo>
                  <a:pt x="626811" y="348304"/>
                </a:moveTo>
                <a:lnTo>
                  <a:pt x="620076" y="353695"/>
                </a:lnTo>
                <a:lnTo>
                  <a:pt x="627347" y="349404"/>
                </a:lnTo>
                <a:lnTo>
                  <a:pt x="626811" y="348304"/>
                </a:lnTo>
                <a:close/>
              </a:path>
              <a:path w="1065529" h="1334770">
                <a:moveTo>
                  <a:pt x="627347" y="349404"/>
                </a:moveTo>
                <a:lnTo>
                  <a:pt x="620076" y="353695"/>
                </a:lnTo>
                <a:lnTo>
                  <a:pt x="625093" y="353695"/>
                </a:lnTo>
                <a:lnTo>
                  <a:pt x="627954" y="350646"/>
                </a:lnTo>
                <a:lnTo>
                  <a:pt x="627347" y="349404"/>
                </a:lnTo>
                <a:close/>
              </a:path>
              <a:path w="1065529" h="1334770">
                <a:moveTo>
                  <a:pt x="631319" y="347060"/>
                </a:moveTo>
                <a:lnTo>
                  <a:pt x="627347" y="349404"/>
                </a:lnTo>
                <a:lnTo>
                  <a:pt x="627954" y="350646"/>
                </a:lnTo>
                <a:lnTo>
                  <a:pt x="631319" y="347060"/>
                </a:lnTo>
                <a:close/>
              </a:path>
              <a:path w="1065529" h="1334770">
                <a:moveTo>
                  <a:pt x="640228" y="337566"/>
                </a:moveTo>
                <a:lnTo>
                  <a:pt x="626811" y="348304"/>
                </a:lnTo>
                <a:lnTo>
                  <a:pt x="627347" y="349404"/>
                </a:lnTo>
                <a:lnTo>
                  <a:pt x="631319" y="347060"/>
                </a:lnTo>
                <a:lnTo>
                  <a:pt x="640228" y="337566"/>
                </a:lnTo>
                <a:close/>
              </a:path>
              <a:path w="1065529" h="1334770">
                <a:moveTo>
                  <a:pt x="620916" y="135127"/>
                </a:moveTo>
                <a:lnTo>
                  <a:pt x="544679" y="180007"/>
                </a:lnTo>
                <a:lnTo>
                  <a:pt x="626811" y="348304"/>
                </a:lnTo>
                <a:lnTo>
                  <a:pt x="640228" y="337566"/>
                </a:lnTo>
                <a:lnTo>
                  <a:pt x="647408" y="337566"/>
                </a:lnTo>
                <a:lnTo>
                  <a:pt x="708529" y="301498"/>
                </a:lnTo>
                <a:lnTo>
                  <a:pt x="620916" y="135127"/>
                </a:lnTo>
                <a:close/>
              </a:path>
              <a:path w="1065529" h="1334770">
                <a:moveTo>
                  <a:pt x="647408" y="337566"/>
                </a:moveTo>
                <a:lnTo>
                  <a:pt x="640228" y="337566"/>
                </a:lnTo>
                <a:lnTo>
                  <a:pt x="631319" y="347060"/>
                </a:lnTo>
                <a:lnTo>
                  <a:pt x="647408" y="337566"/>
                </a:lnTo>
                <a:close/>
              </a:path>
              <a:path w="1065529" h="1334770">
                <a:moveTo>
                  <a:pt x="1064986" y="0"/>
                </a:moveTo>
                <a:lnTo>
                  <a:pt x="460799" y="8127"/>
                </a:lnTo>
                <a:lnTo>
                  <a:pt x="544679" y="180007"/>
                </a:lnTo>
                <a:lnTo>
                  <a:pt x="620916" y="135127"/>
                </a:lnTo>
                <a:lnTo>
                  <a:pt x="971670" y="135127"/>
                </a:lnTo>
                <a:lnTo>
                  <a:pt x="1064986" y="0"/>
                </a:lnTo>
                <a:close/>
              </a:path>
            </a:pathLst>
          </a:custGeom>
          <a:solidFill>
            <a:srgbClr val="BDD7EE"/>
          </a:solidFill>
        </p:spPr>
        <p:txBody>
          <a:bodyPr wrap="square" lIns="0" tIns="0" rIns="0" bIns="0" rtlCol="0"/>
          <a:lstStyle/>
          <a:p>
            <a:endParaRPr/>
          </a:p>
        </p:txBody>
      </p:sp>
      <p:sp>
        <p:nvSpPr>
          <p:cNvPr id="20" name="object 20"/>
          <p:cNvSpPr/>
          <p:nvPr/>
        </p:nvSpPr>
        <p:spPr>
          <a:xfrm>
            <a:off x="5802870" y="4744717"/>
            <a:ext cx="1871345" cy="1202690"/>
          </a:xfrm>
          <a:custGeom>
            <a:avLst/>
            <a:gdLst/>
            <a:ahLst/>
            <a:cxnLst/>
            <a:rect l="l" t="t" r="r" b="b"/>
            <a:pathLst>
              <a:path w="1871345" h="1202689">
                <a:moveTo>
                  <a:pt x="0" y="666369"/>
                </a:moveTo>
                <a:lnTo>
                  <a:pt x="328712" y="1202435"/>
                </a:lnTo>
                <a:lnTo>
                  <a:pt x="420305" y="1037842"/>
                </a:lnTo>
                <a:lnTo>
                  <a:pt x="342884" y="990180"/>
                </a:lnTo>
                <a:lnTo>
                  <a:pt x="433440" y="825500"/>
                </a:lnTo>
                <a:lnTo>
                  <a:pt x="538469" y="825500"/>
                </a:lnTo>
                <a:lnTo>
                  <a:pt x="602781" y="709930"/>
                </a:lnTo>
                <a:lnTo>
                  <a:pt x="0" y="666369"/>
                </a:lnTo>
                <a:close/>
              </a:path>
              <a:path w="1871345" h="1202689">
                <a:moveTo>
                  <a:pt x="516175" y="865561"/>
                </a:moveTo>
                <a:lnTo>
                  <a:pt x="511664" y="873667"/>
                </a:lnTo>
                <a:lnTo>
                  <a:pt x="512226" y="874013"/>
                </a:lnTo>
                <a:lnTo>
                  <a:pt x="511472" y="874013"/>
                </a:lnTo>
                <a:lnTo>
                  <a:pt x="420305" y="1037842"/>
                </a:lnTo>
                <a:lnTo>
                  <a:pt x="438604" y="1049108"/>
                </a:lnTo>
                <a:lnTo>
                  <a:pt x="496613" y="1055128"/>
                </a:lnTo>
                <a:lnTo>
                  <a:pt x="537927" y="1057680"/>
                </a:lnTo>
                <a:lnTo>
                  <a:pt x="619235" y="1057985"/>
                </a:lnTo>
                <a:lnTo>
                  <a:pt x="702344" y="1052346"/>
                </a:lnTo>
                <a:lnTo>
                  <a:pt x="786053" y="1040929"/>
                </a:lnTo>
                <a:lnTo>
                  <a:pt x="870003" y="1024216"/>
                </a:lnTo>
                <a:lnTo>
                  <a:pt x="953712" y="1002423"/>
                </a:lnTo>
                <a:lnTo>
                  <a:pt x="1036702" y="975880"/>
                </a:lnTo>
                <a:lnTo>
                  <a:pt x="1118970" y="944866"/>
                </a:lnTo>
                <a:lnTo>
                  <a:pt x="1199798" y="909471"/>
                </a:lnTo>
                <a:lnTo>
                  <a:pt x="1271079" y="874013"/>
                </a:lnTo>
                <a:lnTo>
                  <a:pt x="512226" y="874013"/>
                </a:lnTo>
                <a:lnTo>
                  <a:pt x="511592" y="873797"/>
                </a:lnTo>
                <a:lnTo>
                  <a:pt x="1271514" y="873797"/>
                </a:lnTo>
                <a:lnTo>
                  <a:pt x="1278943" y="870101"/>
                </a:lnTo>
                <a:lnTo>
                  <a:pt x="1283294" y="867663"/>
                </a:lnTo>
                <a:lnTo>
                  <a:pt x="610707" y="867663"/>
                </a:lnTo>
                <a:lnTo>
                  <a:pt x="613703" y="867461"/>
                </a:lnTo>
                <a:lnTo>
                  <a:pt x="545974" y="867345"/>
                </a:lnTo>
                <a:lnTo>
                  <a:pt x="541050" y="867193"/>
                </a:lnTo>
                <a:lnTo>
                  <a:pt x="543429" y="867193"/>
                </a:lnTo>
                <a:lnTo>
                  <a:pt x="516175" y="865561"/>
                </a:lnTo>
                <a:close/>
              </a:path>
              <a:path w="1871345" h="1202689">
                <a:moveTo>
                  <a:pt x="433440" y="825500"/>
                </a:moveTo>
                <a:lnTo>
                  <a:pt x="342884" y="990180"/>
                </a:lnTo>
                <a:lnTo>
                  <a:pt x="420305" y="1037842"/>
                </a:lnTo>
                <a:lnTo>
                  <a:pt x="511592" y="873797"/>
                </a:lnTo>
                <a:lnTo>
                  <a:pt x="475715" y="861567"/>
                </a:lnTo>
                <a:lnTo>
                  <a:pt x="492014" y="861567"/>
                </a:lnTo>
                <a:lnTo>
                  <a:pt x="433440" y="825500"/>
                </a:lnTo>
                <a:close/>
              </a:path>
              <a:path w="1871345" h="1202689">
                <a:moveTo>
                  <a:pt x="511664" y="873667"/>
                </a:moveTo>
                <a:lnTo>
                  <a:pt x="511592" y="873797"/>
                </a:lnTo>
                <a:lnTo>
                  <a:pt x="512226" y="874013"/>
                </a:lnTo>
                <a:lnTo>
                  <a:pt x="511664" y="873667"/>
                </a:lnTo>
                <a:close/>
              </a:path>
              <a:path w="1871345" h="1202689">
                <a:moveTo>
                  <a:pt x="475715" y="861567"/>
                </a:moveTo>
                <a:lnTo>
                  <a:pt x="511592" y="873797"/>
                </a:lnTo>
                <a:lnTo>
                  <a:pt x="511664" y="873667"/>
                </a:lnTo>
                <a:lnTo>
                  <a:pt x="495313" y="863599"/>
                </a:lnTo>
                <a:lnTo>
                  <a:pt x="475715" y="861567"/>
                </a:lnTo>
                <a:close/>
              </a:path>
              <a:path w="1871345" h="1202689">
                <a:moveTo>
                  <a:pt x="495313" y="863599"/>
                </a:moveTo>
                <a:lnTo>
                  <a:pt x="511664" y="873667"/>
                </a:lnTo>
                <a:lnTo>
                  <a:pt x="516175" y="865561"/>
                </a:lnTo>
                <a:lnTo>
                  <a:pt x="513104" y="865377"/>
                </a:lnTo>
                <a:lnTo>
                  <a:pt x="512466" y="865377"/>
                </a:lnTo>
                <a:lnTo>
                  <a:pt x="508863" y="865123"/>
                </a:lnTo>
                <a:lnTo>
                  <a:pt x="510016" y="865123"/>
                </a:lnTo>
                <a:lnTo>
                  <a:pt x="495313" y="863599"/>
                </a:lnTo>
                <a:close/>
              </a:path>
              <a:path w="1871345" h="1202689">
                <a:moveTo>
                  <a:pt x="613703" y="867461"/>
                </a:moveTo>
                <a:lnTo>
                  <a:pt x="610707" y="867663"/>
                </a:lnTo>
                <a:lnTo>
                  <a:pt x="616832" y="867472"/>
                </a:lnTo>
                <a:lnTo>
                  <a:pt x="613703" y="867461"/>
                </a:lnTo>
                <a:close/>
              </a:path>
              <a:path w="1871345" h="1202689">
                <a:moveTo>
                  <a:pt x="683901" y="862728"/>
                </a:moveTo>
                <a:lnTo>
                  <a:pt x="613703" y="867461"/>
                </a:lnTo>
                <a:lnTo>
                  <a:pt x="616832" y="867472"/>
                </a:lnTo>
                <a:lnTo>
                  <a:pt x="610707" y="867663"/>
                </a:lnTo>
                <a:lnTo>
                  <a:pt x="1283294" y="867663"/>
                </a:lnTo>
                <a:lnTo>
                  <a:pt x="1291678" y="862964"/>
                </a:lnTo>
                <a:lnTo>
                  <a:pt x="682167" y="862964"/>
                </a:lnTo>
                <a:lnTo>
                  <a:pt x="683901" y="862728"/>
                </a:lnTo>
                <a:close/>
              </a:path>
              <a:path w="1871345" h="1202689">
                <a:moveTo>
                  <a:pt x="541050" y="867193"/>
                </a:moveTo>
                <a:lnTo>
                  <a:pt x="545974" y="867345"/>
                </a:lnTo>
                <a:lnTo>
                  <a:pt x="543585" y="867202"/>
                </a:lnTo>
                <a:lnTo>
                  <a:pt x="541050" y="867193"/>
                </a:lnTo>
                <a:close/>
              </a:path>
              <a:path w="1871345" h="1202689">
                <a:moveTo>
                  <a:pt x="543585" y="867202"/>
                </a:moveTo>
                <a:lnTo>
                  <a:pt x="545974" y="867345"/>
                </a:lnTo>
                <a:lnTo>
                  <a:pt x="582386" y="867345"/>
                </a:lnTo>
                <a:lnTo>
                  <a:pt x="543585" y="867202"/>
                </a:lnTo>
                <a:close/>
              </a:path>
              <a:path w="1871345" h="1202689">
                <a:moveTo>
                  <a:pt x="543429" y="867193"/>
                </a:moveTo>
                <a:lnTo>
                  <a:pt x="541050" y="867193"/>
                </a:lnTo>
                <a:lnTo>
                  <a:pt x="543585" y="867202"/>
                </a:lnTo>
                <a:lnTo>
                  <a:pt x="543429" y="867193"/>
                </a:lnTo>
                <a:close/>
              </a:path>
              <a:path w="1871345" h="1202689">
                <a:moveTo>
                  <a:pt x="538469" y="825500"/>
                </a:moveTo>
                <a:lnTo>
                  <a:pt x="433440" y="825500"/>
                </a:lnTo>
                <a:lnTo>
                  <a:pt x="495313" y="863599"/>
                </a:lnTo>
                <a:lnTo>
                  <a:pt x="511593" y="865286"/>
                </a:lnTo>
                <a:lnTo>
                  <a:pt x="516175" y="865561"/>
                </a:lnTo>
                <a:lnTo>
                  <a:pt x="538469" y="825500"/>
                </a:lnTo>
                <a:close/>
              </a:path>
              <a:path w="1871345" h="1202689">
                <a:moveTo>
                  <a:pt x="508863" y="865123"/>
                </a:moveTo>
                <a:lnTo>
                  <a:pt x="512466" y="865377"/>
                </a:lnTo>
                <a:lnTo>
                  <a:pt x="511593" y="865286"/>
                </a:lnTo>
                <a:lnTo>
                  <a:pt x="508863" y="865123"/>
                </a:lnTo>
                <a:close/>
              </a:path>
              <a:path w="1871345" h="1202689">
                <a:moveTo>
                  <a:pt x="511593" y="865286"/>
                </a:moveTo>
                <a:lnTo>
                  <a:pt x="512466" y="865377"/>
                </a:lnTo>
                <a:lnTo>
                  <a:pt x="513104" y="865377"/>
                </a:lnTo>
                <a:lnTo>
                  <a:pt x="511593" y="865286"/>
                </a:lnTo>
                <a:close/>
              </a:path>
              <a:path w="1871345" h="1202689">
                <a:moveTo>
                  <a:pt x="510016" y="865123"/>
                </a:moveTo>
                <a:lnTo>
                  <a:pt x="508863" y="865123"/>
                </a:lnTo>
                <a:lnTo>
                  <a:pt x="511593" y="865286"/>
                </a:lnTo>
                <a:lnTo>
                  <a:pt x="510016" y="865123"/>
                </a:lnTo>
                <a:close/>
              </a:path>
              <a:path w="1871345" h="1202689">
                <a:moveTo>
                  <a:pt x="492014" y="861567"/>
                </a:moveTo>
                <a:lnTo>
                  <a:pt x="475715" y="861567"/>
                </a:lnTo>
                <a:lnTo>
                  <a:pt x="495313" y="863599"/>
                </a:lnTo>
                <a:lnTo>
                  <a:pt x="492014" y="861567"/>
                </a:lnTo>
                <a:close/>
              </a:path>
              <a:path w="1871345" h="1202689">
                <a:moveTo>
                  <a:pt x="687932" y="862456"/>
                </a:moveTo>
                <a:lnTo>
                  <a:pt x="683901" y="862728"/>
                </a:lnTo>
                <a:lnTo>
                  <a:pt x="682167" y="862964"/>
                </a:lnTo>
                <a:lnTo>
                  <a:pt x="687932" y="862456"/>
                </a:lnTo>
                <a:close/>
              </a:path>
              <a:path w="1871345" h="1202689">
                <a:moveTo>
                  <a:pt x="1292585" y="862456"/>
                </a:moveTo>
                <a:lnTo>
                  <a:pt x="687932" y="862456"/>
                </a:lnTo>
                <a:lnTo>
                  <a:pt x="682167" y="862964"/>
                </a:lnTo>
                <a:lnTo>
                  <a:pt x="1291678" y="862964"/>
                </a:lnTo>
                <a:lnTo>
                  <a:pt x="1292585" y="862456"/>
                </a:lnTo>
                <a:close/>
              </a:path>
              <a:path w="1871345" h="1202689">
                <a:moveTo>
                  <a:pt x="758237" y="852601"/>
                </a:moveTo>
                <a:lnTo>
                  <a:pt x="683901" y="862728"/>
                </a:lnTo>
                <a:lnTo>
                  <a:pt x="687932" y="862456"/>
                </a:lnTo>
                <a:lnTo>
                  <a:pt x="1292585" y="862456"/>
                </a:lnTo>
                <a:lnTo>
                  <a:pt x="1309127" y="853185"/>
                </a:lnTo>
                <a:lnTo>
                  <a:pt x="755308" y="853185"/>
                </a:lnTo>
                <a:lnTo>
                  <a:pt x="758237" y="852601"/>
                </a:lnTo>
                <a:close/>
              </a:path>
              <a:path w="1871345" h="1202689">
                <a:moveTo>
                  <a:pt x="760472" y="852296"/>
                </a:moveTo>
                <a:lnTo>
                  <a:pt x="758237" y="852601"/>
                </a:lnTo>
                <a:lnTo>
                  <a:pt x="755308" y="853185"/>
                </a:lnTo>
                <a:lnTo>
                  <a:pt x="760472" y="852296"/>
                </a:lnTo>
                <a:close/>
              </a:path>
              <a:path w="1871345" h="1202689">
                <a:moveTo>
                  <a:pt x="1310713" y="852296"/>
                </a:moveTo>
                <a:lnTo>
                  <a:pt x="760472" y="852296"/>
                </a:lnTo>
                <a:lnTo>
                  <a:pt x="755308" y="853185"/>
                </a:lnTo>
                <a:lnTo>
                  <a:pt x="1309127" y="853185"/>
                </a:lnTo>
                <a:lnTo>
                  <a:pt x="1310713" y="852296"/>
                </a:lnTo>
                <a:close/>
              </a:path>
              <a:path w="1871345" h="1202689">
                <a:moveTo>
                  <a:pt x="831928" y="837894"/>
                </a:moveTo>
                <a:lnTo>
                  <a:pt x="758237" y="852601"/>
                </a:lnTo>
                <a:lnTo>
                  <a:pt x="760472" y="852296"/>
                </a:lnTo>
                <a:lnTo>
                  <a:pt x="1310713" y="852296"/>
                </a:lnTo>
                <a:lnTo>
                  <a:pt x="1335186" y="838581"/>
                </a:lnTo>
                <a:lnTo>
                  <a:pt x="829289" y="838581"/>
                </a:lnTo>
                <a:lnTo>
                  <a:pt x="831928" y="837894"/>
                </a:lnTo>
                <a:close/>
              </a:path>
              <a:path w="1871345" h="1202689">
                <a:moveTo>
                  <a:pt x="834213" y="837438"/>
                </a:moveTo>
                <a:lnTo>
                  <a:pt x="831928" y="837894"/>
                </a:lnTo>
                <a:lnTo>
                  <a:pt x="829289" y="838581"/>
                </a:lnTo>
                <a:lnTo>
                  <a:pt x="834213" y="837438"/>
                </a:lnTo>
                <a:close/>
              </a:path>
              <a:path w="1871345" h="1202689">
                <a:moveTo>
                  <a:pt x="1337225" y="837438"/>
                </a:moveTo>
                <a:lnTo>
                  <a:pt x="834213" y="837438"/>
                </a:lnTo>
                <a:lnTo>
                  <a:pt x="829289" y="838581"/>
                </a:lnTo>
                <a:lnTo>
                  <a:pt x="1335186" y="838581"/>
                </a:lnTo>
                <a:lnTo>
                  <a:pt x="1337225" y="837438"/>
                </a:lnTo>
                <a:close/>
              </a:path>
              <a:path w="1871345" h="1202689">
                <a:moveTo>
                  <a:pt x="907298" y="818271"/>
                </a:moveTo>
                <a:lnTo>
                  <a:pt x="831928" y="837894"/>
                </a:lnTo>
                <a:lnTo>
                  <a:pt x="834213" y="837438"/>
                </a:lnTo>
                <a:lnTo>
                  <a:pt x="1337225" y="837438"/>
                </a:lnTo>
                <a:lnTo>
                  <a:pt x="1355807" y="827024"/>
                </a:lnTo>
                <a:lnTo>
                  <a:pt x="1367928" y="819404"/>
                </a:lnTo>
                <a:lnTo>
                  <a:pt x="903751" y="819404"/>
                </a:lnTo>
                <a:lnTo>
                  <a:pt x="907298" y="818271"/>
                </a:lnTo>
                <a:close/>
              </a:path>
              <a:path w="1871345" h="1202689">
                <a:moveTo>
                  <a:pt x="908315" y="818007"/>
                </a:moveTo>
                <a:lnTo>
                  <a:pt x="907298" y="818271"/>
                </a:lnTo>
                <a:lnTo>
                  <a:pt x="903751" y="819404"/>
                </a:lnTo>
                <a:lnTo>
                  <a:pt x="908315" y="818007"/>
                </a:lnTo>
                <a:close/>
              </a:path>
              <a:path w="1871345" h="1202689">
                <a:moveTo>
                  <a:pt x="1370150" y="818007"/>
                </a:moveTo>
                <a:lnTo>
                  <a:pt x="908315" y="818007"/>
                </a:lnTo>
                <a:lnTo>
                  <a:pt x="903751" y="819404"/>
                </a:lnTo>
                <a:lnTo>
                  <a:pt x="1367928" y="819404"/>
                </a:lnTo>
                <a:lnTo>
                  <a:pt x="1370150" y="818007"/>
                </a:lnTo>
                <a:close/>
              </a:path>
              <a:path w="1871345" h="1202689">
                <a:moveTo>
                  <a:pt x="979273" y="795299"/>
                </a:moveTo>
                <a:lnTo>
                  <a:pt x="907298" y="818271"/>
                </a:lnTo>
                <a:lnTo>
                  <a:pt x="908315" y="818007"/>
                </a:lnTo>
                <a:lnTo>
                  <a:pt x="1370150" y="818007"/>
                </a:lnTo>
                <a:lnTo>
                  <a:pt x="1405705" y="795655"/>
                </a:lnTo>
                <a:lnTo>
                  <a:pt x="978333" y="795655"/>
                </a:lnTo>
                <a:lnTo>
                  <a:pt x="979273" y="795299"/>
                </a:lnTo>
                <a:close/>
              </a:path>
              <a:path w="1871345" h="1202689">
                <a:moveTo>
                  <a:pt x="982536" y="794258"/>
                </a:moveTo>
                <a:lnTo>
                  <a:pt x="979273" y="795299"/>
                </a:lnTo>
                <a:lnTo>
                  <a:pt x="978333" y="795655"/>
                </a:lnTo>
                <a:lnTo>
                  <a:pt x="982536" y="794258"/>
                </a:lnTo>
                <a:close/>
              </a:path>
              <a:path w="1871345" h="1202689">
                <a:moveTo>
                  <a:pt x="1407927" y="794258"/>
                </a:moveTo>
                <a:lnTo>
                  <a:pt x="982536" y="794258"/>
                </a:lnTo>
                <a:lnTo>
                  <a:pt x="978333" y="795655"/>
                </a:lnTo>
                <a:lnTo>
                  <a:pt x="1405705" y="795655"/>
                </a:lnTo>
                <a:lnTo>
                  <a:pt x="1407927" y="794258"/>
                </a:lnTo>
                <a:close/>
              </a:path>
              <a:path w="1871345" h="1202689">
                <a:moveTo>
                  <a:pt x="1055232" y="766586"/>
                </a:moveTo>
                <a:lnTo>
                  <a:pt x="979273" y="795299"/>
                </a:lnTo>
                <a:lnTo>
                  <a:pt x="982536" y="794258"/>
                </a:lnTo>
                <a:lnTo>
                  <a:pt x="1407927" y="794258"/>
                </a:lnTo>
                <a:lnTo>
                  <a:pt x="1430149" y="780288"/>
                </a:lnTo>
                <a:lnTo>
                  <a:pt x="1447742" y="767969"/>
                </a:lnTo>
                <a:lnTo>
                  <a:pt x="1052074" y="767969"/>
                </a:lnTo>
                <a:lnTo>
                  <a:pt x="1055232" y="766586"/>
                </a:lnTo>
                <a:close/>
              </a:path>
              <a:path w="1871345" h="1202689">
                <a:moveTo>
                  <a:pt x="1056278" y="766191"/>
                </a:moveTo>
                <a:lnTo>
                  <a:pt x="1055232" y="766586"/>
                </a:lnTo>
                <a:lnTo>
                  <a:pt x="1052074" y="767969"/>
                </a:lnTo>
                <a:lnTo>
                  <a:pt x="1056278" y="766191"/>
                </a:lnTo>
                <a:close/>
              </a:path>
              <a:path w="1871345" h="1202689">
                <a:moveTo>
                  <a:pt x="1450281" y="766191"/>
                </a:moveTo>
                <a:lnTo>
                  <a:pt x="1056278" y="766191"/>
                </a:lnTo>
                <a:lnTo>
                  <a:pt x="1052074" y="767969"/>
                </a:lnTo>
                <a:lnTo>
                  <a:pt x="1447742" y="767969"/>
                </a:lnTo>
                <a:lnTo>
                  <a:pt x="1450281" y="766191"/>
                </a:lnTo>
                <a:close/>
              </a:path>
              <a:path w="1871345" h="1202689">
                <a:moveTo>
                  <a:pt x="1126717" y="735286"/>
                </a:moveTo>
                <a:lnTo>
                  <a:pt x="1055232" y="766586"/>
                </a:lnTo>
                <a:lnTo>
                  <a:pt x="1056278" y="766191"/>
                </a:lnTo>
                <a:lnTo>
                  <a:pt x="1450281" y="766191"/>
                </a:lnTo>
                <a:lnTo>
                  <a:pt x="1493265" y="736092"/>
                </a:lnTo>
                <a:lnTo>
                  <a:pt x="1125095" y="736092"/>
                </a:lnTo>
                <a:lnTo>
                  <a:pt x="1126717" y="735286"/>
                </a:lnTo>
                <a:close/>
              </a:path>
              <a:path w="1871345" h="1202689">
                <a:moveTo>
                  <a:pt x="1128938" y="734314"/>
                </a:moveTo>
                <a:lnTo>
                  <a:pt x="1126717" y="735286"/>
                </a:lnTo>
                <a:lnTo>
                  <a:pt x="1125095" y="736092"/>
                </a:lnTo>
                <a:lnTo>
                  <a:pt x="1128938" y="734314"/>
                </a:lnTo>
                <a:close/>
              </a:path>
              <a:path w="1871345" h="1202689">
                <a:moveTo>
                  <a:pt x="1495804" y="734314"/>
                </a:moveTo>
                <a:lnTo>
                  <a:pt x="1128938" y="734314"/>
                </a:lnTo>
                <a:lnTo>
                  <a:pt x="1125095" y="736092"/>
                </a:lnTo>
                <a:lnTo>
                  <a:pt x="1493265" y="736092"/>
                </a:lnTo>
                <a:lnTo>
                  <a:pt x="1495804" y="734314"/>
                </a:lnTo>
                <a:close/>
              </a:path>
              <a:path w="1871345" h="1202689">
                <a:moveTo>
                  <a:pt x="1198330" y="699721"/>
                </a:moveTo>
                <a:lnTo>
                  <a:pt x="1126717" y="735286"/>
                </a:lnTo>
                <a:lnTo>
                  <a:pt x="1128938" y="734314"/>
                </a:lnTo>
                <a:lnTo>
                  <a:pt x="1495804" y="734314"/>
                </a:lnTo>
                <a:lnTo>
                  <a:pt x="1501608" y="730250"/>
                </a:lnTo>
                <a:lnTo>
                  <a:pt x="1539313" y="700786"/>
                </a:lnTo>
                <a:lnTo>
                  <a:pt x="1196435" y="700786"/>
                </a:lnTo>
                <a:lnTo>
                  <a:pt x="1198330" y="699721"/>
                </a:lnTo>
                <a:close/>
              </a:path>
              <a:path w="1871345" h="1202689">
                <a:moveTo>
                  <a:pt x="1200278" y="698754"/>
                </a:moveTo>
                <a:lnTo>
                  <a:pt x="1198330" y="699721"/>
                </a:lnTo>
                <a:lnTo>
                  <a:pt x="1196435" y="700786"/>
                </a:lnTo>
                <a:lnTo>
                  <a:pt x="1200278" y="698754"/>
                </a:lnTo>
                <a:close/>
              </a:path>
              <a:path w="1871345" h="1202689">
                <a:moveTo>
                  <a:pt x="1541913" y="698754"/>
                </a:moveTo>
                <a:lnTo>
                  <a:pt x="1200278" y="698754"/>
                </a:lnTo>
                <a:lnTo>
                  <a:pt x="1196435" y="700786"/>
                </a:lnTo>
                <a:lnTo>
                  <a:pt x="1539313" y="700786"/>
                </a:lnTo>
                <a:lnTo>
                  <a:pt x="1541913" y="698754"/>
                </a:lnTo>
                <a:close/>
              </a:path>
              <a:path w="1871345" h="1202689">
                <a:moveTo>
                  <a:pt x="1268691" y="660194"/>
                </a:moveTo>
                <a:lnTo>
                  <a:pt x="1198330" y="699721"/>
                </a:lnTo>
                <a:lnTo>
                  <a:pt x="1200278" y="698754"/>
                </a:lnTo>
                <a:lnTo>
                  <a:pt x="1541913" y="698754"/>
                </a:lnTo>
                <a:lnTo>
                  <a:pt x="1569704" y="677037"/>
                </a:lnTo>
                <a:lnTo>
                  <a:pt x="1586820" y="662051"/>
                </a:lnTo>
                <a:lnTo>
                  <a:pt x="1265732" y="662051"/>
                </a:lnTo>
                <a:lnTo>
                  <a:pt x="1268691" y="660194"/>
                </a:lnTo>
                <a:close/>
              </a:path>
              <a:path w="1871345" h="1202689">
                <a:moveTo>
                  <a:pt x="1269455" y="659765"/>
                </a:moveTo>
                <a:lnTo>
                  <a:pt x="1268691" y="660194"/>
                </a:lnTo>
                <a:lnTo>
                  <a:pt x="1265732" y="662051"/>
                </a:lnTo>
                <a:lnTo>
                  <a:pt x="1269455" y="659765"/>
                </a:lnTo>
                <a:close/>
              </a:path>
              <a:path w="1871345" h="1202689">
                <a:moveTo>
                  <a:pt x="1589431" y="659765"/>
                </a:moveTo>
                <a:lnTo>
                  <a:pt x="1269455" y="659765"/>
                </a:lnTo>
                <a:lnTo>
                  <a:pt x="1265732" y="662051"/>
                </a:lnTo>
                <a:lnTo>
                  <a:pt x="1586820" y="662051"/>
                </a:lnTo>
                <a:lnTo>
                  <a:pt x="1589431" y="659765"/>
                </a:lnTo>
                <a:close/>
              </a:path>
              <a:path w="1871345" h="1202689">
                <a:moveTo>
                  <a:pt x="1334218" y="619066"/>
                </a:moveTo>
                <a:lnTo>
                  <a:pt x="1268691" y="660194"/>
                </a:lnTo>
                <a:lnTo>
                  <a:pt x="1269455" y="659765"/>
                </a:lnTo>
                <a:lnTo>
                  <a:pt x="1589431" y="659765"/>
                </a:lnTo>
                <a:lnTo>
                  <a:pt x="1634542" y="620268"/>
                </a:lnTo>
                <a:lnTo>
                  <a:pt x="1332508" y="620268"/>
                </a:lnTo>
                <a:lnTo>
                  <a:pt x="1334218" y="619066"/>
                </a:lnTo>
                <a:close/>
              </a:path>
              <a:path w="1871345" h="1202689">
                <a:moveTo>
                  <a:pt x="1863501" y="366014"/>
                </a:moveTo>
                <a:lnTo>
                  <a:pt x="1587600" y="366014"/>
                </a:lnTo>
                <a:lnTo>
                  <a:pt x="1734242" y="476631"/>
                </a:lnTo>
                <a:lnTo>
                  <a:pt x="1688458" y="544360"/>
                </a:lnTo>
                <a:lnTo>
                  <a:pt x="1858064" y="638810"/>
                </a:lnTo>
                <a:lnTo>
                  <a:pt x="1863501" y="366014"/>
                </a:lnTo>
                <a:close/>
              </a:path>
              <a:path w="1871345" h="1202689">
                <a:moveTo>
                  <a:pt x="1336351" y="617728"/>
                </a:moveTo>
                <a:lnTo>
                  <a:pt x="1334218" y="619066"/>
                </a:lnTo>
                <a:lnTo>
                  <a:pt x="1332508" y="620268"/>
                </a:lnTo>
                <a:lnTo>
                  <a:pt x="1336351" y="617728"/>
                </a:lnTo>
                <a:close/>
              </a:path>
              <a:path w="1871345" h="1202689">
                <a:moveTo>
                  <a:pt x="1637443" y="617728"/>
                </a:moveTo>
                <a:lnTo>
                  <a:pt x="1336351" y="617728"/>
                </a:lnTo>
                <a:lnTo>
                  <a:pt x="1332508" y="620268"/>
                </a:lnTo>
                <a:lnTo>
                  <a:pt x="1634542" y="620268"/>
                </a:lnTo>
                <a:lnTo>
                  <a:pt x="1637443" y="617728"/>
                </a:lnTo>
                <a:close/>
              </a:path>
              <a:path w="1871345" h="1202689">
                <a:moveTo>
                  <a:pt x="1398690" y="573776"/>
                </a:moveTo>
                <a:lnTo>
                  <a:pt x="1334218" y="619066"/>
                </a:lnTo>
                <a:lnTo>
                  <a:pt x="1336351" y="617728"/>
                </a:lnTo>
                <a:lnTo>
                  <a:pt x="1637443" y="617728"/>
                </a:lnTo>
                <a:lnTo>
                  <a:pt x="1640925" y="614680"/>
                </a:lnTo>
                <a:lnTo>
                  <a:pt x="1667366" y="575564"/>
                </a:lnTo>
                <a:lnTo>
                  <a:pt x="1396401" y="575564"/>
                </a:lnTo>
                <a:lnTo>
                  <a:pt x="1398690" y="573776"/>
                </a:lnTo>
                <a:close/>
              </a:path>
              <a:path w="1871345" h="1202689">
                <a:moveTo>
                  <a:pt x="1400124" y="572770"/>
                </a:moveTo>
                <a:lnTo>
                  <a:pt x="1398690" y="573776"/>
                </a:lnTo>
                <a:lnTo>
                  <a:pt x="1396401" y="575564"/>
                </a:lnTo>
                <a:lnTo>
                  <a:pt x="1400124" y="572770"/>
                </a:lnTo>
                <a:close/>
              </a:path>
              <a:path w="1871345" h="1202689">
                <a:moveTo>
                  <a:pt x="1669255" y="572770"/>
                </a:moveTo>
                <a:lnTo>
                  <a:pt x="1400124" y="572770"/>
                </a:lnTo>
                <a:lnTo>
                  <a:pt x="1396401" y="575564"/>
                </a:lnTo>
                <a:lnTo>
                  <a:pt x="1667366" y="575564"/>
                </a:lnTo>
                <a:lnTo>
                  <a:pt x="1669255" y="572770"/>
                </a:lnTo>
                <a:close/>
              </a:path>
              <a:path w="1871345" h="1202689">
                <a:moveTo>
                  <a:pt x="1458680" y="526940"/>
                </a:moveTo>
                <a:lnTo>
                  <a:pt x="1398690" y="573776"/>
                </a:lnTo>
                <a:lnTo>
                  <a:pt x="1400124" y="572770"/>
                </a:lnTo>
                <a:lnTo>
                  <a:pt x="1669255" y="572770"/>
                </a:lnTo>
                <a:lnTo>
                  <a:pt x="1688458" y="544360"/>
                </a:lnTo>
                <a:lnTo>
                  <a:pt x="1660110" y="528574"/>
                </a:lnTo>
                <a:lnTo>
                  <a:pt x="1456811" y="528574"/>
                </a:lnTo>
                <a:lnTo>
                  <a:pt x="1458680" y="526940"/>
                </a:lnTo>
                <a:close/>
              </a:path>
              <a:path w="1871345" h="1202689">
                <a:moveTo>
                  <a:pt x="1587600" y="366014"/>
                </a:moveTo>
                <a:lnTo>
                  <a:pt x="1527645" y="454807"/>
                </a:lnTo>
                <a:lnTo>
                  <a:pt x="1688458" y="544360"/>
                </a:lnTo>
                <a:lnTo>
                  <a:pt x="1734242" y="476631"/>
                </a:lnTo>
                <a:lnTo>
                  <a:pt x="1587600" y="366014"/>
                </a:lnTo>
                <a:close/>
              </a:path>
              <a:path w="1871345" h="1202689">
                <a:moveTo>
                  <a:pt x="1460654" y="525399"/>
                </a:moveTo>
                <a:lnTo>
                  <a:pt x="1458680" y="526940"/>
                </a:lnTo>
                <a:lnTo>
                  <a:pt x="1456811" y="528574"/>
                </a:lnTo>
                <a:lnTo>
                  <a:pt x="1460654" y="525399"/>
                </a:lnTo>
                <a:close/>
              </a:path>
              <a:path w="1871345" h="1202689">
                <a:moveTo>
                  <a:pt x="1654408" y="525399"/>
                </a:moveTo>
                <a:lnTo>
                  <a:pt x="1460654" y="525399"/>
                </a:lnTo>
                <a:lnTo>
                  <a:pt x="1456811" y="528574"/>
                </a:lnTo>
                <a:lnTo>
                  <a:pt x="1660110" y="528574"/>
                </a:lnTo>
                <a:lnTo>
                  <a:pt x="1654408" y="525399"/>
                </a:lnTo>
                <a:close/>
              </a:path>
              <a:path w="1871345" h="1202689">
                <a:moveTo>
                  <a:pt x="1508128" y="483713"/>
                </a:moveTo>
                <a:lnTo>
                  <a:pt x="1458680" y="526940"/>
                </a:lnTo>
                <a:lnTo>
                  <a:pt x="1460654" y="525399"/>
                </a:lnTo>
                <a:lnTo>
                  <a:pt x="1654408" y="525399"/>
                </a:lnTo>
                <a:lnTo>
                  <a:pt x="1597850" y="493903"/>
                </a:lnTo>
                <a:lnTo>
                  <a:pt x="1501247" y="493903"/>
                </a:lnTo>
                <a:lnTo>
                  <a:pt x="1508128" y="483713"/>
                </a:lnTo>
                <a:close/>
              </a:path>
              <a:path w="1871345" h="1202689">
                <a:moveTo>
                  <a:pt x="1517101" y="475869"/>
                </a:moveTo>
                <a:lnTo>
                  <a:pt x="1508128" y="483713"/>
                </a:lnTo>
                <a:lnTo>
                  <a:pt x="1501247" y="493903"/>
                </a:lnTo>
                <a:lnTo>
                  <a:pt x="1517101" y="475869"/>
                </a:lnTo>
                <a:close/>
              </a:path>
              <a:path w="1871345" h="1202689">
                <a:moveTo>
                  <a:pt x="1565466" y="475869"/>
                </a:moveTo>
                <a:lnTo>
                  <a:pt x="1517101" y="475869"/>
                </a:lnTo>
                <a:lnTo>
                  <a:pt x="1501247" y="493903"/>
                </a:lnTo>
                <a:lnTo>
                  <a:pt x="1597850" y="493903"/>
                </a:lnTo>
                <a:lnTo>
                  <a:pt x="1565466" y="475869"/>
                </a:lnTo>
                <a:close/>
              </a:path>
              <a:path w="1871345" h="1202689">
                <a:moveTo>
                  <a:pt x="1527645" y="454807"/>
                </a:moveTo>
                <a:lnTo>
                  <a:pt x="1508128" y="483713"/>
                </a:lnTo>
                <a:lnTo>
                  <a:pt x="1517101" y="475869"/>
                </a:lnTo>
                <a:lnTo>
                  <a:pt x="1565466" y="475869"/>
                </a:lnTo>
                <a:lnTo>
                  <a:pt x="1527645" y="454807"/>
                </a:lnTo>
                <a:close/>
              </a:path>
              <a:path w="1871345" h="1202689">
                <a:moveTo>
                  <a:pt x="1870796" y="0"/>
                </a:moveTo>
                <a:lnTo>
                  <a:pt x="1379827" y="372491"/>
                </a:lnTo>
                <a:lnTo>
                  <a:pt x="1527645" y="454807"/>
                </a:lnTo>
                <a:lnTo>
                  <a:pt x="1587600" y="366014"/>
                </a:lnTo>
                <a:lnTo>
                  <a:pt x="1863501" y="366014"/>
                </a:lnTo>
                <a:lnTo>
                  <a:pt x="1870796" y="0"/>
                </a:lnTo>
                <a:close/>
              </a:path>
            </a:pathLst>
          </a:custGeom>
          <a:solidFill>
            <a:srgbClr val="BDD7EE"/>
          </a:solidFill>
        </p:spPr>
        <p:txBody>
          <a:bodyPr wrap="square" lIns="0" tIns="0" rIns="0" bIns="0" rtlCol="0"/>
          <a:lstStyle/>
          <a:p>
            <a:endParaRPr/>
          </a:p>
        </p:txBody>
      </p:sp>
      <p:sp>
        <p:nvSpPr>
          <p:cNvPr id="21" name="object 21"/>
          <p:cNvSpPr/>
          <p:nvPr/>
        </p:nvSpPr>
        <p:spPr>
          <a:xfrm>
            <a:off x="7439711" y="1795904"/>
            <a:ext cx="936625" cy="1580515"/>
          </a:xfrm>
          <a:custGeom>
            <a:avLst/>
            <a:gdLst/>
            <a:ahLst/>
            <a:cxnLst/>
            <a:rect l="l" t="t" r="r" b="b"/>
            <a:pathLst>
              <a:path w="936625" h="1580514">
                <a:moveTo>
                  <a:pt x="409181" y="960246"/>
                </a:moveTo>
                <a:lnTo>
                  <a:pt x="554621" y="1580388"/>
                </a:lnTo>
                <a:lnTo>
                  <a:pt x="904019" y="1127378"/>
                </a:lnTo>
                <a:lnTo>
                  <a:pt x="742577" y="1127378"/>
                </a:lnTo>
                <a:lnTo>
                  <a:pt x="563749" y="1104011"/>
                </a:lnTo>
                <a:lnTo>
                  <a:pt x="575945" y="999765"/>
                </a:lnTo>
                <a:lnTo>
                  <a:pt x="409181" y="960246"/>
                </a:lnTo>
                <a:close/>
              </a:path>
              <a:path w="936625" h="1580514">
                <a:moveTo>
                  <a:pt x="575945" y="999765"/>
                </a:moveTo>
                <a:lnTo>
                  <a:pt x="563749" y="1104011"/>
                </a:lnTo>
                <a:lnTo>
                  <a:pt x="742577" y="1127378"/>
                </a:lnTo>
                <a:lnTo>
                  <a:pt x="752585" y="1041623"/>
                </a:lnTo>
                <a:lnTo>
                  <a:pt x="575945" y="999765"/>
                </a:lnTo>
                <a:close/>
              </a:path>
              <a:path w="936625" h="1580514">
                <a:moveTo>
                  <a:pt x="752585" y="1041623"/>
                </a:moveTo>
                <a:lnTo>
                  <a:pt x="742577" y="1127378"/>
                </a:lnTo>
                <a:lnTo>
                  <a:pt x="904019" y="1127378"/>
                </a:lnTo>
                <a:lnTo>
                  <a:pt x="936539" y="1085214"/>
                </a:lnTo>
                <a:lnTo>
                  <a:pt x="752585" y="1041623"/>
                </a:lnTo>
                <a:close/>
              </a:path>
              <a:path w="936625" h="1580514">
                <a:moveTo>
                  <a:pt x="578216" y="980354"/>
                </a:moveTo>
                <a:lnTo>
                  <a:pt x="575945" y="999765"/>
                </a:lnTo>
                <a:lnTo>
                  <a:pt x="752585" y="1041623"/>
                </a:lnTo>
                <a:lnTo>
                  <a:pt x="758272" y="992886"/>
                </a:lnTo>
                <a:lnTo>
                  <a:pt x="579963" y="992886"/>
                </a:lnTo>
                <a:lnTo>
                  <a:pt x="578216" y="980354"/>
                </a:lnTo>
                <a:close/>
              </a:path>
              <a:path w="936625" h="1580514">
                <a:moveTo>
                  <a:pt x="579721" y="967486"/>
                </a:moveTo>
                <a:lnTo>
                  <a:pt x="578216" y="980354"/>
                </a:lnTo>
                <a:lnTo>
                  <a:pt x="579963" y="992886"/>
                </a:lnTo>
                <a:lnTo>
                  <a:pt x="579721" y="967486"/>
                </a:lnTo>
                <a:close/>
              </a:path>
              <a:path w="936625" h="1580514">
                <a:moveTo>
                  <a:pt x="758517" y="967486"/>
                </a:moveTo>
                <a:lnTo>
                  <a:pt x="579721" y="967486"/>
                </a:lnTo>
                <a:lnTo>
                  <a:pt x="579963" y="992886"/>
                </a:lnTo>
                <a:lnTo>
                  <a:pt x="758272" y="992886"/>
                </a:lnTo>
                <a:lnTo>
                  <a:pt x="759992" y="978153"/>
                </a:lnTo>
                <a:lnTo>
                  <a:pt x="758517" y="967486"/>
                </a:lnTo>
                <a:close/>
              </a:path>
              <a:path w="936625" h="1580514">
                <a:moveTo>
                  <a:pt x="572267" y="937676"/>
                </a:moveTo>
                <a:lnTo>
                  <a:pt x="578216" y="980354"/>
                </a:lnTo>
                <a:lnTo>
                  <a:pt x="579721" y="967486"/>
                </a:lnTo>
                <a:lnTo>
                  <a:pt x="758517" y="967486"/>
                </a:lnTo>
                <a:lnTo>
                  <a:pt x="754936" y="941577"/>
                </a:lnTo>
                <a:lnTo>
                  <a:pt x="572997" y="941577"/>
                </a:lnTo>
                <a:lnTo>
                  <a:pt x="572267" y="937676"/>
                </a:lnTo>
                <a:close/>
              </a:path>
              <a:path w="936625" h="1580514">
                <a:moveTo>
                  <a:pt x="572156" y="936878"/>
                </a:moveTo>
                <a:lnTo>
                  <a:pt x="572267" y="937676"/>
                </a:lnTo>
                <a:lnTo>
                  <a:pt x="572997" y="941577"/>
                </a:lnTo>
                <a:lnTo>
                  <a:pt x="572156" y="936878"/>
                </a:lnTo>
                <a:close/>
              </a:path>
              <a:path w="936625" h="1580514">
                <a:moveTo>
                  <a:pt x="754287" y="936878"/>
                </a:moveTo>
                <a:lnTo>
                  <a:pt x="572156" y="936878"/>
                </a:lnTo>
                <a:lnTo>
                  <a:pt x="572997" y="941577"/>
                </a:lnTo>
                <a:lnTo>
                  <a:pt x="754936" y="941577"/>
                </a:lnTo>
                <a:lnTo>
                  <a:pt x="754287" y="936878"/>
                </a:lnTo>
                <a:close/>
              </a:path>
              <a:path w="936625" h="1580514">
                <a:moveTo>
                  <a:pt x="746149" y="885698"/>
                </a:moveTo>
                <a:lnTo>
                  <a:pt x="562547" y="885698"/>
                </a:lnTo>
                <a:lnTo>
                  <a:pt x="563509" y="890524"/>
                </a:lnTo>
                <a:lnTo>
                  <a:pt x="572267" y="937676"/>
                </a:lnTo>
                <a:lnTo>
                  <a:pt x="572156" y="936878"/>
                </a:lnTo>
                <a:lnTo>
                  <a:pt x="754287" y="936878"/>
                </a:lnTo>
                <a:lnTo>
                  <a:pt x="750144" y="906906"/>
                </a:lnTo>
                <a:lnTo>
                  <a:pt x="746149" y="885698"/>
                </a:lnTo>
                <a:close/>
              </a:path>
              <a:path w="936625" h="1580514">
                <a:moveTo>
                  <a:pt x="563236" y="889381"/>
                </a:moveTo>
                <a:lnTo>
                  <a:pt x="563450" y="890524"/>
                </a:lnTo>
                <a:lnTo>
                  <a:pt x="563236" y="889381"/>
                </a:lnTo>
                <a:close/>
              </a:path>
              <a:path w="936625" h="1580514">
                <a:moveTo>
                  <a:pt x="562547" y="885698"/>
                </a:moveTo>
                <a:lnTo>
                  <a:pt x="563236" y="889381"/>
                </a:lnTo>
                <a:lnTo>
                  <a:pt x="563509" y="890524"/>
                </a:lnTo>
                <a:lnTo>
                  <a:pt x="562547" y="885698"/>
                </a:lnTo>
                <a:close/>
              </a:path>
              <a:path w="936625" h="1580514">
                <a:moveTo>
                  <a:pt x="550679" y="836749"/>
                </a:moveTo>
                <a:lnTo>
                  <a:pt x="563236" y="889381"/>
                </a:lnTo>
                <a:lnTo>
                  <a:pt x="562547" y="885698"/>
                </a:lnTo>
                <a:lnTo>
                  <a:pt x="746149" y="885698"/>
                </a:lnTo>
                <a:lnTo>
                  <a:pt x="738734" y="846327"/>
                </a:lnTo>
                <a:lnTo>
                  <a:pt x="737133" y="839596"/>
                </a:lnTo>
                <a:lnTo>
                  <a:pt x="551498" y="839596"/>
                </a:lnTo>
                <a:lnTo>
                  <a:pt x="550679" y="836749"/>
                </a:lnTo>
                <a:close/>
              </a:path>
              <a:path w="936625" h="1580514">
                <a:moveTo>
                  <a:pt x="550298" y="835151"/>
                </a:moveTo>
                <a:lnTo>
                  <a:pt x="550679" y="836749"/>
                </a:lnTo>
                <a:lnTo>
                  <a:pt x="551498" y="839596"/>
                </a:lnTo>
                <a:lnTo>
                  <a:pt x="550298" y="835151"/>
                </a:lnTo>
                <a:close/>
              </a:path>
              <a:path w="936625" h="1580514">
                <a:moveTo>
                  <a:pt x="736075" y="835151"/>
                </a:moveTo>
                <a:lnTo>
                  <a:pt x="550298" y="835151"/>
                </a:lnTo>
                <a:lnTo>
                  <a:pt x="551498" y="839596"/>
                </a:lnTo>
                <a:lnTo>
                  <a:pt x="737133" y="839596"/>
                </a:lnTo>
                <a:lnTo>
                  <a:pt x="736075" y="835151"/>
                </a:lnTo>
                <a:close/>
              </a:path>
              <a:path w="936625" h="1580514">
                <a:moveTo>
                  <a:pt x="723928" y="784478"/>
                </a:moveTo>
                <a:lnTo>
                  <a:pt x="535645" y="784478"/>
                </a:lnTo>
                <a:lnTo>
                  <a:pt x="536967" y="788924"/>
                </a:lnTo>
                <a:lnTo>
                  <a:pt x="550679" y="836749"/>
                </a:lnTo>
                <a:lnTo>
                  <a:pt x="550298" y="835151"/>
                </a:lnTo>
                <a:lnTo>
                  <a:pt x="736075" y="835151"/>
                </a:lnTo>
                <a:lnTo>
                  <a:pt x="724442" y="786256"/>
                </a:lnTo>
                <a:lnTo>
                  <a:pt x="723928" y="784478"/>
                </a:lnTo>
                <a:close/>
              </a:path>
              <a:path w="936625" h="1580514">
                <a:moveTo>
                  <a:pt x="536675" y="788060"/>
                </a:moveTo>
                <a:lnTo>
                  <a:pt x="536923" y="788924"/>
                </a:lnTo>
                <a:lnTo>
                  <a:pt x="536675" y="788060"/>
                </a:lnTo>
                <a:close/>
              </a:path>
              <a:path w="936625" h="1580514">
                <a:moveTo>
                  <a:pt x="535645" y="784478"/>
                </a:moveTo>
                <a:lnTo>
                  <a:pt x="536675" y="788060"/>
                </a:lnTo>
                <a:lnTo>
                  <a:pt x="536967" y="788924"/>
                </a:lnTo>
                <a:lnTo>
                  <a:pt x="535645" y="784478"/>
                </a:lnTo>
                <a:close/>
              </a:path>
              <a:path w="936625" h="1580514">
                <a:moveTo>
                  <a:pt x="709506" y="734567"/>
                </a:moveTo>
                <a:lnTo>
                  <a:pt x="518591" y="734567"/>
                </a:lnTo>
                <a:lnTo>
                  <a:pt x="520033" y="738631"/>
                </a:lnTo>
                <a:lnTo>
                  <a:pt x="536675" y="788060"/>
                </a:lnTo>
                <a:lnTo>
                  <a:pt x="535645" y="784478"/>
                </a:lnTo>
                <a:lnTo>
                  <a:pt x="723928" y="784478"/>
                </a:lnTo>
                <a:lnTo>
                  <a:pt x="709506" y="734567"/>
                </a:lnTo>
                <a:close/>
              </a:path>
              <a:path w="936625" h="1580514">
                <a:moveTo>
                  <a:pt x="519536" y="737361"/>
                </a:moveTo>
                <a:lnTo>
                  <a:pt x="519965" y="738631"/>
                </a:lnTo>
                <a:lnTo>
                  <a:pt x="519536" y="737361"/>
                </a:lnTo>
                <a:close/>
              </a:path>
              <a:path w="936625" h="1580514">
                <a:moveTo>
                  <a:pt x="518591" y="734567"/>
                </a:moveTo>
                <a:lnTo>
                  <a:pt x="519536" y="737361"/>
                </a:lnTo>
                <a:lnTo>
                  <a:pt x="520033" y="738631"/>
                </a:lnTo>
                <a:lnTo>
                  <a:pt x="518591" y="734567"/>
                </a:lnTo>
                <a:close/>
              </a:path>
              <a:path w="936625" h="1580514">
                <a:moveTo>
                  <a:pt x="499056" y="685014"/>
                </a:moveTo>
                <a:lnTo>
                  <a:pt x="519536" y="737361"/>
                </a:lnTo>
                <a:lnTo>
                  <a:pt x="518591" y="734567"/>
                </a:lnTo>
                <a:lnTo>
                  <a:pt x="709506" y="734567"/>
                </a:lnTo>
                <a:lnTo>
                  <a:pt x="707268" y="726820"/>
                </a:lnTo>
                <a:lnTo>
                  <a:pt x="694486" y="688975"/>
                </a:lnTo>
                <a:lnTo>
                  <a:pt x="500816" y="688975"/>
                </a:lnTo>
                <a:lnTo>
                  <a:pt x="499056" y="685014"/>
                </a:lnTo>
                <a:close/>
              </a:path>
              <a:path w="936625" h="1580514">
                <a:moveTo>
                  <a:pt x="693113" y="684911"/>
                </a:moveTo>
                <a:lnTo>
                  <a:pt x="499016" y="684911"/>
                </a:lnTo>
                <a:lnTo>
                  <a:pt x="500816" y="688975"/>
                </a:lnTo>
                <a:lnTo>
                  <a:pt x="694486" y="688975"/>
                </a:lnTo>
                <a:lnTo>
                  <a:pt x="693113" y="684911"/>
                </a:lnTo>
                <a:close/>
              </a:path>
              <a:path w="936625" h="1580514">
                <a:moveTo>
                  <a:pt x="674886" y="636015"/>
                </a:moveTo>
                <a:lnTo>
                  <a:pt x="477277" y="636015"/>
                </a:lnTo>
                <a:lnTo>
                  <a:pt x="479198" y="640079"/>
                </a:lnTo>
                <a:lnTo>
                  <a:pt x="499056" y="685014"/>
                </a:lnTo>
                <a:lnTo>
                  <a:pt x="693113" y="684911"/>
                </a:lnTo>
                <a:lnTo>
                  <a:pt x="687452" y="668146"/>
                </a:lnTo>
                <a:lnTo>
                  <a:pt x="674886" y="636015"/>
                </a:lnTo>
                <a:close/>
              </a:path>
              <a:path w="936625" h="1580514">
                <a:moveTo>
                  <a:pt x="478131" y="637936"/>
                </a:moveTo>
                <a:lnTo>
                  <a:pt x="479083" y="640079"/>
                </a:lnTo>
                <a:lnTo>
                  <a:pt x="478131" y="637936"/>
                </a:lnTo>
                <a:close/>
              </a:path>
              <a:path w="936625" h="1580514">
                <a:moveTo>
                  <a:pt x="477277" y="636015"/>
                </a:moveTo>
                <a:lnTo>
                  <a:pt x="478131" y="637936"/>
                </a:lnTo>
                <a:lnTo>
                  <a:pt x="479198" y="640079"/>
                </a:lnTo>
                <a:lnTo>
                  <a:pt x="477277" y="636015"/>
                </a:lnTo>
                <a:close/>
              </a:path>
              <a:path w="936625" h="1580514">
                <a:moveTo>
                  <a:pt x="654979" y="588009"/>
                </a:moveTo>
                <a:lnTo>
                  <a:pt x="453257" y="588009"/>
                </a:lnTo>
                <a:lnTo>
                  <a:pt x="455179" y="591692"/>
                </a:lnTo>
                <a:lnTo>
                  <a:pt x="478131" y="637936"/>
                </a:lnTo>
                <a:lnTo>
                  <a:pt x="477277" y="636015"/>
                </a:lnTo>
                <a:lnTo>
                  <a:pt x="674886" y="636015"/>
                </a:lnTo>
                <a:lnTo>
                  <a:pt x="664753" y="610107"/>
                </a:lnTo>
                <a:lnTo>
                  <a:pt x="654979" y="588009"/>
                </a:lnTo>
                <a:close/>
              </a:path>
              <a:path w="936625" h="1580514">
                <a:moveTo>
                  <a:pt x="454335" y="590172"/>
                </a:moveTo>
                <a:lnTo>
                  <a:pt x="455092" y="591692"/>
                </a:lnTo>
                <a:lnTo>
                  <a:pt x="454335" y="590172"/>
                </a:lnTo>
                <a:close/>
              </a:path>
              <a:path w="936625" h="1580514">
                <a:moveTo>
                  <a:pt x="453257" y="588009"/>
                </a:moveTo>
                <a:lnTo>
                  <a:pt x="454335" y="590172"/>
                </a:lnTo>
                <a:lnTo>
                  <a:pt x="455179" y="591692"/>
                </a:lnTo>
                <a:lnTo>
                  <a:pt x="453257" y="588009"/>
                </a:lnTo>
                <a:close/>
              </a:path>
              <a:path w="936625" h="1580514">
                <a:moveTo>
                  <a:pt x="427426" y="541704"/>
                </a:moveTo>
                <a:lnTo>
                  <a:pt x="454335" y="590172"/>
                </a:lnTo>
                <a:lnTo>
                  <a:pt x="453257" y="588009"/>
                </a:lnTo>
                <a:lnTo>
                  <a:pt x="654979" y="588009"/>
                </a:lnTo>
                <a:lnTo>
                  <a:pt x="639532" y="553084"/>
                </a:lnTo>
                <a:lnTo>
                  <a:pt x="635216" y="544449"/>
                </a:lnTo>
                <a:lnTo>
                  <a:pt x="429117" y="544449"/>
                </a:lnTo>
                <a:lnTo>
                  <a:pt x="427426" y="541704"/>
                </a:lnTo>
                <a:close/>
              </a:path>
              <a:path w="936625" h="1580514">
                <a:moveTo>
                  <a:pt x="0" y="0"/>
                </a:moveTo>
                <a:lnTo>
                  <a:pt x="246325" y="583438"/>
                </a:lnTo>
                <a:lnTo>
                  <a:pt x="356818" y="441100"/>
                </a:lnTo>
                <a:lnTo>
                  <a:pt x="286678" y="371728"/>
                </a:lnTo>
                <a:lnTo>
                  <a:pt x="409661" y="232537"/>
                </a:lnTo>
                <a:lnTo>
                  <a:pt x="518720" y="232537"/>
                </a:lnTo>
                <a:lnTo>
                  <a:pt x="589210" y="141731"/>
                </a:lnTo>
                <a:lnTo>
                  <a:pt x="0" y="0"/>
                </a:lnTo>
                <a:close/>
              </a:path>
              <a:path w="936625" h="1580514">
                <a:moveTo>
                  <a:pt x="426835" y="540638"/>
                </a:moveTo>
                <a:lnTo>
                  <a:pt x="427426" y="541704"/>
                </a:lnTo>
                <a:lnTo>
                  <a:pt x="429117" y="544449"/>
                </a:lnTo>
                <a:lnTo>
                  <a:pt x="426835" y="540638"/>
                </a:lnTo>
                <a:close/>
              </a:path>
              <a:path w="936625" h="1580514">
                <a:moveTo>
                  <a:pt x="633312" y="540638"/>
                </a:moveTo>
                <a:lnTo>
                  <a:pt x="426835" y="540638"/>
                </a:lnTo>
                <a:lnTo>
                  <a:pt x="429117" y="544449"/>
                </a:lnTo>
                <a:lnTo>
                  <a:pt x="635216" y="544449"/>
                </a:lnTo>
                <a:lnTo>
                  <a:pt x="633312" y="540638"/>
                </a:lnTo>
                <a:close/>
              </a:path>
              <a:path w="936625" h="1580514">
                <a:moveTo>
                  <a:pt x="610121" y="494538"/>
                </a:moveTo>
                <a:lnTo>
                  <a:pt x="398372" y="494538"/>
                </a:lnTo>
                <a:lnTo>
                  <a:pt x="400533" y="497966"/>
                </a:lnTo>
                <a:lnTo>
                  <a:pt x="427426" y="541704"/>
                </a:lnTo>
                <a:lnTo>
                  <a:pt x="426835" y="540638"/>
                </a:lnTo>
                <a:lnTo>
                  <a:pt x="633312" y="540638"/>
                </a:lnTo>
                <a:lnTo>
                  <a:pt x="611550" y="497118"/>
                </a:lnTo>
                <a:lnTo>
                  <a:pt x="610121" y="494538"/>
                </a:lnTo>
                <a:close/>
              </a:path>
              <a:path w="936625" h="1580514">
                <a:moveTo>
                  <a:pt x="399962" y="497118"/>
                </a:moveTo>
                <a:lnTo>
                  <a:pt x="400484" y="497966"/>
                </a:lnTo>
                <a:lnTo>
                  <a:pt x="399962" y="497118"/>
                </a:lnTo>
                <a:close/>
              </a:path>
              <a:path w="936625" h="1580514">
                <a:moveTo>
                  <a:pt x="398372" y="494538"/>
                </a:moveTo>
                <a:lnTo>
                  <a:pt x="399962" y="497118"/>
                </a:lnTo>
                <a:lnTo>
                  <a:pt x="400533" y="497966"/>
                </a:lnTo>
                <a:lnTo>
                  <a:pt x="398372" y="494538"/>
                </a:lnTo>
                <a:close/>
              </a:path>
              <a:path w="936625" h="1580514">
                <a:moveTo>
                  <a:pt x="372969" y="457074"/>
                </a:moveTo>
                <a:lnTo>
                  <a:pt x="399962" y="497118"/>
                </a:lnTo>
                <a:lnTo>
                  <a:pt x="398372" y="494538"/>
                </a:lnTo>
                <a:lnTo>
                  <a:pt x="610121" y="494538"/>
                </a:lnTo>
                <a:lnTo>
                  <a:pt x="592959" y="463550"/>
                </a:lnTo>
                <a:lnTo>
                  <a:pt x="379516" y="463550"/>
                </a:lnTo>
                <a:lnTo>
                  <a:pt x="372969" y="457074"/>
                </a:lnTo>
                <a:close/>
              </a:path>
              <a:path w="936625" h="1580514">
                <a:moveTo>
                  <a:pt x="367746" y="449325"/>
                </a:moveTo>
                <a:lnTo>
                  <a:pt x="372969" y="457074"/>
                </a:lnTo>
                <a:lnTo>
                  <a:pt x="379516" y="463550"/>
                </a:lnTo>
                <a:lnTo>
                  <a:pt x="367746" y="449325"/>
                </a:lnTo>
                <a:close/>
              </a:path>
              <a:path w="936625" h="1580514">
                <a:moveTo>
                  <a:pt x="585082" y="449325"/>
                </a:moveTo>
                <a:lnTo>
                  <a:pt x="367746" y="449325"/>
                </a:lnTo>
                <a:lnTo>
                  <a:pt x="379516" y="463550"/>
                </a:lnTo>
                <a:lnTo>
                  <a:pt x="592959" y="463550"/>
                </a:lnTo>
                <a:lnTo>
                  <a:pt x="585082" y="449325"/>
                </a:lnTo>
                <a:close/>
              </a:path>
              <a:path w="936625" h="1580514">
                <a:moveTo>
                  <a:pt x="471369" y="293535"/>
                </a:moveTo>
                <a:lnTo>
                  <a:pt x="356818" y="441100"/>
                </a:lnTo>
                <a:lnTo>
                  <a:pt x="372969" y="457074"/>
                </a:lnTo>
                <a:lnTo>
                  <a:pt x="367746" y="449325"/>
                </a:lnTo>
                <a:lnTo>
                  <a:pt x="585082" y="449325"/>
                </a:lnTo>
                <a:lnTo>
                  <a:pt x="581284" y="442467"/>
                </a:lnTo>
                <a:lnTo>
                  <a:pt x="548377" y="389000"/>
                </a:lnTo>
                <a:lnTo>
                  <a:pt x="509103" y="330834"/>
                </a:lnTo>
                <a:lnTo>
                  <a:pt x="471369" y="293535"/>
                </a:lnTo>
                <a:close/>
              </a:path>
              <a:path w="936625" h="1580514">
                <a:moveTo>
                  <a:pt x="409661" y="232537"/>
                </a:moveTo>
                <a:lnTo>
                  <a:pt x="286678" y="371728"/>
                </a:lnTo>
                <a:lnTo>
                  <a:pt x="356818" y="441100"/>
                </a:lnTo>
                <a:lnTo>
                  <a:pt x="471369" y="293535"/>
                </a:lnTo>
                <a:lnTo>
                  <a:pt x="409661" y="232537"/>
                </a:lnTo>
                <a:close/>
              </a:path>
              <a:path w="936625" h="1580514">
                <a:moveTo>
                  <a:pt x="518720" y="232537"/>
                </a:moveTo>
                <a:lnTo>
                  <a:pt x="409661" y="232537"/>
                </a:lnTo>
                <a:lnTo>
                  <a:pt x="471369" y="293535"/>
                </a:lnTo>
                <a:lnTo>
                  <a:pt x="518720" y="232537"/>
                </a:lnTo>
                <a:close/>
              </a:path>
            </a:pathLst>
          </a:custGeom>
          <a:solidFill>
            <a:srgbClr val="BDD7EE"/>
          </a:solidFill>
        </p:spPr>
        <p:txBody>
          <a:bodyPr wrap="square" lIns="0" tIns="0" rIns="0" bIns="0" rtlCol="0"/>
          <a:lstStyle/>
          <a:p>
            <a:endParaRPr/>
          </a:p>
        </p:txBody>
      </p:sp>
      <p:sp>
        <p:nvSpPr>
          <p:cNvPr id="22" name="object 22"/>
          <p:cNvSpPr txBox="1"/>
          <p:nvPr/>
        </p:nvSpPr>
        <p:spPr>
          <a:xfrm>
            <a:off x="5616866" y="920619"/>
            <a:ext cx="150368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Architecture</a:t>
            </a:r>
            <a:endParaRPr sz="2400">
              <a:latin typeface="Calibri"/>
              <a:cs typeface="Calibri"/>
            </a:endParaRPr>
          </a:p>
        </p:txBody>
      </p:sp>
      <p:sp>
        <p:nvSpPr>
          <p:cNvPr id="23" name="object 23"/>
          <p:cNvSpPr txBox="1"/>
          <p:nvPr/>
        </p:nvSpPr>
        <p:spPr>
          <a:xfrm>
            <a:off x="6930518" y="3390262"/>
            <a:ext cx="158115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Optimization</a:t>
            </a:r>
            <a:endParaRPr sz="2400">
              <a:latin typeface="Calibri"/>
              <a:cs typeface="Calibri"/>
            </a:endParaRPr>
          </a:p>
        </p:txBody>
      </p:sp>
      <p:sp>
        <p:nvSpPr>
          <p:cNvPr id="24" name="object 24"/>
          <p:cNvSpPr txBox="1"/>
          <p:nvPr/>
        </p:nvSpPr>
        <p:spPr>
          <a:xfrm>
            <a:off x="3966454" y="3026533"/>
            <a:ext cx="1887855" cy="756920"/>
          </a:xfrm>
          <a:prstGeom prst="rect">
            <a:avLst/>
          </a:prstGeom>
        </p:spPr>
        <p:txBody>
          <a:bodyPr vert="horz" wrap="square" lIns="0" tIns="12700" rIns="0" bIns="0" rtlCol="0">
            <a:spAutoFit/>
          </a:bodyPr>
          <a:lstStyle/>
          <a:p>
            <a:pPr marL="88265" marR="5080" indent="-76200">
              <a:lnSpc>
                <a:spcPct val="100000"/>
              </a:lnSpc>
              <a:spcBef>
                <a:spcPts val="100"/>
              </a:spcBef>
            </a:pPr>
            <a:r>
              <a:rPr sz="2400" b="1" spc="-80" dirty="0">
                <a:latin typeface="Calibri"/>
                <a:cs typeface="Calibri"/>
              </a:rPr>
              <a:t>Gene</a:t>
            </a:r>
            <a:r>
              <a:rPr sz="2400" b="1" spc="-105" dirty="0">
                <a:latin typeface="Calibri"/>
                <a:cs typeface="Calibri"/>
              </a:rPr>
              <a:t>r</a:t>
            </a:r>
            <a:r>
              <a:rPr sz="2400" b="1" spc="-50" dirty="0">
                <a:latin typeface="Calibri"/>
                <a:cs typeface="Calibri"/>
              </a:rPr>
              <a:t>al</a:t>
            </a:r>
            <a:r>
              <a:rPr sz="2400" b="1" spc="-45" dirty="0">
                <a:latin typeface="Calibri"/>
                <a:cs typeface="Calibri"/>
              </a:rPr>
              <a:t>i</a:t>
            </a:r>
            <a:r>
              <a:rPr sz="2400" b="1" spc="-90" dirty="0">
                <a:latin typeface="Calibri"/>
                <a:cs typeface="Calibri"/>
              </a:rPr>
              <a:t>za</a:t>
            </a:r>
            <a:r>
              <a:rPr sz="2400" b="1" spc="-50" dirty="0">
                <a:latin typeface="Calibri"/>
                <a:cs typeface="Calibri"/>
              </a:rPr>
              <a:t>tion/  </a:t>
            </a:r>
            <a:r>
              <a:rPr sz="2400" b="1" spc="-70" dirty="0">
                <a:latin typeface="Calibri"/>
                <a:cs typeface="Calibri"/>
              </a:rPr>
              <a:t>Regularization</a:t>
            </a:r>
            <a:endParaRPr sz="2400">
              <a:latin typeface="Calibri"/>
              <a:cs typeface="Calibri"/>
            </a:endParaRPr>
          </a:p>
        </p:txBody>
      </p:sp>
    </p:spTree>
    <p:extLst>
      <p:ext uri="{BB962C8B-B14F-4D97-AF65-F5344CB8AC3E}">
        <p14:creationId xmlns:p14="http://schemas.microsoft.com/office/powerpoint/2010/main" val="3552612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5227320" cy="574040"/>
          </a:xfrm>
          <a:prstGeom prst="rect">
            <a:avLst/>
          </a:prstGeom>
        </p:spPr>
        <p:txBody>
          <a:bodyPr vert="horz" wrap="square" lIns="0" tIns="12700" rIns="0" bIns="0" rtlCol="0">
            <a:spAutoFit/>
          </a:bodyPr>
          <a:lstStyle/>
          <a:p>
            <a:pPr marL="12700">
              <a:lnSpc>
                <a:spcPct val="100000"/>
              </a:lnSpc>
              <a:spcBef>
                <a:spcPts val="100"/>
              </a:spcBef>
            </a:pPr>
            <a:r>
              <a:rPr sz="3600" spc="-70" dirty="0"/>
              <a:t>Toward </a:t>
            </a:r>
            <a:r>
              <a:rPr sz="3600" dirty="0"/>
              <a:t>a </a:t>
            </a:r>
            <a:r>
              <a:rPr sz="3600" spc="-5" dirty="0"/>
              <a:t>Unified</a:t>
            </a:r>
            <a:r>
              <a:rPr sz="3600" spc="-15" dirty="0"/>
              <a:t> </a:t>
            </a:r>
            <a:r>
              <a:rPr sz="3600" spc="-5" dirty="0"/>
              <a:t>Theory?</a:t>
            </a:r>
            <a:endParaRPr sz="3600"/>
          </a:p>
        </p:txBody>
      </p:sp>
      <p:sp>
        <p:nvSpPr>
          <p:cNvPr id="11" name="object 11"/>
          <p:cNvSpPr txBox="1"/>
          <p:nvPr/>
        </p:nvSpPr>
        <p:spPr>
          <a:xfrm>
            <a:off x="228600" y="901700"/>
            <a:ext cx="3672840" cy="1457960"/>
          </a:xfrm>
          <a:prstGeom prst="rect">
            <a:avLst/>
          </a:prstGeom>
        </p:spPr>
        <p:txBody>
          <a:bodyPr vert="horz" wrap="square" lIns="0" tIns="33020" rIns="0" bIns="0" rtlCol="0">
            <a:spAutoFit/>
          </a:bodyPr>
          <a:lstStyle/>
          <a:p>
            <a:pPr marL="355600" marR="309880" indent="-342900">
              <a:lnSpc>
                <a:spcPts val="2800"/>
              </a:lnSpc>
              <a:spcBef>
                <a:spcPts val="260"/>
              </a:spcBef>
              <a:buChar char="•"/>
              <a:tabLst>
                <a:tab pos="354965" algn="l"/>
                <a:tab pos="355600" algn="l"/>
              </a:tabLst>
            </a:pPr>
            <a:r>
              <a:rPr sz="2400" dirty="0">
                <a:solidFill>
                  <a:srgbClr val="0048AA"/>
                </a:solidFill>
                <a:latin typeface="Arial"/>
                <a:cs typeface="Arial"/>
              </a:rPr>
              <a:t>Dropout</a:t>
            </a:r>
            <a:r>
              <a:rPr sz="2400" spc="-40" dirty="0">
                <a:solidFill>
                  <a:srgbClr val="0048AA"/>
                </a:solidFill>
                <a:latin typeface="Arial"/>
                <a:cs typeface="Arial"/>
              </a:rPr>
              <a:t> </a:t>
            </a:r>
            <a:r>
              <a:rPr sz="2400" spc="-5" dirty="0">
                <a:solidFill>
                  <a:srgbClr val="0048AA"/>
                </a:solidFill>
                <a:latin typeface="Arial"/>
                <a:cs typeface="Arial"/>
              </a:rPr>
              <a:t>regularization  </a:t>
            </a:r>
            <a:r>
              <a:rPr sz="2400" dirty="0">
                <a:solidFill>
                  <a:srgbClr val="0048AA"/>
                </a:solidFill>
                <a:latin typeface="Arial"/>
                <a:cs typeface="Arial"/>
              </a:rPr>
              <a:t>is equivalent </a:t>
            </a:r>
            <a:r>
              <a:rPr sz="2400" spc="-5" dirty="0">
                <a:solidFill>
                  <a:srgbClr val="0048AA"/>
                </a:solidFill>
                <a:latin typeface="Arial"/>
                <a:cs typeface="Arial"/>
              </a:rPr>
              <a:t>to  regularization with</a:t>
            </a:r>
            <a:endParaRPr sz="2400">
              <a:latin typeface="Arial"/>
              <a:cs typeface="Arial"/>
            </a:endParaRPr>
          </a:p>
          <a:p>
            <a:pPr marL="355600">
              <a:lnSpc>
                <a:spcPts val="2720"/>
              </a:lnSpc>
            </a:pPr>
            <a:r>
              <a:rPr sz="2400" spc="-5" dirty="0">
                <a:solidFill>
                  <a:srgbClr val="D82679"/>
                </a:solidFill>
                <a:latin typeface="Arial"/>
                <a:cs typeface="Arial"/>
              </a:rPr>
              <a:t>products </a:t>
            </a:r>
            <a:r>
              <a:rPr sz="2400" dirty="0">
                <a:solidFill>
                  <a:srgbClr val="D82679"/>
                </a:solidFill>
                <a:latin typeface="Arial"/>
                <a:cs typeface="Arial"/>
              </a:rPr>
              <a:t>of </a:t>
            </a:r>
            <a:r>
              <a:rPr sz="2400" spc="-5" dirty="0">
                <a:solidFill>
                  <a:srgbClr val="D82679"/>
                </a:solidFill>
                <a:latin typeface="Arial"/>
                <a:cs typeface="Arial"/>
              </a:rPr>
              <a:t>weights</a:t>
            </a:r>
            <a:r>
              <a:rPr sz="2400" spc="-45" dirty="0">
                <a:solidFill>
                  <a:srgbClr val="D82679"/>
                </a:solidFill>
                <a:latin typeface="Arial"/>
                <a:cs typeface="Arial"/>
              </a:rPr>
              <a:t> </a:t>
            </a:r>
            <a:r>
              <a:rPr sz="2400" dirty="0">
                <a:solidFill>
                  <a:srgbClr val="0048AA"/>
                </a:solidFill>
                <a:latin typeface="Arial"/>
                <a:cs typeface="Arial"/>
              </a:rPr>
              <a:t>[1,2]</a:t>
            </a:r>
            <a:endParaRPr sz="2400">
              <a:latin typeface="Arial"/>
              <a:cs typeface="Arial"/>
            </a:endParaRPr>
          </a:p>
        </p:txBody>
      </p:sp>
      <p:sp>
        <p:nvSpPr>
          <p:cNvPr id="12" name="object 12"/>
          <p:cNvSpPr txBox="1"/>
          <p:nvPr/>
        </p:nvSpPr>
        <p:spPr>
          <a:xfrm>
            <a:off x="228600" y="3098800"/>
            <a:ext cx="3215005" cy="1102360"/>
          </a:xfrm>
          <a:prstGeom prst="rect">
            <a:avLst/>
          </a:prstGeom>
        </p:spPr>
        <p:txBody>
          <a:bodyPr vert="horz" wrap="square" lIns="0" tIns="33020" rIns="0" bIns="0" rtlCol="0">
            <a:spAutoFit/>
          </a:bodyPr>
          <a:lstStyle/>
          <a:p>
            <a:pPr marL="355600" marR="5080" indent="-342900">
              <a:lnSpc>
                <a:spcPts val="2800"/>
              </a:lnSpc>
              <a:spcBef>
                <a:spcPts val="260"/>
              </a:spcBef>
              <a:buChar char="•"/>
              <a:tabLst>
                <a:tab pos="354965" algn="l"/>
                <a:tab pos="355600" algn="l"/>
              </a:tabLst>
            </a:pPr>
            <a:r>
              <a:rPr sz="2400" spc="-5" dirty="0">
                <a:solidFill>
                  <a:srgbClr val="0048AA"/>
                </a:solidFill>
                <a:latin typeface="Arial"/>
                <a:cs typeface="Arial"/>
              </a:rPr>
              <a:t>Regularization with </a:t>
            </a:r>
            <a:r>
              <a:rPr sz="2400" spc="-5" dirty="0">
                <a:solidFill>
                  <a:srgbClr val="D82679"/>
                </a:solidFill>
                <a:latin typeface="Arial"/>
                <a:cs typeface="Arial"/>
              </a:rPr>
              <a:t> </a:t>
            </a:r>
            <a:r>
              <a:rPr sz="2400" dirty="0">
                <a:solidFill>
                  <a:srgbClr val="D82679"/>
                </a:solidFill>
                <a:latin typeface="Arial"/>
                <a:cs typeface="Arial"/>
              </a:rPr>
              <a:t>product of </a:t>
            </a:r>
            <a:r>
              <a:rPr sz="2400" spc="-5" dirty="0">
                <a:solidFill>
                  <a:srgbClr val="D82679"/>
                </a:solidFill>
                <a:latin typeface="Arial"/>
                <a:cs typeface="Arial"/>
              </a:rPr>
              <a:t>weights </a:t>
            </a:r>
            <a:r>
              <a:rPr sz="2400" spc="-5" dirty="0">
                <a:solidFill>
                  <a:srgbClr val="0048AA"/>
                </a:solidFill>
                <a:latin typeface="Arial"/>
                <a:cs typeface="Arial"/>
              </a:rPr>
              <a:t> </a:t>
            </a:r>
            <a:r>
              <a:rPr sz="2400" dirty="0">
                <a:solidFill>
                  <a:srgbClr val="0048AA"/>
                </a:solidFill>
                <a:latin typeface="Arial"/>
                <a:cs typeface="Arial"/>
              </a:rPr>
              <a:t>generalizes well</a:t>
            </a:r>
            <a:r>
              <a:rPr sz="2400" spc="-90" dirty="0">
                <a:solidFill>
                  <a:srgbClr val="0048AA"/>
                </a:solidFill>
                <a:latin typeface="Arial"/>
                <a:cs typeface="Arial"/>
              </a:rPr>
              <a:t> </a:t>
            </a:r>
            <a:r>
              <a:rPr sz="2400" spc="-5" dirty="0">
                <a:solidFill>
                  <a:srgbClr val="0048AA"/>
                </a:solidFill>
                <a:latin typeface="Arial"/>
                <a:cs typeface="Arial"/>
              </a:rPr>
              <a:t>[3,4]</a:t>
            </a:r>
            <a:endParaRPr sz="2400">
              <a:latin typeface="Arial"/>
              <a:cs typeface="Arial"/>
            </a:endParaRPr>
          </a:p>
        </p:txBody>
      </p:sp>
      <p:sp>
        <p:nvSpPr>
          <p:cNvPr id="13" name="object 13"/>
          <p:cNvSpPr txBox="1"/>
          <p:nvPr/>
        </p:nvSpPr>
        <p:spPr>
          <a:xfrm>
            <a:off x="25400" y="4889500"/>
            <a:ext cx="5332095" cy="1912620"/>
          </a:xfrm>
          <a:prstGeom prst="rect">
            <a:avLst/>
          </a:prstGeom>
        </p:spPr>
        <p:txBody>
          <a:bodyPr vert="horz" wrap="square" lIns="0" tIns="33019" rIns="0" bIns="0" rtlCol="0">
            <a:spAutoFit/>
          </a:bodyPr>
          <a:lstStyle/>
          <a:p>
            <a:pPr marL="558800" marR="1783714" indent="-342900">
              <a:lnSpc>
                <a:spcPts val="2800"/>
              </a:lnSpc>
              <a:spcBef>
                <a:spcPts val="259"/>
              </a:spcBef>
              <a:buChar char="•"/>
              <a:tabLst>
                <a:tab pos="558165" algn="l"/>
                <a:tab pos="558800" algn="l"/>
              </a:tabLst>
            </a:pPr>
            <a:r>
              <a:rPr sz="2400" dirty="0">
                <a:solidFill>
                  <a:srgbClr val="0048AA"/>
                </a:solidFill>
                <a:latin typeface="Arial"/>
                <a:cs typeface="Arial"/>
              </a:rPr>
              <a:t>No spurious local  minima </a:t>
            </a:r>
            <a:r>
              <a:rPr sz="2400" spc="-5" dirty="0">
                <a:solidFill>
                  <a:srgbClr val="0048AA"/>
                </a:solidFill>
                <a:latin typeface="Arial"/>
                <a:cs typeface="Arial"/>
              </a:rPr>
              <a:t>for </a:t>
            </a:r>
            <a:r>
              <a:rPr sz="2400" dirty="0">
                <a:solidFill>
                  <a:srgbClr val="D82679"/>
                </a:solidFill>
                <a:latin typeface="Arial"/>
                <a:cs typeface="Arial"/>
              </a:rPr>
              <a:t>product of  weight </a:t>
            </a:r>
            <a:r>
              <a:rPr sz="2400" dirty="0">
                <a:solidFill>
                  <a:srgbClr val="0048AA"/>
                </a:solidFill>
                <a:latin typeface="Arial"/>
                <a:cs typeface="Arial"/>
              </a:rPr>
              <a:t>regularizers</a:t>
            </a:r>
            <a:r>
              <a:rPr sz="2400" spc="-100" dirty="0">
                <a:solidFill>
                  <a:srgbClr val="0048AA"/>
                </a:solidFill>
                <a:latin typeface="Arial"/>
                <a:cs typeface="Arial"/>
              </a:rPr>
              <a:t> </a:t>
            </a:r>
            <a:r>
              <a:rPr sz="2400" spc="-5" dirty="0">
                <a:solidFill>
                  <a:srgbClr val="0048AA"/>
                </a:solidFill>
                <a:latin typeface="Arial"/>
                <a:cs typeface="Arial"/>
              </a:rPr>
              <a:t>[5]</a:t>
            </a:r>
            <a:endParaRPr sz="2400">
              <a:latin typeface="Arial"/>
              <a:cs typeface="Arial"/>
            </a:endParaRPr>
          </a:p>
          <a:p>
            <a:pPr marL="153670" indent="-141605">
              <a:lnSpc>
                <a:spcPts val="930"/>
              </a:lnSpc>
              <a:spcBef>
                <a:spcPts val="1739"/>
              </a:spcBef>
              <a:buAutoNum type="arabicPlain"/>
              <a:tabLst>
                <a:tab pos="154305" algn="l"/>
              </a:tabLst>
            </a:pPr>
            <a:r>
              <a:rPr sz="800" dirty="0">
                <a:solidFill>
                  <a:srgbClr val="0048AA"/>
                </a:solidFill>
                <a:latin typeface="Arial"/>
                <a:cs typeface="Arial"/>
              </a:rPr>
              <a:t>Cavazza, Lane, Moreiro, </a:t>
            </a:r>
            <a:r>
              <a:rPr sz="800" spc="-5" dirty="0">
                <a:solidFill>
                  <a:srgbClr val="0048AA"/>
                </a:solidFill>
                <a:latin typeface="Arial"/>
                <a:cs typeface="Arial"/>
              </a:rPr>
              <a:t>Haeffele, </a:t>
            </a:r>
            <a:r>
              <a:rPr sz="800" dirty="0">
                <a:solidFill>
                  <a:srgbClr val="0048AA"/>
                </a:solidFill>
                <a:latin typeface="Arial"/>
                <a:cs typeface="Arial"/>
              </a:rPr>
              <a:t>Murino, </a:t>
            </a:r>
            <a:r>
              <a:rPr sz="800" spc="-5" dirty="0">
                <a:solidFill>
                  <a:srgbClr val="0048AA"/>
                </a:solidFill>
                <a:latin typeface="Arial"/>
                <a:cs typeface="Arial"/>
              </a:rPr>
              <a:t>Vidal. </a:t>
            </a:r>
            <a:r>
              <a:rPr sz="800" dirty="0">
                <a:solidFill>
                  <a:srgbClr val="0048AA"/>
                </a:solidFill>
                <a:latin typeface="Arial"/>
                <a:cs typeface="Arial"/>
              </a:rPr>
              <a:t>An Analysis of Dropout for Matrix </a:t>
            </a:r>
            <a:r>
              <a:rPr sz="800" spc="-5" dirty="0">
                <a:solidFill>
                  <a:srgbClr val="0048AA"/>
                </a:solidFill>
                <a:latin typeface="Arial"/>
                <a:cs typeface="Arial"/>
              </a:rPr>
              <a:t>Factorization, </a:t>
            </a:r>
            <a:r>
              <a:rPr sz="800" spc="-20" dirty="0">
                <a:solidFill>
                  <a:srgbClr val="0048AA"/>
                </a:solidFill>
                <a:latin typeface="Arial"/>
                <a:cs typeface="Arial"/>
              </a:rPr>
              <a:t>AISTATS</a:t>
            </a:r>
            <a:r>
              <a:rPr sz="800" spc="-140" dirty="0">
                <a:solidFill>
                  <a:srgbClr val="0048AA"/>
                </a:solidFill>
                <a:latin typeface="Arial"/>
                <a:cs typeface="Arial"/>
              </a:rPr>
              <a:t> </a:t>
            </a:r>
            <a:r>
              <a:rPr sz="800" dirty="0">
                <a:solidFill>
                  <a:srgbClr val="0048AA"/>
                </a:solidFill>
                <a:latin typeface="Arial"/>
                <a:cs typeface="Arial"/>
              </a:rPr>
              <a:t>2018.</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Poorya </a:t>
            </a:r>
            <a:r>
              <a:rPr sz="800" spc="-10" dirty="0">
                <a:solidFill>
                  <a:srgbClr val="0048AA"/>
                </a:solidFill>
                <a:latin typeface="Arial"/>
                <a:cs typeface="Arial"/>
              </a:rPr>
              <a:t>Mianjy, </a:t>
            </a:r>
            <a:r>
              <a:rPr sz="800" dirty="0">
                <a:solidFill>
                  <a:srgbClr val="0048AA"/>
                </a:solidFill>
                <a:latin typeface="Arial"/>
                <a:cs typeface="Arial"/>
              </a:rPr>
              <a:t>Raman Arora, Rene </a:t>
            </a:r>
            <a:r>
              <a:rPr sz="800" spc="-5" dirty="0">
                <a:solidFill>
                  <a:srgbClr val="0048AA"/>
                </a:solidFill>
                <a:latin typeface="Arial"/>
                <a:cs typeface="Arial"/>
              </a:rPr>
              <a:t>Vidal. </a:t>
            </a:r>
            <a:r>
              <a:rPr sz="800" dirty="0">
                <a:solidFill>
                  <a:srgbClr val="0048AA"/>
                </a:solidFill>
                <a:latin typeface="Arial"/>
                <a:cs typeface="Arial"/>
              </a:rPr>
              <a:t>On the Implicit Bias of Dropout. ICML</a:t>
            </a:r>
            <a:r>
              <a:rPr sz="800" spc="-110" dirty="0">
                <a:solidFill>
                  <a:srgbClr val="0048AA"/>
                </a:solidFill>
                <a:latin typeface="Arial"/>
                <a:cs typeface="Arial"/>
              </a:rPr>
              <a:t> </a:t>
            </a:r>
            <a:r>
              <a:rPr sz="800" dirty="0">
                <a:solidFill>
                  <a:srgbClr val="0048AA"/>
                </a:solidFill>
                <a:latin typeface="Arial"/>
                <a:cs typeface="Arial"/>
              </a:rPr>
              <a:t>2018.</a:t>
            </a:r>
            <a:endParaRPr sz="800">
              <a:latin typeface="Arial"/>
              <a:cs typeface="Arial"/>
            </a:endParaRPr>
          </a:p>
          <a:p>
            <a:pPr marL="153670" indent="-141605">
              <a:lnSpc>
                <a:spcPts val="900"/>
              </a:lnSpc>
              <a:buAutoNum type="arabicPlain"/>
              <a:tabLst>
                <a:tab pos="154305" algn="l"/>
              </a:tabLst>
            </a:pPr>
            <a:r>
              <a:rPr sz="800" spc="-5" dirty="0">
                <a:solidFill>
                  <a:srgbClr val="0048AA"/>
                </a:solidFill>
                <a:latin typeface="Arial"/>
                <a:cs typeface="Arial"/>
              </a:rPr>
              <a:t>Neyshabur, Salakhutdinov, </a:t>
            </a:r>
            <a:r>
              <a:rPr sz="800" dirty="0">
                <a:solidFill>
                  <a:srgbClr val="0048AA"/>
                </a:solidFill>
                <a:latin typeface="Arial"/>
                <a:cs typeface="Arial"/>
              </a:rPr>
              <a:t>Srebro. </a:t>
            </a:r>
            <a:r>
              <a:rPr sz="800" spc="-5" dirty="0">
                <a:solidFill>
                  <a:srgbClr val="0048AA"/>
                </a:solidFill>
                <a:latin typeface="Arial"/>
                <a:cs typeface="Arial"/>
              </a:rPr>
              <a:t>Path-SGD: </a:t>
            </a:r>
            <a:r>
              <a:rPr sz="800" dirty="0">
                <a:solidFill>
                  <a:srgbClr val="0048AA"/>
                </a:solidFill>
                <a:latin typeface="Arial"/>
                <a:cs typeface="Arial"/>
              </a:rPr>
              <a:t>Path-Normalized Optimization in Deep Neural Networks. NIPS</a:t>
            </a:r>
            <a:r>
              <a:rPr sz="800" spc="-55" dirty="0">
                <a:solidFill>
                  <a:srgbClr val="0048AA"/>
                </a:solidFill>
                <a:latin typeface="Arial"/>
                <a:cs typeface="Arial"/>
              </a:rPr>
              <a:t> </a:t>
            </a:r>
            <a:r>
              <a:rPr sz="800" dirty="0">
                <a:solidFill>
                  <a:srgbClr val="0048AA"/>
                </a:solidFill>
                <a:latin typeface="Arial"/>
                <a:cs typeface="Arial"/>
              </a:rPr>
              <a:t>2015</a:t>
            </a:r>
            <a:endParaRPr sz="800">
              <a:latin typeface="Arial"/>
              <a:cs typeface="Arial"/>
            </a:endParaRPr>
          </a:p>
          <a:p>
            <a:pPr marL="153670" indent="-141605">
              <a:lnSpc>
                <a:spcPts val="900"/>
              </a:lnSpc>
              <a:buAutoNum type="arabicPlain"/>
              <a:tabLst>
                <a:tab pos="154305" algn="l"/>
              </a:tabLst>
            </a:pPr>
            <a:r>
              <a:rPr sz="800" dirty="0">
                <a:solidFill>
                  <a:srgbClr val="0048AA"/>
                </a:solidFill>
                <a:latin typeface="Arial"/>
                <a:cs typeface="Arial"/>
              </a:rPr>
              <a:t>Sokolic, Giryes, Sapiro, Rodrigues. Generalization error of Invariant Classifiers. </a:t>
            </a:r>
            <a:r>
              <a:rPr sz="800" spc="-20" dirty="0">
                <a:solidFill>
                  <a:srgbClr val="0048AA"/>
                </a:solidFill>
                <a:latin typeface="Arial"/>
                <a:cs typeface="Arial"/>
              </a:rPr>
              <a:t>AISTATS,</a:t>
            </a:r>
            <a:r>
              <a:rPr sz="800" spc="-100" dirty="0">
                <a:solidFill>
                  <a:srgbClr val="0048AA"/>
                </a:solidFill>
                <a:latin typeface="Arial"/>
                <a:cs typeface="Arial"/>
              </a:rPr>
              <a:t> </a:t>
            </a:r>
            <a:r>
              <a:rPr sz="800" dirty="0">
                <a:solidFill>
                  <a:srgbClr val="0048AA"/>
                </a:solidFill>
                <a:latin typeface="Arial"/>
                <a:cs typeface="Arial"/>
              </a:rPr>
              <a:t>2017.</a:t>
            </a:r>
            <a:endParaRPr sz="800">
              <a:latin typeface="Arial"/>
              <a:cs typeface="Arial"/>
            </a:endParaRPr>
          </a:p>
          <a:p>
            <a:pPr marL="153670" indent="-141605">
              <a:lnSpc>
                <a:spcPts val="930"/>
              </a:lnSpc>
              <a:buAutoNum type="arabicPlain"/>
              <a:tabLst>
                <a:tab pos="154305" algn="l"/>
              </a:tabLst>
            </a:pPr>
            <a:r>
              <a:rPr sz="800" spc="-5" dirty="0">
                <a:solidFill>
                  <a:srgbClr val="0048AA"/>
                </a:solidFill>
                <a:latin typeface="Arial"/>
                <a:cs typeface="Arial"/>
              </a:rPr>
              <a:t>Haeffele, Vidal. </a:t>
            </a:r>
            <a:r>
              <a:rPr sz="800" dirty="0">
                <a:solidFill>
                  <a:srgbClr val="0048AA"/>
                </a:solidFill>
                <a:latin typeface="Arial"/>
                <a:cs typeface="Arial"/>
              </a:rPr>
              <a:t>Global optimality in neural network training. CVPR</a:t>
            </a:r>
            <a:r>
              <a:rPr sz="800" spc="-15" dirty="0">
                <a:solidFill>
                  <a:srgbClr val="0048AA"/>
                </a:solidFill>
                <a:latin typeface="Arial"/>
                <a:cs typeface="Arial"/>
              </a:rPr>
              <a:t> </a:t>
            </a:r>
            <a:r>
              <a:rPr sz="800" dirty="0">
                <a:solidFill>
                  <a:srgbClr val="0048AA"/>
                </a:solidFill>
                <a:latin typeface="Arial"/>
                <a:cs typeface="Arial"/>
              </a:rPr>
              <a:t>2017.</a:t>
            </a:r>
            <a:endParaRPr sz="800">
              <a:latin typeface="Arial"/>
              <a:cs typeface="Arial"/>
            </a:endParaRPr>
          </a:p>
        </p:txBody>
      </p:sp>
      <p:sp>
        <p:nvSpPr>
          <p:cNvPr id="14" name="object 14"/>
          <p:cNvSpPr/>
          <p:nvPr/>
        </p:nvSpPr>
        <p:spPr>
          <a:xfrm>
            <a:off x="3979199" y="1013055"/>
            <a:ext cx="5084136" cy="494223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124954" y="3844154"/>
            <a:ext cx="1566541" cy="1657356"/>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417709" y="1399677"/>
            <a:ext cx="1901743" cy="79241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408534" y="3631571"/>
            <a:ext cx="2617216" cy="955538"/>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4232743" y="1740786"/>
            <a:ext cx="1065530" cy="1334770"/>
          </a:xfrm>
          <a:custGeom>
            <a:avLst/>
            <a:gdLst/>
            <a:ahLst/>
            <a:cxnLst/>
            <a:rect l="l" t="t" r="r" b="b"/>
            <a:pathLst>
              <a:path w="1065529" h="1334770">
                <a:moveTo>
                  <a:pt x="0" y="755142"/>
                </a:moveTo>
                <a:lnTo>
                  <a:pt x="254671" y="1334516"/>
                </a:lnTo>
                <a:lnTo>
                  <a:pt x="493477" y="863600"/>
                </a:lnTo>
                <a:lnTo>
                  <a:pt x="357478" y="863600"/>
                </a:lnTo>
                <a:lnTo>
                  <a:pt x="177604" y="853313"/>
                </a:lnTo>
                <a:lnTo>
                  <a:pt x="182381" y="760629"/>
                </a:lnTo>
                <a:lnTo>
                  <a:pt x="0" y="755142"/>
                </a:lnTo>
                <a:close/>
              </a:path>
              <a:path w="1065529" h="1334770">
                <a:moveTo>
                  <a:pt x="182381" y="760629"/>
                </a:moveTo>
                <a:lnTo>
                  <a:pt x="177604" y="853313"/>
                </a:lnTo>
                <a:lnTo>
                  <a:pt x="357478" y="863600"/>
                </a:lnTo>
                <a:lnTo>
                  <a:pt x="361294" y="789686"/>
                </a:lnTo>
                <a:lnTo>
                  <a:pt x="356840" y="789686"/>
                </a:lnTo>
                <a:lnTo>
                  <a:pt x="361655" y="766024"/>
                </a:lnTo>
                <a:lnTo>
                  <a:pt x="182381" y="760629"/>
                </a:lnTo>
                <a:close/>
              </a:path>
              <a:path w="1065529" h="1334770">
                <a:moveTo>
                  <a:pt x="365473" y="766139"/>
                </a:moveTo>
                <a:lnTo>
                  <a:pt x="362025" y="775545"/>
                </a:lnTo>
                <a:lnTo>
                  <a:pt x="357478" y="863600"/>
                </a:lnTo>
                <a:lnTo>
                  <a:pt x="493477" y="863600"/>
                </a:lnTo>
                <a:lnTo>
                  <a:pt x="540233" y="771398"/>
                </a:lnTo>
                <a:lnTo>
                  <a:pt x="365473" y="766139"/>
                </a:lnTo>
                <a:close/>
              </a:path>
              <a:path w="1065529" h="1334770">
                <a:moveTo>
                  <a:pt x="361655" y="766024"/>
                </a:moveTo>
                <a:lnTo>
                  <a:pt x="356840" y="789686"/>
                </a:lnTo>
                <a:lnTo>
                  <a:pt x="362025" y="775545"/>
                </a:lnTo>
                <a:lnTo>
                  <a:pt x="362515" y="766050"/>
                </a:lnTo>
                <a:lnTo>
                  <a:pt x="361655" y="766024"/>
                </a:lnTo>
                <a:close/>
              </a:path>
              <a:path w="1065529" h="1334770">
                <a:moveTo>
                  <a:pt x="362025" y="775545"/>
                </a:moveTo>
                <a:lnTo>
                  <a:pt x="356840" y="789686"/>
                </a:lnTo>
                <a:lnTo>
                  <a:pt x="361294" y="789686"/>
                </a:lnTo>
                <a:lnTo>
                  <a:pt x="362025" y="775545"/>
                </a:lnTo>
                <a:close/>
              </a:path>
              <a:path w="1065529" h="1334770">
                <a:moveTo>
                  <a:pt x="362515" y="766050"/>
                </a:moveTo>
                <a:lnTo>
                  <a:pt x="362025" y="775545"/>
                </a:lnTo>
                <a:lnTo>
                  <a:pt x="365473" y="766139"/>
                </a:lnTo>
                <a:lnTo>
                  <a:pt x="362515" y="766050"/>
                </a:lnTo>
                <a:close/>
              </a:path>
              <a:path w="1065529" h="1334770">
                <a:moveTo>
                  <a:pt x="367706" y="760349"/>
                </a:moveTo>
                <a:lnTo>
                  <a:pt x="362809" y="760349"/>
                </a:lnTo>
                <a:lnTo>
                  <a:pt x="362515" y="766050"/>
                </a:lnTo>
                <a:lnTo>
                  <a:pt x="365473" y="766139"/>
                </a:lnTo>
                <a:lnTo>
                  <a:pt x="365827" y="765175"/>
                </a:lnTo>
                <a:lnTo>
                  <a:pt x="366665" y="762888"/>
                </a:lnTo>
                <a:lnTo>
                  <a:pt x="367706" y="760349"/>
                </a:lnTo>
                <a:close/>
              </a:path>
              <a:path w="1065529" h="1334770">
                <a:moveTo>
                  <a:pt x="362809" y="760349"/>
                </a:moveTo>
                <a:lnTo>
                  <a:pt x="361655" y="766024"/>
                </a:lnTo>
                <a:lnTo>
                  <a:pt x="362515" y="766050"/>
                </a:lnTo>
                <a:lnTo>
                  <a:pt x="362809" y="760349"/>
                </a:lnTo>
                <a:close/>
              </a:path>
              <a:path w="1065529" h="1334770">
                <a:moveTo>
                  <a:pt x="544679" y="180007"/>
                </a:moveTo>
                <a:lnTo>
                  <a:pt x="472065" y="246380"/>
                </a:lnTo>
                <a:lnTo>
                  <a:pt x="432239" y="292988"/>
                </a:lnTo>
                <a:lnTo>
                  <a:pt x="394192" y="341375"/>
                </a:lnTo>
                <a:lnTo>
                  <a:pt x="358066" y="391668"/>
                </a:lnTo>
                <a:lnTo>
                  <a:pt x="324234" y="443102"/>
                </a:lnTo>
                <a:lnTo>
                  <a:pt x="292131" y="496697"/>
                </a:lnTo>
                <a:lnTo>
                  <a:pt x="262442" y="551561"/>
                </a:lnTo>
                <a:lnTo>
                  <a:pt x="235276" y="607187"/>
                </a:lnTo>
                <a:lnTo>
                  <a:pt x="210524" y="663956"/>
                </a:lnTo>
                <a:lnTo>
                  <a:pt x="183705" y="734949"/>
                </a:lnTo>
                <a:lnTo>
                  <a:pt x="182381" y="760629"/>
                </a:lnTo>
                <a:lnTo>
                  <a:pt x="361655" y="766024"/>
                </a:lnTo>
                <a:lnTo>
                  <a:pt x="362809" y="760349"/>
                </a:lnTo>
                <a:lnTo>
                  <a:pt x="367706" y="760349"/>
                </a:lnTo>
                <a:lnTo>
                  <a:pt x="375531" y="740537"/>
                </a:lnTo>
                <a:lnTo>
                  <a:pt x="376334" y="738505"/>
                </a:lnTo>
                <a:lnTo>
                  <a:pt x="385802" y="716152"/>
                </a:lnTo>
                <a:lnTo>
                  <a:pt x="386661" y="714121"/>
                </a:lnTo>
                <a:lnTo>
                  <a:pt x="396655" y="691896"/>
                </a:lnTo>
                <a:lnTo>
                  <a:pt x="397567" y="689863"/>
                </a:lnTo>
                <a:lnTo>
                  <a:pt x="409073" y="665734"/>
                </a:lnTo>
                <a:lnTo>
                  <a:pt x="420312" y="643382"/>
                </a:lnTo>
                <a:lnTo>
                  <a:pt x="432774" y="619633"/>
                </a:lnTo>
                <a:lnTo>
                  <a:pt x="433777" y="617727"/>
                </a:lnTo>
                <a:lnTo>
                  <a:pt x="445832" y="596138"/>
                </a:lnTo>
                <a:lnTo>
                  <a:pt x="446892" y="594233"/>
                </a:lnTo>
                <a:lnTo>
                  <a:pt x="459594" y="572643"/>
                </a:lnTo>
                <a:lnTo>
                  <a:pt x="460488" y="571119"/>
                </a:lnTo>
                <a:lnTo>
                  <a:pt x="473089" y="550545"/>
                </a:lnTo>
                <a:lnTo>
                  <a:pt x="474719" y="547877"/>
                </a:lnTo>
                <a:lnTo>
                  <a:pt x="502813" y="505206"/>
                </a:lnTo>
                <a:lnTo>
                  <a:pt x="504899" y="502031"/>
                </a:lnTo>
                <a:lnTo>
                  <a:pt x="534100" y="461518"/>
                </a:lnTo>
                <a:lnTo>
                  <a:pt x="536474" y="458216"/>
                </a:lnTo>
                <a:lnTo>
                  <a:pt x="567263" y="419226"/>
                </a:lnTo>
                <a:lnTo>
                  <a:pt x="567136" y="419226"/>
                </a:lnTo>
                <a:lnTo>
                  <a:pt x="569561" y="416306"/>
                </a:lnTo>
                <a:lnTo>
                  <a:pt x="601619" y="378841"/>
                </a:lnTo>
                <a:lnTo>
                  <a:pt x="604330" y="375666"/>
                </a:lnTo>
                <a:lnTo>
                  <a:pt x="604476" y="375666"/>
                </a:lnTo>
                <a:lnTo>
                  <a:pt x="625093" y="353695"/>
                </a:lnTo>
                <a:lnTo>
                  <a:pt x="620076" y="353695"/>
                </a:lnTo>
                <a:lnTo>
                  <a:pt x="626811" y="348304"/>
                </a:lnTo>
                <a:lnTo>
                  <a:pt x="544679" y="180007"/>
                </a:lnTo>
                <a:close/>
              </a:path>
              <a:path w="1065529" h="1334770">
                <a:moveTo>
                  <a:pt x="366665" y="762888"/>
                </a:moveTo>
                <a:lnTo>
                  <a:pt x="365800" y="765175"/>
                </a:lnTo>
                <a:lnTo>
                  <a:pt x="366173" y="764230"/>
                </a:lnTo>
                <a:lnTo>
                  <a:pt x="366665" y="762888"/>
                </a:lnTo>
                <a:close/>
              </a:path>
              <a:path w="1065529" h="1334770">
                <a:moveTo>
                  <a:pt x="366173" y="764230"/>
                </a:moveTo>
                <a:lnTo>
                  <a:pt x="365800" y="765175"/>
                </a:lnTo>
                <a:lnTo>
                  <a:pt x="366173" y="764230"/>
                </a:lnTo>
                <a:close/>
              </a:path>
              <a:path w="1065529" h="1334770">
                <a:moveTo>
                  <a:pt x="366703" y="762888"/>
                </a:moveTo>
                <a:lnTo>
                  <a:pt x="366173" y="764230"/>
                </a:lnTo>
                <a:lnTo>
                  <a:pt x="366703" y="762888"/>
                </a:lnTo>
                <a:close/>
              </a:path>
              <a:path w="1065529" h="1334770">
                <a:moveTo>
                  <a:pt x="376073" y="739164"/>
                </a:moveTo>
                <a:lnTo>
                  <a:pt x="375493" y="740537"/>
                </a:lnTo>
                <a:lnTo>
                  <a:pt x="376073" y="739164"/>
                </a:lnTo>
                <a:close/>
              </a:path>
              <a:path w="1065529" h="1334770">
                <a:moveTo>
                  <a:pt x="376352" y="738505"/>
                </a:moveTo>
                <a:lnTo>
                  <a:pt x="376073" y="739164"/>
                </a:lnTo>
                <a:lnTo>
                  <a:pt x="376352" y="738505"/>
                </a:lnTo>
                <a:close/>
              </a:path>
              <a:path w="1065529" h="1334770">
                <a:moveTo>
                  <a:pt x="386271" y="715044"/>
                </a:moveTo>
                <a:lnTo>
                  <a:pt x="385773" y="716152"/>
                </a:lnTo>
                <a:lnTo>
                  <a:pt x="386271" y="715044"/>
                </a:lnTo>
                <a:close/>
              </a:path>
              <a:path w="1065529" h="1334770">
                <a:moveTo>
                  <a:pt x="386685" y="714121"/>
                </a:moveTo>
                <a:lnTo>
                  <a:pt x="386271" y="715044"/>
                </a:lnTo>
                <a:lnTo>
                  <a:pt x="386685" y="714121"/>
                </a:lnTo>
                <a:close/>
              </a:path>
              <a:path w="1065529" h="1334770">
                <a:moveTo>
                  <a:pt x="397608" y="689863"/>
                </a:moveTo>
                <a:lnTo>
                  <a:pt x="396875" y="691406"/>
                </a:lnTo>
                <a:lnTo>
                  <a:pt x="397608" y="689863"/>
                </a:lnTo>
                <a:close/>
              </a:path>
              <a:path w="1065529" h="1334770">
                <a:moveTo>
                  <a:pt x="409122" y="665734"/>
                </a:moveTo>
                <a:lnTo>
                  <a:pt x="408232" y="667512"/>
                </a:lnTo>
                <a:lnTo>
                  <a:pt x="409122" y="665734"/>
                </a:lnTo>
                <a:close/>
              </a:path>
              <a:path w="1065529" h="1334770">
                <a:moveTo>
                  <a:pt x="421203" y="641604"/>
                </a:moveTo>
                <a:lnTo>
                  <a:pt x="420265" y="643382"/>
                </a:lnTo>
                <a:lnTo>
                  <a:pt x="421203" y="641604"/>
                </a:lnTo>
                <a:close/>
              </a:path>
              <a:path w="1065529" h="1334770">
                <a:moveTo>
                  <a:pt x="433087" y="619038"/>
                </a:moveTo>
                <a:lnTo>
                  <a:pt x="432756" y="619633"/>
                </a:lnTo>
                <a:lnTo>
                  <a:pt x="433087" y="619038"/>
                </a:lnTo>
                <a:close/>
              </a:path>
              <a:path w="1065529" h="1334770">
                <a:moveTo>
                  <a:pt x="433816" y="617727"/>
                </a:moveTo>
                <a:lnTo>
                  <a:pt x="433087" y="619038"/>
                </a:lnTo>
                <a:lnTo>
                  <a:pt x="433816" y="617727"/>
                </a:lnTo>
                <a:close/>
              </a:path>
              <a:path w="1065529" h="1334770">
                <a:moveTo>
                  <a:pt x="446212" y="595454"/>
                </a:moveTo>
                <a:lnTo>
                  <a:pt x="445811" y="596138"/>
                </a:lnTo>
                <a:lnTo>
                  <a:pt x="446212" y="595454"/>
                </a:lnTo>
                <a:close/>
              </a:path>
              <a:path w="1065529" h="1334770">
                <a:moveTo>
                  <a:pt x="446929" y="594233"/>
                </a:moveTo>
                <a:lnTo>
                  <a:pt x="446212" y="595454"/>
                </a:lnTo>
                <a:lnTo>
                  <a:pt x="446929" y="594233"/>
                </a:lnTo>
                <a:close/>
              </a:path>
              <a:path w="1065529" h="1334770">
                <a:moveTo>
                  <a:pt x="460517" y="571119"/>
                </a:moveTo>
                <a:lnTo>
                  <a:pt x="459779" y="572327"/>
                </a:lnTo>
                <a:lnTo>
                  <a:pt x="460517" y="571119"/>
                </a:lnTo>
                <a:close/>
              </a:path>
              <a:path w="1065529" h="1334770">
                <a:moveTo>
                  <a:pt x="474719" y="547877"/>
                </a:moveTo>
                <a:lnTo>
                  <a:pt x="473014" y="550545"/>
                </a:lnTo>
                <a:lnTo>
                  <a:pt x="474093" y="548901"/>
                </a:lnTo>
                <a:lnTo>
                  <a:pt x="474719" y="547877"/>
                </a:lnTo>
                <a:close/>
              </a:path>
              <a:path w="1065529" h="1334770">
                <a:moveTo>
                  <a:pt x="474093" y="548901"/>
                </a:moveTo>
                <a:lnTo>
                  <a:pt x="473014" y="550545"/>
                </a:lnTo>
                <a:lnTo>
                  <a:pt x="474093" y="548901"/>
                </a:lnTo>
                <a:close/>
              </a:path>
              <a:path w="1065529" h="1334770">
                <a:moveTo>
                  <a:pt x="474766" y="547877"/>
                </a:moveTo>
                <a:lnTo>
                  <a:pt x="474093" y="548901"/>
                </a:lnTo>
                <a:lnTo>
                  <a:pt x="474766" y="547877"/>
                </a:lnTo>
                <a:close/>
              </a:path>
              <a:path w="1065529" h="1334770">
                <a:moveTo>
                  <a:pt x="971670" y="135127"/>
                </a:moveTo>
                <a:lnTo>
                  <a:pt x="620916" y="135127"/>
                </a:lnTo>
                <a:lnTo>
                  <a:pt x="708529" y="301498"/>
                </a:lnTo>
                <a:lnTo>
                  <a:pt x="631319" y="347060"/>
                </a:lnTo>
                <a:lnTo>
                  <a:pt x="627954" y="350646"/>
                </a:lnTo>
                <a:lnTo>
                  <a:pt x="708649" y="516000"/>
                </a:lnTo>
                <a:lnTo>
                  <a:pt x="971670" y="135127"/>
                </a:lnTo>
                <a:close/>
              </a:path>
              <a:path w="1065529" h="1334770">
                <a:moveTo>
                  <a:pt x="504899" y="502031"/>
                </a:moveTo>
                <a:lnTo>
                  <a:pt x="502690" y="505206"/>
                </a:lnTo>
                <a:lnTo>
                  <a:pt x="504123" y="503212"/>
                </a:lnTo>
                <a:lnTo>
                  <a:pt x="504899" y="502031"/>
                </a:lnTo>
                <a:close/>
              </a:path>
              <a:path w="1065529" h="1334770">
                <a:moveTo>
                  <a:pt x="504123" y="503212"/>
                </a:moveTo>
                <a:lnTo>
                  <a:pt x="502690" y="505206"/>
                </a:lnTo>
                <a:lnTo>
                  <a:pt x="504123" y="503212"/>
                </a:lnTo>
                <a:close/>
              </a:path>
              <a:path w="1065529" h="1334770">
                <a:moveTo>
                  <a:pt x="504972" y="502031"/>
                </a:moveTo>
                <a:lnTo>
                  <a:pt x="504123" y="503212"/>
                </a:lnTo>
                <a:lnTo>
                  <a:pt x="504972" y="502031"/>
                </a:lnTo>
                <a:close/>
              </a:path>
              <a:path w="1065529" h="1334770">
                <a:moveTo>
                  <a:pt x="536474" y="458216"/>
                </a:moveTo>
                <a:lnTo>
                  <a:pt x="533989" y="461518"/>
                </a:lnTo>
                <a:lnTo>
                  <a:pt x="535280" y="459876"/>
                </a:lnTo>
                <a:lnTo>
                  <a:pt x="536474" y="458216"/>
                </a:lnTo>
                <a:close/>
              </a:path>
              <a:path w="1065529" h="1334770">
                <a:moveTo>
                  <a:pt x="535280" y="459876"/>
                </a:moveTo>
                <a:lnTo>
                  <a:pt x="533989" y="461518"/>
                </a:lnTo>
                <a:lnTo>
                  <a:pt x="535280" y="459876"/>
                </a:lnTo>
                <a:close/>
              </a:path>
              <a:path w="1065529" h="1334770">
                <a:moveTo>
                  <a:pt x="536587" y="458216"/>
                </a:moveTo>
                <a:lnTo>
                  <a:pt x="535280" y="459876"/>
                </a:lnTo>
                <a:lnTo>
                  <a:pt x="536587" y="458216"/>
                </a:lnTo>
                <a:close/>
              </a:path>
              <a:path w="1065529" h="1334770">
                <a:moveTo>
                  <a:pt x="569561" y="416306"/>
                </a:moveTo>
                <a:lnTo>
                  <a:pt x="567136" y="419226"/>
                </a:lnTo>
                <a:lnTo>
                  <a:pt x="568759" y="417325"/>
                </a:lnTo>
                <a:lnTo>
                  <a:pt x="569561" y="416306"/>
                </a:lnTo>
                <a:close/>
              </a:path>
              <a:path w="1065529" h="1334770">
                <a:moveTo>
                  <a:pt x="568759" y="417325"/>
                </a:moveTo>
                <a:lnTo>
                  <a:pt x="567136" y="419226"/>
                </a:lnTo>
                <a:lnTo>
                  <a:pt x="567263" y="419226"/>
                </a:lnTo>
                <a:lnTo>
                  <a:pt x="568759" y="417325"/>
                </a:lnTo>
                <a:close/>
              </a:path>
              <a:path w="1065529" h="1334770">
                <a:moveTo>
                  <a:pt x="569630" y="416306"/>
                </a:moveTo>
                <a:lnTo>
                  <a:pt x="568759" y="417325"/>
                </a:lnTo>
                <a:lnTo>
                  <a:pt x="569630" y="416306"/>
                </a:lnTo>
                <a:close/>
              </a:path>
              <a:path w="1065529" h="1334770">
                <a:moveTo>
                  <a:pt x="604330" y="375666"/>
                </a:moveTo>
                <a:lnTo>
                  <a:pt x="601497" y="378841"/>
                </a:lnTo>
                <a:lnTo>
                  <a:pt x="602856" y="377392"/>
                </a:lnTo>
                <a:lnTo>
                  <a:pt x="604330" y="375666"/>
                </a:lnTo>
                <a:close/>
              </a:path>
              <a:path w="1065529" h="1334770">
                <a:moveTo>
                  <a:pt x="602856" y="377392"/>
                </a:moveTo>
                <a:lnTo>
                  <a:pt x="601497" y="378841"/>
                </a:lnTo>
                <a:lnTo>
                  <a:pt x="602856" y="377392"/>
                </a:lnTo>
                <a:close/>
              </a:path>
              <a:path w="1065529" h="1334770">
                <a:moveTo>
                  <a:pt x="604476" y="375666"/>
                </a:moveTo>
                <a:lnTo>
                  <a:pt x="604330" y="375666"/>
                </a:lnTo>
                <a:lnTo>
                  <a:pt x="602856" y="377392"/>
                </a:lnTo>
                <a:lnTo>
                  <a:pt x="604476" y="375666"/>
                </a:lnTo>
                <a:close/>
              </a:path>
              <a:path w="1065529" h="1334770">
                <a:moveTo>
                  <a:pt x="626811" y="348304"/>
                </a:moveTo>
                <a:lnTo>
                  <a:pt x="620076" y="353695"/>
                </a:lnTo>
                <a:lnTo>
                  <a:pt x="627347" y="349404"/>
                </a:lnTo>
                <a:lnTo>
                  <a:pt x="626811" y="348304"/>
                </a:lnTo>
                <a:close/>
              </a:path>
              <a:path w="1065529" h="1334770">
                <a:moveTo>
                  <a:pt x="627347" y="349404"/>
                </a:moveTo>
                <a:lnTo>
                  <a:pt x="620076" y="353695"/>
                </a:lnTo>
                <a:lnTo>
                  <a:pt x="625093" y="353695"/>
                </a:lnTo>
                <a:lnTo>
                  <a:pt x="627954" y="350646"/>
                </a:lnTo>
                <a:lnTo>
                  <a:pt x="627347" y="349404"/>
                </a:lnTo>
                <a:close/>
              </a:path>
              <a:path w="1065529" h="1334770">
                <a:moveTo>
                  <a:pt x="631319" y="347060"/>
                </a:moveTo>
                <a:lnTo>
                  <a:pt x="627347" y="349404"/>
                </a:lnTo>
                <a:lnTo>
                  <a:pt x="627954" y="350646"/>
                </a:lnTo>
                <a:lnTo>
                  <a:pt x="631319" y="347060"/>
                </a:lnTo>
                <a:close/>
              </a:path>
              <a:path w="1065529" h="1334770">
                <a:moveTo>
                  <a:pt x="640228" y="337566"/>
                </a:moveTo>
                <a:lnTo>
                  <a:pt x="626811" y="348304"/>
                </a:lnTo>
                <a:lnTo>
                  <a:pt x="627347" y="349404"/>
                </a:lnTo>
                <a:lnTo>
                  <a:pt x="631319" y="347060"/>
                </a:lnTo>
                <a:lnTo>
                  <a:pt x="640228" y="337566"/>
                </a:lnTo>
                <a:close/>
              </a:path>
              <a:path w="1065529" h="1334770">
                <a:moveTo>
                  <a:pt x="620916" y="135127"/>
                </a:moveTo>
                <a:lnTo>
                  <a:pt x="544679" y="180007"/>
                </a:lnTo>
                <a:lnTo>
                  <a:pt x="626811" y="348304"/>
                </a:lnTo>
                <a:lnTo>
                  <a:pt x="640228" y="337566"/>
                </a:lnTo>
                <a:lnTo>
                  <a:pt x="647408" y="337566"/>
                </a:lnTo>
                <a:lnTo>
                  <a:pt x="708529" y="301498"/>
                </a:lnTo>
                <a:lnTo>
                  <a:pt x="620916" y="135127"/>
                </a:lnTo>
                <a:close/>
              </a:path>
              <a:path w="1065529" h="1334770">
                <a:moveTo>
                  <a:pt x="647408" y="337566"/>
                </a:moveTo>
                <a:lnTo>
                  <a:pt x="640228" y="337566"/>
                </a:lnTo>
                <a:lnTo>
                  <a:pt x="631319" y="347060"/>
                </a:lnTo>
                <a:lnTo>
                  <a:pt x="647408" y="337566"/>
                </a:lnTo>
                <a:close/>
              </a:path>
              <a:path w="1065529" h="1334770">
                <a:moveTo>
                  <a:pt x="1064986" y="0"/>
                </a:moveTo>
                <a:lnTo>
                  <a:pt x="460799" y="8127"/>
                </a:lnTo>
                <a:lnTo>
                  <a:pt x="544679" y="180007"/>
                </a:lnTo>
                <a:lnTo>
                  <a:pt x="620916" y="135127"/>
                </a:lnTo>
                <a:lnTo>
                  <a:pt x="971670" y="135127"/>
                </a:lnTo>
                <a:lnTo>
                  <a:pt x="1064986" y="0"/>
                </a:lnTo>
                <a:close/>
              </a:path>
            </a:pathLst>
          </a:custGeom>
          <a:solidFill>
            <a:srgbClr val="BDD7EE"/>
          </a:solidFill>
        </p:spPr>
        <p:txBody>
          <a:bodyPr wrap="square" lIns="0" tIns="0" rIns="0" bIns="0" rtlCol="0"/>
          <a:lstStyle/>
          <a:p>
            <a:endParaRPr/>
          </a:p>
        </p:txBody>
      </p:sp>
      <p:sp>
        <p:nvSpPr>
          <p:cNvPr id="19" name="object 19"/>
          <p:cNvSpPr/>
          <p:nvPr/>
        </p:nvSpPr>
        <p:spPr>
          <a:xfrm>
            <a:off x="5802870" y="4744717"/>
            <a:ext cx="1871345" cy="1202690"/>
          </a:xfrm>
          <a:custGeom>
            <a:avLst/>
            <a:gdLst/>
            <a:ahLst/>
            <a:cxnLst/>
            <a:rect l="l" t="t" r="r" b="b"/>
            <a:pathLst>
              <a:path w="1871345" h="1202689">
                <a:moveTo>
                  <a:pt x="0" y="666369"/>
                </a:moveTo>
                <a:lnTo>
                  <a:pt x="328712" y="1202435"/>
                </a:lnTo>
                <a:lnTo>
                  <a:pt x="420305" y="1037842"/>
                </a:lnTo>
                <a:lnTo>
                  <a:pt x="342884" y="990180"/>
                </a:lnTo>
                <a:lnTo>
                  <a:pt x="433440" y="825500"/>
                </a:lnTo>
                <a:lnTo>
                  <a:pt x="538469" y="825500"/>
                </a:lnTo>
                <a:lnTo>
                  <a:pt x="602781" y="709930"/>
                </a:lnTo>
                <a:lnTo>
                  <a:pt x="0" y="666369"/>
                </a:lnTo>
                <a:close/>
              </a:path>
              <a:path w="1871345" h="1202689">
                <a:moveTo>
                  <a:pt x="516175" y="865561"/>
                </a:moveTo>
                <a:lnTo>
                  <a:pt x="511664" y="873667"/>
                </a:lnTo>
                <a:lnTo>
                  <a:pt x="512226" y="874013"/>
                </a:lnTo>
                <a:lnTo>
                  <a:pt x="511472" y="874013"/>
                </a:lnTo>
                <a:lnTo>
                  <a:pt x="420305" y="1037842"/>
                </a:lnTo>
                <a:lnTo>
                  <a:pt x="438604" y="1049108"/>
                </a:lnTo>
                <a:lnTo>
                  <a:pt x="496613" y="1055128"/>
                </a:lnTo>
                <a:lnTo>
                  <a:pt x="537927" y="1057680"/>
                </a:lnTo>
                <a:lnTo>
                  <a:pt x="619235" y="1057985"/>
                </a:lnTo>
                <a:lnTo>
                  <a:pt x="702344" y="1052346"/>
                </a:lnTo>
                <a:lnTo>
                  <a:pt x="786053" y="1040929"/>
                </a:lnTo>
                <a:lnTo>
                  <a:pt x="870003" y="1024216"/>
                </a:lnTo>
                <a:lnTo>
                  <a:pt x="953712" y="1002423"/>
                </a:lnTo>
                <a:lnTo>
                  <a:pt x="1036702" y="975880"/>
                </a:lnTo>
                <a:lnTo>
                  <a:pt x="1118970" y="944866"/>
                </a:lnTo>
                <a:lnTo>
                  <a:pt x="1199798" y="909471"/>
                </a:lnTo>
                <a:lnTo>
                  <a:pt x="1271079" y="874013"/>
                </a:lnTo>
                <a:lnTo>
                  <a:pt x="512226" y="874013"/>
                </a:lnTo>
                <a:lnTo>
                  <a:pt x="511592" y="873797"/>
                </a:lnTo>
                <a:lnTo>
                  <a:pt x="1271514" y="873797"/>
                </a:lnTo>
                <a:lnTo>
                  <a:pt x="1278943" y="870101"/>
                </a:lnTo>
                <a:lnTo>
                  <a:pt x="1283294" y="867663"/>
                </a:lnTo>
                <a:lnTo>
                  <a:pt x="610707" y="867663"/>
                </a:lnTo>
                <a:lnTo>
                  <a:pt x="613703" y="867461"/>
                </a:lnTo>
                <a:lnTo>
                  <a:pt x="545974" y="867345"/>
                </a:lnTo>
                <a:lnTo>
                  <a:pt x="541050" y="867193"/>
                </a:lnTo>
                <a:lnTo>
                  <a:pt x="543429" y="867193"/>
                </a:lnTo>
                <a:lnTo>
                  <a:pt x="516175" y="865561"/>
                </a:lnTo>
                <a:close/>
              </a:path>
              <a:path w="1871345" h="1202689">
                <a:moveTo>
                  <a:pt x="433440" y="825500"/>
                </a:moveTo>
                <a:lnTo>
                  <a:pt x="342884" y="990180"/>
                </a:lnTo>
                <a:lnTo>
                  <a:pt x="420305" y="1037842"/>
                </a:lnTo>
                <a:lnTo>
                  <a:pt x="511592" y="873797"/>
                </a:lnTo>
                <a:lnTo>
                  <a:pt x="475715" y="861567"/>
                </a:lnTo>
                <a:lnTo>
                  <a:pt x="492014" y="861567"/>
                </a:lnTo>
                <a:lnTo>
                  <a:pt x="433440" y="825500"/>
                </a:lnTo>
                <a:close/>
              </a:path>
              <a:path w="1871345" h="1202689">
                <a:moveTo>
                  <a:pt x="511664" y="873667"/>
                </a:moveTo>
                <a:lnTo>
                  <a:pt x="511592" y="873797"/>
                </a:lnTo>
                <a:lnTo>
                  <a:pt x="512226" y="874013"/>
                </a:lnTo>
                <a:lnTo>
                  <a:pt x="511664" y="873667"/>
                </a:lnTo>
                <a:close/>
              </a:path>
              <a:path w="1871345" h="1202689">
                <a:moveTo>
                  <a:pt x="475715" y="861567"/>
                </a:moveTo>
                <a:lnTo>
                  <a:pt x="511592" y="873797"/>
                </a:lnTo>
                <a:lnTo>
                  <a:pt x="511664" y="873667"/>
                </a:lnTo>
                <a:lnTo>
                  <a:pt x="495313" y="863599"/>
                </a:lnTo>
                <a:lnTo>
                  <a:pt x="475715" y="861567"/>
                </a:lnTo>
                <a:close/>
              </a:path>
              <a:path w="1871345" h="1202689">
                <a:moveTo>
                  <a:pt x="495313" y="863599"/>
                </a:moveTo>
                <a:lnTo>
                  <a:pt x="511664" y="873667"/>
                </a:lnTo>
                <a:lnTo>
                  <a:pt x="516175" y="865561"/>
                </a:lnTo>
                <a:lnTo>
                  <a:pt x="513104" y="865377"/>
                </a:lnTo>
                <a:lnTo>
                  <a:pt x="512466" y="865377"/>
                </a:lnTo>
                <a:lnTo>
                  <a:pt x="508863" y="865123"/>
                </a:lnTo>
                <a:lnTo>
                  <a:pt x="510016" y="865123"/>
                </a:lnTo>
                <a:lnTo>
                  <a:pt x="495313" y="863599"/>
                </a:lnTo>
                <a:close/>
              </a:path>
              <a:path w="1871345" h="1202689">
                <a:moveTo>
                  <a:pt x="613703" y="867461"/>
                </a:moveTo>
                <a:lnTo>
                  <a:pt x="610707" y="867663"/>
                </a:lnTo>
                <a:lnTo>
                  <a:pt x="616832" y="867472"/>
                </a:lnTo>
                <a:lnTo>
                  <a:pt x="613703" y="867461"/>
                </a:lnTo>
                <a:close/>
              </a:path>
              <a:path w="1871345" h="1202689">
                <a:moveTo>
                  <a:pt x="683901" y="862728"/>
                </a:moveTo>
                <a:lnTo>
                  <a:pt x="613703" y="867461"/>
                </a:lnTo>
                <a:lnTo>
                  <a:pt x="616832" y="867472"/>
                </a:lnTo>
                <a:lnTo>
                  <a:pt x="610707" y="867663"/>
                </a:lnTo>
                <a:lnTo>
                  <a:pt x="1283294" y="867663"/>
                </a:lnTo>
                <a:lnTo>
                  <a:pt x="1291678" y="862964"/>
                </a:lnTo>
                <a:lnTo>
                  <a:pt x="682167" y="862964"/>
                </a:lnTo>
                <a:lnTo>
                  <a:pt x="683901" y="862728"/>
                </a:lnTo>
                <a:close/>
              </a:path>
              <a:path w="1871345" h="1202689">
                <a:moveTo>
                  <a:pt x="541050" y="867193"/>
                </a:moveTo>
                <a:lnTo>
                  <a:pt x="545974" y="867345"/>
                </a:lnTo>
                <a:lnTo>
                  <a:pt x="543585" y="867202"/>
                </a:lnTo>
                <a:lnTo>
                  <a:pt x="541050" y="867193"/>
                </a:lnTo>
                <a:close/>
              </a:path>
              <a:path w="1871345" h="1202689">
                <a:moveTo>
                  <a:pt x="543585" y="867202"/>
                </a:moveTo>
                <a:lnTo>
                  <a:pt x="545974" y="867345"/>
                </a:lnTo>
                <a:lnTo>
                  <a:pt x="582386" y="867345"/>
                </a:lnTo>
                <a:lnTo>
                  <a:pt x="543585" y="867202"/>
                </a:lnTo>
                <a:close/>
              </a:path>
              <a:path w="1871345" h="1202689">
                <a:moveTo>
                  <a:pt x="543429" y="867193"/>
                </a:moveTo>
                <a:lnTo>
                  <a:pt x="541050" y="867193"/>
                </a:lnTo>
                <a:lnTo>
                  <a:pt x="543585" y="867202"/>
                </a:lnTo>
                <a:lnTo>
                  <a:pt x="543429" y="867193"/>
                </a:lnTo>
                <a:close/>
              </a:path>
              <a:path w="1871345" h="1202689">
                <a:moveTo>
                  <a:pt x="538469" y="825500"/>
                </a:moveTo>
                <a:lnTo>
                  <a:pt x="433440" y="825500"/>
                </a:lnTo>
                <a:lnTo>
                  <a:pt x="495313" y="863599"/>
                </a:lnTo>
                <a:lnTo>
                  <a:pt x="511593" y="865286"/>
                </a:lnTo>
                <a:lnTo>
                  <a:pt x="516175" y="865561"/>
                </a:lnTo>
                <a:lnTo>
                  <a:pt x="538469" y="825500"/>
                </a:lnTo>
                <a:close/>
              </a:path>
              <a:path w="1871345" h="1202689">
                <a:moveTo>
                  <a:pt x="508863" y="865123"/>
                </a:moveTo>
                <a:lnTo>
                  <a:pt x="512466" y="865377"/>
                </a:lnTo>
                <a:lnTo>
                  <a:pt x="511593" y="865286"/>
                </a:lnTo>
                <a:lnTo>
                  <a:pt x="508863" y="865123"/>
                </a:lnTo>
                <a:close/>
              </a:path>
              <a:path w="1871345" h="1202689">
                <a:moveTo>
                  <a:pt x="511593" y="865286"/>
                </a:moveTo>
                <a:lnTo>
                  <a:pt x="512466" y="865377"/>
                </a:lnTo>
                <a:lnTo>
                  <a:pt x="513104" y="865377"/>
                </a:lnTo>
                <a:lnTo>
                  <a:pt x="511593" y="865286"/>
                </a:lnTo>
                <a:close/>
              </a:path>
              <a:path w="1871345" h="1202689">
                <a:moveTo>
                  <a:pt x="510016" y="865123"/>
                </a:moveTo>
                <a:lnTo>
                  <a:pt x="508863" y="865123"/>
                </a:lnTo>
                <a:lnTo>
                  <a:pt x="511593" y="865286"/>
                </a:lnTo>
                <a:lnTo>
                  <a:pt x="510016" y="865123"/>
                </a:lnTo>
                <a:close/>
              </a:path>
              <a:path w="1871345" h="1202689">
                <a:moveTo>
                  <a:pt x="492014" y="861567"/>
                </a:moveTo>
                <a:lnTo>
                  <a:pt x="475715" y="861567"/>
                </a:lnTo>
                <a:lnTo>
                  <a:pt x="495313" y="863599"/>
                </a:lnTo>
                <a:lnTo>
                  <a:pt x="492014" y="861567"/>
                </a:lnTo>
                <a:close/>
              </a:path>
              <a:path w="1871345" h="1202689">
                <a:moveTo>
                  <a:pt x="687932" y="862456"/>
                </a:moveTo>
                <a:lnTo>
                  <a:pt x="683901" y="862728"/>
                </a:lnTo>
                <a:lnTo>
                  <a:pt x="682167" y="862964"/>
                </a:lnTo>
                <a:lnTo>
                  <a:pt x="687932" y="862456"/>
                </a:lnTo>
                <a:close/>
              </a:path>
              <a:path w="1871345" h="1202689">
                <a:moveTo>
                  <a:pt x="1292585" y="862456"/>
                </a:moveTo>
                <a:lnTo>
                  <a:pt x="687932" y="862456"/>
                </a:lnTo>
                <a:lnTo>
                  <a:pt x="682167" y="862964"/>
                </a:lnTo>
                <a:lnTo>
                  <a:pt x="1291678" y="862964"/>
                </a:lnTo>
                <a:lnTo>
                  <a:pt x="1292585" y="862456"/>
                </a:lnTo>
                <a:close/>
              </a:path>
              <a:path w="1871345" h="1202689">
                <a:moveTo>
                  <a:pt x="758237" y="852601"/>
                </a:moveTo>
                <a:lnTo>
                  <a:pt x="683901" y="862728"/>
                </a:lnTo>
                <a:lnTo>
                  <a:pt x="687932" y="862456"/>
                </a:lnTo>
                <a:lnTo>
                  <a:pt x="1292585" y="862456"/>
                </a:lnTo>
                <a:lnTo>
                  <a:pt x="1309127" y="853185"/>
                </a:lnTo>
                <a:lnTo>
                  <a:pt x="755308" y="853185"/>
                </a:lnTo>
                <a:lnTo>
                  <a:pt x="758237" y="852601"/>
                </a:lnTo>
                <a:close/>
              </a:path>
              <a:path w="1871345" h="1202689">
                <a:moveTo>
                  <a:pt x="760472" y="852296"/>
                </a:moveTo>
                <a:lnTo>
                  <a:pt x="758237" y="852601"/>
                </a:lnTo>
                <a:lnTo>
                  <a:pt x="755308" y="853185"/>
                </a:lnTo>
                <a:lnTo>
                  <a:pt x="760472" y="852296"/>
                </a:lnTo>
                <a:close/>
              </a:path>
              <a:path w="1871345" h="1202689">
                <a:moveTo>
                  <a:pt x="1310713" y="852296"/>
                </a:moveTo>
                <a:lnTo>
                  <a:pt x="760472" y="852296"/>
                </a:lnTo>
                <a:lnTo>
                  <a:pt x="755308" y="853185"/>
                </a:lnTo>
                <a:lnTo>
                  <a:pt x="1309127" y="853185"/>
                </a:lnTo>
                <a:lnTo>
                  <a:pt x="1310713" y="852296"/>
                </a:lnTo>
                <a:close/>
              </a:path>
              <a:path w="1871345" h="1202689">
                <a:moveTo>
                  <a:pt x="831928" y="837894"/>
                </a:moveTo>
                <a:lnTo>
                  <a:pt x="758237" y="852601"/>
                </a:lnTo>
                <a:lnTo>
                  <a:pt x="760472" y="852296"/>
                </a:lnTo>
                <a:lnTo>
                  <a:pt x="1310713" y="852296"/>
                </a:lnTo>
                <a:lnTo>
                  <a:pt x="1335186" y="838581"/>
                </a:lnTo>
                <a:lnTo>
                  <a:pt x="829289" y="838581"/>
                </a:lnTo>
                <a:lnTo>
                  <a:pt x="831928" y="837894"/>
                </a:lnTo>
                <a:close/>
              </a:path>
              <a:path w="1871345" h="1202689">
                <a:moveTo>
                  <a:pt x="834213" y="837438"/>
                </a:moveTo>
                <a:lnTo>
                  <a:pt x="831928" y="837894"/>
                </a:lnTo>
                <a:lnTo>
                  <a:pt x="829289" y="838581"/>
                </a:lnTo>
                <a:lnTo>
                  <a:pt x="834213" y="837438"/>
                </a:lnTo>
                <a:close/>
              </a:path>
              <a:path w="1871345" h="1202689">
                <a:moveTo>
                  <a:pt x="1337225" y="837438"/>
                </a:moveTo>
                <a:lnTo>
                  <a:pt x="834213" y="837438"/>
                </a:lnTo>
                <a:lnTo>
                  <a:pt x="829289" y="838581"/>
                </a:lnTo>
                <a:lnTo>
                  <a:pt x="1335186" y="838581"/>
                </a:lnTo>
                <a:lnTo>
                  <a:pt x="1337225" y="837438"/>
                </a:lnTo>
                <a:close/>
              </a:path>
              <a:path w="1871345" h="1202689">
                <a:moveTo>
                  <a:pt x="907298" y="818271"/>
                </a:moveTo>
                <a:lnTo>
                  <a:pt x="831928" y="837894"/>
                </a:lnTo>
                <a:lnTo>
                  <a:pt x="834213" y="837438"/>
                </a:lnTo>
                <a:lnTo>
                  <a:pt x="1337225" y="837438"/>
                </a:lnTo>
                <a:lnTo>
                  <a:pt x="1355807" y="827024"/>
                </a:lnTo>
                <a:lnTo>
                  <a:pt x="1367928" y="819404"/>
                </a:lnTo>
                <a:lnTo>
                  <a:pt x="903751" y="819404"/>
                </a:lnTo>
                <a:lnTo>
                  <a:pt x="907298" y="818271"/>
                </a:lnTo>
                <a:close/>
              </a:path>
              <a:path w="1871345" h="1202689">
                <a:moveTo>
                  <a:pt x="908315" y="818007"/>
                </a:moveTo>
                <a:lnTo>
                  <a:pt x="907298" y="818271"/>
                </a:lnTo>
                <a:lnTo>
                  <a:pt x="903751" y="819404"/>
                </a:lnTo>
                <a:lnTo>
                  <a:pt x="908315" y="818007"/>
                </a:lnTo>
                <a:close/>
              </a:path>
              <a:path w="1871345" h="1202689">
                <a:moveTo>
                  <a:pt x="1370150" y="818007"/>
                </a:moveTo>
                <a:lnTo>
                  <a:pt x="908315" y="818007"/>
                </a:lnTo>
                <a:lnTo>
                  <a:pt x="903751" y="819404"/>
                </a:lnTo>
                <a:lnTo>
                  <a:pt x="1367928" y="819404"/>
                </a:lnTo>
                <a:lnTo>
                  <a:pt x="1370150" y="818007"/>
                </a:lnTo>
                <a:close/>
              </a:path>
              <a:path w="1871345" h="1202689">
                <a:moveTo>
                  <a:pt x="979273" y="795299"/>
                </a:moveTo>
                <a:lnTo>
                  <a:pt x="907298" y="818271"/>
                </a:lnTo>
                <a:lnTo>
                  <a:pt x="908315" y="818007"/>
                </a:lnTo>
                <a:lnTo>
                  <a:pt x="1370150" y="818007"/>
                </a:lnTo>
                <a:lnTo>
                  <a:pt x="1405705" y="795655"/>
                </a:lnTo>
                <a:lnTo>
                  <a:pt x="978333" y="795655"/>
                </a:lnTo>
                <a:lnTo>
                  <a:pt x="979273" y="795299"/>
                </a:lnTo>
                <a:close/>
              </a:path>
              <a:path w="1871345" h="1202689">
                <a:moveTo>
                  <a:pt x="982536" y="794258"/>
                </a:moveTo>
                <a:lnTo>
                  <a:pt x="979273" y="795299"/>
                </a:lnTo>
                <a:lnTo>
                  <a:pt x="978333" y="795655"/>
                </a:lnTo>
                <a:lnTo>
                  <a:pt x="982536" y="794258"/>
                </a:lnTo>
                <a:close/>
              </a:path>
              <a:path w="1871345" h="1202689">
                <a:moveTo>
                  <a:pt x="1407927" y="794258"/>
                </a:moveTo>
                <a:lnTo>
                  <a:pt x="982536" y="794258"/>
                </a:lnTo>
                <a:lnTo>
                  <a:pt x="978333" y="795655"/>
                </a:lnTo>
                <a:lnTo>
                  <a:pt x="1405705" y="795655"/>
                </a:lnTo>
                <a:lnTo>
                  <a:pt x="1407927" y="794258"/>
                </a:lnTo>
                <a:close/>
              </a:path>
              <a:path w="1871345" h="1202689">
                <a:moveTo>
                  <a:pt x="1055232" y="766586"/>
                </a:moveTo>
                <a:lnTo>
                  <a:pt x="979273" y="795299"/>
                </a:lnTo>
                <a:lnTo>
                  <a:pt x="982536" y="794258"/>
                </a:lnTo>
                <a:lnTo>
                  <a:pt x="1407927" y="794258"/>
                </a:lnTo>
                <a:lnTo>
                  <a:pt x="1430149" y="780288"/>
                </a:lnTo>
                <a:lnTo>
                  <a:pt x="1447742" y="767969"/>
                </a:lnTo>
                <a:lnTo>
                  <a:pt x="1052074" y="767969"/>
                </a:lnTo>
                <a:lnTo>
                  <a:pt x="1055232" y="766586"/>
                </a:lnTo>
                <a:close/>
              </a:path>
              <a:path w="1871345" h="1202689">
                <a:moveTo>
                  <a:pt x="1056278" y="766191"/>
                </a:moveTo>
                <a:lnTo>
                  <a:pt x="1055232" y="766586"/>
                </a:lnTo>
                <a:lnTo>
                  <a:pt x="1052074" y="767969"/>
                </a:lnTo>
                <a:lnTo>
                  <a:pt x="1056278" y="766191"/>
                </a:lnTo>
                <a:close/>
              </a:path>
              <a:path w="1871345" h="1202689">
                <a:moveTo>
                  <a:pt x="1450281" y="766191"/>
                </a:moveTo>
                <a:lnTo>
                  <a:pt x="1056278" y="766191"/>
                </a:lnTo>
                <a:lnTo>
                  <a:pt x="1052074" y="767969"/>
                </a:lnTo>
                <a:lnTo>
                  <a:pt x="1447742" y="767969"/>
                </a:lnTo>
                <a:lnTo>
                  <a:pt x="1450281" y="766191"/>
                </a:lnTo>
                <a:close/>
              </a:path>
              <a:path w="1871345" h="1202689">
                <a:moveTo>
                  <a:pt x="1126717" y="735286"/>
                </a:moveTo>
                <a:lnTo>
                  <a:pt x="1055232" y="766586"/>
                </a:lnTo>
                <a:lnTo>
                  <a:pt x="1056278" y="766191"/>
                </a:lnTo>
                <a:lnTo>
                  <a:pt x="1450281" y="766191"/>
                </a:lnTo>
                <a:lnTo>
                  <a:pt x="1493265" y="736092"/>
                </a:lnTo>
                <a:lnTo>
                  <a:pt x="1125095" y="736092"/>
                </a:lnTo>
                <a:lnTo>
                  <a:pt x="1126717" y="735286"/>
                </a:lnTo>
                <a:close/>
              </a:path>
              <a:path w="1871345" h="1202689">
                <a:moveTo>
                  <a:pt x="1128938" y="734314"/>
                </a:moveTo>
                <a:lnTo>
                  <a:pt x="1126717" y="735286"/>
                </a:lnTo>
                <a:lnTo>
                  <a:pt x="1125095" y="736092"/>
                </a:lnTo>
                <a:lnTo>
                  <a:pt x="1128938" y="734314"/>
                </a:lnTo>
                <a:close/>
              </a:path>
              <a:path w="1871345" h="1202689">
                <a:moveTo>
                  <a:pt x="1495804" y="734314"/>
                </a:moveTo>
                <a:lnTo>
                  <a:pt x="1128938" y="734314"/>
                </a:lnTo>
                <a:lnTo>
                  <a:pt x="1125095" y="736092"/>
                </a:lnTo>
                <a:lnTo>
                  <a:pt x="1493265" y="736092"/>
                </a:lnTo>
                <a:lnTo>
                  <a:pt x="1495804" y="734314"/>
                </a:lnTo>
                <a:close/>
              </a:path>
              <a:path w="1871345" h="1202689">
                <a:moveTo>
                  <a:pt x="1198330" y="699721"/>
                </a:moveTo>
                <a:lnTo>
                  <a:pt x="1126717" y="735286"/>
                </a:lnTo>
                <a:lnTo>
                  <a:pt x="1128938" y="734314"/>
                </a:lnTo>
                <a:lnTo>
                  <a:pt x="1495804" y="734314"/>
                </a:lnTo>
                <a:lnTo>
                  <a:pt x="1501608" y="730250"/>
                </a:lnTo>
                <a:lnTo>
                  <a:pt x="1539313" y="700786"/>
                </a:lnTo>
                <a:lnTo>
                  <a:pt x="1196435" y="700786"/>
                </a:lnTo>
                <a:lnTo>
                  <a:pt x="1198330" y="699721"/>
                </a:lnTo>
                <a:close/>
              </a:path>
              <a:path w="1871345" h="1202689">
                <a:moveTo>
                  <a:pt x="1200278" y="698754"/>
                </a:moveTo>
                <a:lnTo>
                  <a:pt x="1198330" y="699721"/>
                </a:lnTo>
                <a:lnTo>
                  <a:pt x="1196435" y="700786"/>
                </a:lnTo>
                <a:lnTo>
                  <a:pt x="1200278" y="698754"/>
                </a:lnTo>
                <a:close/>
              </a:path>
              <a:path w="1871345" h="1202689">
                <a:moveTo>
                  <a:pt x="1541913" y="698754"/>
                </a:moveTo>
                <a:lnTo>
                  <a:pt x="1200278" y="698754"/>
                </a:lnTo>
                <a:lnTo>
                  <a:pt x="1196435" y="700786"/>
                </a:lnTo>
                <a:lnTo>
                  <a:pt x="1539313" y="700786"/>
                </a:lnTo>
                <a:lnTo>
                  <a:pt x="1541913" y="698754"/>
                </a:lnTo>
                <a:close/>
              </a:path>
              <a:path w="1871345" h="1202689">
                <a:moveTo>
                  <a:pt x="1268691" y="660194"/>
                </a:moveTo>
                <a:lnTo>
                  <a:pt x="1198330" y="699721"/>
                </a:lnTo>
                <a:lnTo>
                  <a:pt x="1200278" y="698754"/>
                </a:lnTo>
                <a:lnTo>
                  <a:pt x="1541913" y="698754"/>
                </a:lnTo>
                <a:lnTo>
                  <a:pt x="1569704" y="677037"/>
                </a:lnTo>
                <a:lnTo>
                  <a:pt x="1586820" y="662051"/>
                </a:lnTo>
                <a:lnTo>
                  <a:pt x="1265732" y="662051"/>
                </a:lnTo>
                <a:lnTo>
                  <a:pt x="1268691" y="660194"/>
                </a:lnTo>
                <a:close/>
              </a:path>
              <a:path w="1871345" h="1202689">
                <a:moveTo>
                  <a:pt x="1269455" y="659765"/>
                </a:moveTo>
                <a:lnTo>
                  <a:pt x="1268691" y="660194"/>
                </a:lnTo>
                <a:lnTo>
                  <a:pt x="1265732" y="662051"/>
                </a:lnTo>
                <a:lnTo>
                  <a:pt x="1269455" y="659765"/>
                </a:lnTo>
                <a:close/>
              </a:path>
              <a:path w="1871345" h="1202689">
                <a:moveTo>
                  <a:pt x="1589431" y="659765"/>
                </a:moveTo>
                <a:lnTo>
                  <a:pt x="1269455" y="659765"/>
                </a:lnTo>
                <a:lnTo>
                  <a:pt x="1265732" y="662051"/>
                </a:lnTo>
                <a:lnTo>
                  <a:pt x="1586820" y="662051"/>
                </a:lnTo>
                <a:lnTo>
                  <a:pt x="1589431" y="659765"/>
                </a:lnTo>
                <a:close/>
              </a:path>
              <a:path w="1871345" h="1202689">
                <a:moveTo>
                  <a:pt x="1334218" y="619066"/>
                </a:moveTo>
                <a:lnTo>
                  <a:pt x="1268691" y="660194"/>
                </a:lnTo>
                <a:lnTo>
                  <a:pt x="1269455" y="659765"/>
                </a:lnTo>
                <a:lnTo>
                  <a:pt x="1589431" y="659765"/>
                </a:lnTo>
                <a:lnTo>
                  <a:pt x="1634542" y="620268"/>
                </a:lnTo>
                <a:lnTo>
                  <a:pt x="1332508" y="620268"/>
                </a:lnTo>
                <a:lnTo>
                  <a:pt x="1334218" y="619066"/>
                </a:lnTo>
                <a:close/>
              </a:path>
              <a:path w="1871345" h="1202689">
                <a:moveTo>
                  <a:pt x="1863501" y="366014"/>
                </a:moveTo>
                <a:lnTo>
                  <a:pt x="1587600" y="366014"/>
                </a:lnTo>
                <a:lnTo>
                  <a:pt x="1734242" y="476631"/>
                </a:lnTo>
                <a:lnTo>
                  <a:pt x="1688458" y="544360"/>
                </a:lnTo>
                <a:lnTo>
                  <a:pt x="1858064" y="638810"/>
                </a:lnTo>
                <a:lnTo>
                  <a:pt x="1863501" y="366014"/>
                </a:lnTo>
                <a:close/>
              </a:path>
              <a:path w="1871345" h="1202689">
                <a:moveTo>
                  <a:pt x="1336351" y="617728"/>
                </a:moveTo>
                <a:lnTo>
                  <a:pt x="1334218" y="619066"/>
                </a:lnTo>
                <a:lnTo>
                  <a:pt x="1332508" y="620268"/>
                </a:lnTo>
                <a:lnTo>
                  <a:pt x="1336351" y="617728"/>
                </a:lnTo>
                <a:close/>
              </a:path>
              <a:path w="1871345" h="1202689">
                <a:moveTo>
                  <a:pt x="1637443" y="617728"/>
                </a:moveTo>
                <a:lnTo>
                  <a:pt x="1336351" y="617728"/>
                </a:lnTo>
                <a:lnTo>
                  <a:pt x="1332508" y="620268"/>
                </a:lnTo>
                <a:lnTo>
                  <a:pt x="1634542" y="620268"/>
                </a:lnTo>
                <a:lnTo>
                  <a:pt x="1637443" y="617728"/>
                </a:lnTo>
                <a:close/>
              </a:path>
              <a:path w="1871345" h="1202689">
                <a:moveTo>
                  <a:pt x="1398690" y="573776"/>
                </a:moveTo>
                <a:lnTo>
                  <a:pt x="1334218" y="619066"/>
                </a:lnTo>
                <a:lnTo>
                  <a:pt x="1336351" y="617728"/>
                </a:lnTo>
                <a:lnTo>
                  <a:pt x="1637443" y="617728"/>
                </a:lnTo>
                <a:lnTo>
                  <a:pt x="1640925" y="614680"/>
                </a:lnTo>
                <a:lnTo>
                  <a:pt x="1667366" y="575564"/>
                </a:lnTo>
                <a:lnTo>
                  <a:pt x="1396401" y="575564"/>
                </a:lnTo>
                <a:lnTo>
                  <a:pt x="1398690" y="573776"/>
                </a:lnTo>
                <a:close/>
              </a:path>
              <a:path w="1871345" h="1202689">
                <a:moveTo>
                  <a:pt x="1400124" y="572770"/>
                </a:moveTo>
                <a:lnTo>
                  <a:pt x="1398690" y="573776"/>
                </a:lnTo>
                <a:lnTo>
                  <a:pt x="1396401" y="575564"/>
                </a:lnTo>
                <a:lnTo>
                  <a:pt x="1400124" y="572770"/>
                </a:lnTo>
                <a:close/>
              </a:path>
              <a:path w="1871345" h="1202689">
                <a:moveTo>
                  <a:pt x="1669255" y="572770"/>
                </a:moveTo>
                <a:lnTo>
                  <a:pt x="1400124" y="572770"/>
                </a:lnTo>
                <a:lnTo>
                  <a:pt x="1396401" y="575564"/>
                </a:lnTo>
                <a:lnTo>
                  <a:pt x="1667366" y="575564"/>
                </a:lnTo>
                <a:lnTo>
                  <a:pt x="1669255" y="572770"/>
                </a:lnTo>
                <a:close/>
              </a:path>
              <a:path w="1871345" h="1202689">
                <a:moveTo>
                  <a:pt x="1458680" y="526940"/>
                </a:moveTo>
                <a:lnTo>
                  <a:pt x="1398690" y="573776"/>
                </a:lnTo>
                <a:lnTo>
                  <a:pt x="1400124" y="572770"/>
                </a:lnTo>
                <a:lnTo>
                  <a:pt x="1669255" y="572770"/>
                </a:lnTo>
                <a:lnTo>
                  <a:pt x="1688458" y="544360"/>
                </a:lnTo>
                <a:lnTo>
                  <a:pt x="1660110" y="528574"/>
                </a:lnTo>
                <a:lnTo>
                  <a:pt x="1456811" y="528574"/>
                </a:lnTo>
                <a:lnTo>
                  <a:pt x="1458680" y="526940"/>
                </a:lnTo>
                <a:close/>
              </a:path>
              <a:path w="1871345" h="1202689">
                <a:moveTo>
                  <a:pt x="1587600" y="366014"/>
                </a:moveTo>
                <a:lnTo>
                  <a:pt x="1527645" y="454807"/>
                </a:lnTo>
                <a:lnTo>
                  <a:pt x="1688458" y="544360"/>
                </a:lnTo>
                <a:lnTo>
                  <a:pt x="1734242" y="476631"/>
                </a:lnTo>
                <a:lnTo>
                  <a:pt x="1587600" y="366014"/>
                </a:lnTo>
                <a:close/>
              </a:path>
              <a:path w="1871345" h="1202689">
                <a:moveTo>
                  <a:pt x="1460654" y="525399"/>
                </a:moveTo>
                <a:lnTo>
                  <a:pt x="1458680" y="526940"/>
                </a:lnTo>
                <a:lnTo>
                  <a:pt x="1456811" y="528574"/>
                </a:lnTo>
                <a:lnTo>
                  <a:pt x="1460654" y="525399"/>
                </a:lnTo>
                <a:close/>
              </a:path>
              <a:path w="1871345" h="1202689">
                <a:moveTo>
                  <a:pt x="1654408" y="525399"/>
                </a:moveTo>
                <a:lnTo>
                  <a:pt x="1460654" y="525399"/>
                </a:lnTo>
                <a:lnTo>
                  <a:pt x="1456811" y="528574"/>
                </a:lnTo>
                <a:lnTo>
                  <a:pt x="1660110" y="528574"/>
                </a:lnTo>
                <a:lnTo>
                  <a:pt x="1654408" y="525399"/>
                </a:lnTo>
                <a:close/>
              </a:path>
              <a:path w="1871345" h="1202689">
                <a:moveTo>
                  <a:pt x="1508128" y="483713"/>
                </a:moveTo>
                <a:lnTo>
                  <a:pt x="1458680" y="526940"/>
                </a:lnTo>
                <a:lnTo>
                  <a:pt x="1460654" y="525399"/>
                </a:lnTo>
                <a:lnTo>
                  <a:pt x="1654408" y="525399"/>
                </a:lnTo>
                <a:lnTo>
                  <a:pt x="1597850" y="493903"/>
                </a:lnTo>
                <a:lnTo>
                  <a:pt x="1501247" y="493903"/>
                </a:lnTo>
                <a:lnTo>
                  <a:pt x="1508128" y="483713"/>
                </a:lnTo>
                <a:close/>
              </a:path>
              <a:path w="1871345" h="1202689">
                <a:moveTo>
                  <a:pt x="1517101" y="475869"/>
                </a:moveTo>
                <a:lnTo>
                  <a:pt x="1508128" y="483713"/>
                </a:lnTo>
                <a:lnTo>
                  <a:pt x="1501247" y="493903"/>
                </a:lnTo>
                <a:lnTo>
                  <a:pt x="1517101" y="475869"/>
                </a:lnTo>
                <a:close/>
              </a:path>
              <a:path w="1871345" h="1202689">
                <a:moveTo>
                  <a:pt x="1565466" y="475869"/>
                </a:moveTo>
                <a:lnTo>
                  <a:pt x="1517101" y="475869"/>
                </a:lnTo>
                <a:lnTo>
                  <a:pt x="1501247" y="493903"/>
                </a:lnTo>
                <a:lnTo>
                  <a:pt x="1597850" y="493903"/>
                </a:lnTo>
                <a:lnTo>
                  <a:pt x="1565466" y="475869"/>
                </a:lnTo>
                <a:close/>
              </a:path>
              <a:path w="1871345" h="1202689">
                <a:moveTo>
                  <a:pt x="1527645" y="454807"/>
                </a:moveTo>
                <a:lnTo>
                  <a:pt x="1508128" y="483713"/>
                </a:lnTo>
                <a:lnTo>
                  <a:pt x="1517101" y="475869"/>
                </a:lnTo>
                <a:lnTo>
                  <a:pt x="1565466" y="475869"/>
                </a:lnTo>
                <a:lnTo>
                  <a:pt x="1527645" y="454807"/>
                </a:lnTo>
                <a:close/>
              </a:path>
              <a:path w="1871345" h="1202689">
                <a:moveTo>
                  <a:pt x="1870796" y="0"/>
                </a:moveTo>
                <a:lnTo>
                  <a:pt x="1379827" y="372491"/>
                </a:lnTo>
                <a:lnTo>
                  <a:pt x="1527645" y="454807"/>
                </a:lnTo>
                <a:lnTo>
                  <a:pt x="1587600" y="366014"/>
                </a:lnTo>
                <a:lnTo>
                  <a:pt x="1863501" y="366014"/>
                </a:lnTo>
                <a:lnTo>
                  <a:pt x="1870796" y="0"/>
                </a:lnTo>
                <a:close/>
              </a:path>
            </a:pathLst>
          </a:custGeom>
          <a:solidFill>
            <a:srgbClr val="BDD7EE"/>
          </a:solidFill>
        </p:spPr>
        <p:txBody>
          <a:bodyPr wrap="square" lIns="0" tIns="0" rIns="0" bIns="0" rtlCol="0"/>
          <a:lstStyle/>
          <a:p>
            <a:endParaRPr/>
          </a:p>
        </p:txBody>
      </p:sp>
      <p:sp>
        <p:nvSpPr>
          <p:cNvPr id="20" name="object 20"/>
          <p:cNvSpPr/>
          <p:nvPr/>
        </p:nvSpPr>
        <p:spPr>
          <a:xfrm>
            <a:off x="7439711" y="1795904"/>
            <a:ext cx="936625" cy="1580515"/>
          </a:xfrm>
          <a:custGeom>
            <a:avLst/>
            <a:gdLst/>
            <a:ahLst/>
            <a:cxnLst/>
            <a:rect l="l" t="t" r="r" b="b"/>
            <a:pathLst>
              <a:path w="936625" h="1580514">
                <a:moveTo>
                  <a:pt x="409181" y="960246"/>
                </a:moveTo>
                <a:lnTo>
                  <a:pt x="554621" y="1580388"/>
                </a:lnTo>
                <a:lnTo>
                  <a:pt x="904019" y="1127378"/>
                </a:lnTo>
                <a:lnTo>
                  <a:pt x="742577" y="1127378"/>
                </a:lnTo>
                <a:lnTo>
                  <a:pt x="563749" y="1104011"/>
                </a:lnTo>
                <a:lnTo>
                  <a:pt x="575945" y="999765"/>
                </a:lnTo>
                <a:lnTo>
                  <a:pt x="409181" y="960246"/>
                </a:lnTo>
                <a:close/>
              </a:path>
              <a:path w="936625" h="1580514">
                <a:moveTo>
                  <a:pt x="575945" y="999765"/>
                </a:moveTo>
                <a:lnTo>
                  <a:pt x="563749" y="1104011"/>
                </a:lnTo>
                <a:lnTo>
                  <a:pt x="742577" y="1127378"/>
                </a:lnTo>
                <a:lnTo>
                  <a:pt x="752585" y="1041623"/>
                </a:lnTo>
                <a:lnTo>
                  <a:pt x="575945" y="999765"/>
                </a:lnTo>
                <a:close/>
              </a:path>
              <a:path w="936625" h="1580514">
                <a:moveTo>
                  <a:pt x="752585" y="1041623"/>
                </a:moveTo>
                <a:lnTo>
                  <a:pt x="742577" y="1127378"/>
                </a:lnTo>
                <a:lnTo>
                  <a:pt x="904019" y="1127378"/>
                </a:lnTo>
                <a:lnTo>
                  <a:pt x="936539" y="1085214"/>
                </a:lnTo>
                <a:lnTo>
                  <a:pt x="752585" y="1041623"/>
                </a:lnTo>
                <a:close/>
              </a:path>
              <a:path w="936625" h="1580514">
                <a:moveTo>
                  <a:pt x="578216" y="980354"/>
                </a:moveTo>
                <a:lnTo>
                  <a:pt x="575945" y="999765"/>
                </a:lnTo>
                <a:lnTo>
                  <a:pt x="752585" y="1041623"/>
                </a:lnTo>
                <a:lnTo>
                  <a:pt x="758272" y="992886"/>
                </a:lnTo>
                <a:lnTo>
                  <a:pt x="579963" y="992886"/>
                </a:lnTo>
                <a:lnTo>
                  <a:pt x="578216" y="980354"/>
                </a:lnTo>
                <a:close/>
              </a:path>
              <a:path w="936625" h="1580514">
                <a:moveTo>
                  <a:pt x="579721" y="967486"/>
                </a:moveTo>
                <a:lnTo>
                  <a:pt x="578216" y="980354"/>
                </a:lnTo>
                <a:lnTo>
                  <a:pt x="579963" y="992886"/>
                </a:lnTo>
                <a:lnTo>
                  <a:pt x="579721" y="967486"/>
                </a:lnTo>
                <a:close/>
              </a:path>
              <a:path w="936625" h="1580514">
                <a:moveTo>
                  <a:pt x="758517" y="967486"/>
                </a:moveTo>
                <a:lnTo>
                  <a:pt x="579721" y="967486"/>
                </a:lnTo>
                <a:lnTo>
                  <a:pt x="579963" y="992886"/>
                </a:lnTo>
                <a:lnTo>
                  <a:pt x="758272" y="992886"/>
                </a:lnTo>
                <a:lnTo>
                  <a:pt x="759992" y="978153"/>
                </a:lnTo>
                <a:lnTo>
                  <a:pt x="758517" y="967486"/>
                </a:lnTo>
                <a:close/>
              </a:path>
              <a:path w="936625" h="1580514">
                <a:moveTo>
                  <a:pt x="572267" y="937676"/>
                </a:moveTo>
                <a:lnTo>
                  <a:pt x="578216" y="980354"/>
                </a:lnTo>
                <a:lnTo>
                  <a:pt x="579721" y="967486"/>
                </a:lnTo>
                <a:lnTo>
                  <a:pt x="758517" y="967486"/>
                </a:lnTo>
                <a:lnTo>
                  <a:pt x="754936" y="941577"/>
                </a:lnTo>
                <a:lnTo>
                  <a:pt x="572997" y="941577"/>
                </a:lnTo>
                <a:lnTo>
                  <a:pt x="572267" y="937676"/>
                </a:lnTo>
                <a:close/>
              </a:path>
              <a:path w="936625" h="1580514">
                <a:moveTo>
                  <a:pt x="572156" y="936878"/>
                </a:moveTo>
                <a:lnTo>
                  <a:pt x="572267" y="937676"/>
                </a:lnTo>
                <a:lnTo>
                  <a:pt x="572997" y="941577"/>
                </a:lnTo>
                <a:lnTo>
                  <a:pt x="572156" y="936878"/>
                </a:lnTo>
                <a:close/>
              </a:path>
              <a:path w="936625" h="1580514">
                <a:moveTo>
                  <a:pt x="754287" y="936878"/>
                </a:moveTo>
                <a:lnTo>
                  <a:pt x="572156" y="936878"/>
                </a:lnTo>
                <a:lnTo>
                  <a:pt x="572997" y="941577"/>
                </a:lnTo>
                <a:lnTo>
                  <a:pt x="754936" y="941577"/>
                </a:lnTo>
                <a:lnTo>
                  <a:pt x="754287" y="936878"/>
                </a:lnTo>
                <a:close/>
              </a:path>
              <a:path w="936625" h="1580514">
                <a:moveTo>
                  <a:pt x="746149" y="885698"/>
                </a:moveTo>
                <a:lnTo>
                  <a:pt x="562547" y="885698"/>
                </a:lnTo>
                <a:lnTo>
                  <a:pt x="563509" y="890524"/>
                </a:lnTo>
                <a:lnTo>
                  <a:pt x="572267" y="937676"/>
                </a:lnTo>
                <a:lnTo>
                  <a:pt x="572156" y="936878"/>
                </a:lnTo>
                <a:lnTo>
                  <a:pt x="754287" y="936878"/>
                </a:lnTo>
                <a:lnTo>
                  <a:pt x="750144" y="906906"/>
                </a:lnTo>
                <a:lnTo>
                  <a:pt x="746149" y="885698"/>
                </a:lnTo>
                <a:close/>
              </a:path>
              <a:path w="936625" h="1580514">
                <a:moveTo>
                  <a:pt x="563236" y="889381"/>
                </a:moveTo>
                <a:lnTo>
                  <a:pt x="563450" y="890524"/>
                </a:lnTo>
                <a:lnTo>
                  <a:pt x="563236" y="889381"/>
                </a:lnTo>
                <a:close/>
              </a:path>
              <a:path w="936625" h="1580514">
                <a:moveTo>
                  <a:pt x="562547" y="885698"/>
                </a:moveTo>
                <a:lnTo>
                  <a:pt x="563236" y="889381"/>
                </a:lnTo>
                <a:lnTo>
                  <a:pt x="563509" y="890524"/>
                </a:lnTo>
                <a:lnTo>
                  <a:pt x="562547" y="885698"/>
                </a:lnTo>
                <a:close/>
              </a:path>
              <a:path w="936625" h="1580514">
                <a:moveTo>
                  <a:pt x="550679" y="836749"/>
                </a:moveTo>
                <a:lnTo>
                  <a:pt x="563236" y="889381"/>
                </a:lnTo>
                <a:lnTo>
                  <a:pt x="562547" y="885698"/>
                </a:lnTo>
                <a:lnTo>
                  <a:pt x="746149" y="885698"/>
                </a:lnTo>
                <a:lnTo>
                  <a:pt x="738734" y="846327"/>
                </a:lnTo>
                <a:lnTo>
                  <a:pt x="737133" y="839596"/>
                </a:lnTo>
                <a:lnTo>
                  <a:pt x="551498" y="839596"/>
                </a:lnTo>
                <a:lnTo>
                  <a:pt x="550679" y="836749"/>
                </a:lnTo>
                <a:close/>
              </a:path>
              <a:path w="936625" h="1580514">
                <a:moveTo>
                  <a:pt x="550298" y="835151"/>
                </a:moveTo>
                <a:lnTo>
                  <a:pt x="550679" y="836749"/>
                </a:lnTo>
                <a:lnTo>
                  <a:pt x="551498" y="839596"/>
                </a:lnTo>
                <a:lnTo>
                  <a:pt x="550298" y="835151"/>
                </a:lnTo>
                <a:close/>
              </a:path>
              <a:path w="936625" h="1580514">
                <a:moveTo>
                  <a:pt x="736075" y="835151"/>
                </a:moveTo>
                <a:lnTo>
                  <a:pt x="550298" y="835151"/>
                </a:lnTo>
                <a:lnTo>
                  <a:pt x="551498" y="839596"/>
                </a:lnTo>
                <a:lnTo>
                  <a:pt x="737133" y="839596"/>
                </a:lnTo>
                <a:lnTo>
                  <a:pt x="736075" y="835151"/>
                </a:lnTo>
                <a:close/>
              </a:path>
              <a:path w="936625" h="1580514">
                <a:moveTo>
                  <a:pt x="723928" y="784478"/>
                </a:moveTo>
                <a:lnTo>
                  <a:pt x="535645" y="784478"/>
                </a:lnTo>
                <a:lnTo>
                  <a:pt x="536967" y="788924"/>
                </a:lnTo>
                <a:lnTo>
                  <a:pt x="550679" y="836749"/>
                </a:lnTo>
                <a:lnTo>
                  <a:pt x="550298" y="835151"/>
                </a:lnTo>
                <a:lnTo>
                  <a:pt x="736075" y="835151"/>
                </a:lnTo>
                <a:lnTo>
                  <a:pt x="724442" y="786256"/>
                </a:lnTo>
                <a:lnTo>
                  <a:pt x="723928" y="784478"/>
                </a:lnTo>
                <a:close/>
              </a:path>
              <a:path w="936625" h="1580514">
                <a:moveTo>
                  <a:pt x="536675" y="788060"/>
                </a:moveTo>
                <a:lnTo>
                  <a:pt x="536923" y="788924"/>
                </a:lnTo>
                <a:lnTo>
                  <a:pt x="536675" y="788060"/>
                </a:lnTo>
                <a:close/>
              </a:path>
              <a:path w="936625" h="1580514">
                <a:moveTo>
                  <a:pt x="535645" y="784478"/>
                </a:moveTo>
                <a:lnTo>
                  <a:pt x="536675" y="788060"/>
                </a:lnTo>
                <a:lnTo>
                  <a:pt x="536967" y="788924"/>
                </a:lnTo>
                <a:lnTo>
                  <a:pt x="535645" y="784478"/>
                </a:lnTo>
                <a:close/>
              </a:path>
              <a:path w="936625" h="1580514">
                <a:moveTo>
                  <a:pt x="709506" y="734567"/>
                </a:moveTo>
                <a:lnTo>
                  <a:pt x="518591" y="734567"/>
                </a:lnTo>
                <a:lnTo>
                  <a:pt x="520033" y="738631"/>
                </a:lnTo>
                <a:lnTo>
                  <a:pt x="536675" y="788060"/>
                </a:lnTo>
                <a:lnTo>
                  <a:pt x="535645" y="784478"/>
                </a:lnTo>
                <a:lnTo>
                  <a:pt x="723928" y="784478"/>
                </a:lnTo>
                <a:lnTo>
                  <a:pt x="709506" y="734567"/>
                </a:lnTo>
                <a:close/>
              </a:path>
              <a:path w="936625" h="1580514">
                <a:moveTo>
                  <a:pt x="519536" y="737361"/>
                </a:moveTo>
                <a:lnTo>
                  <a:pt x="519965" y="738631"/>
                </a:lnTo>
                <a:lnTo>
                  <a:pt x="519536" y="737361"/>
                </a:lnTo>
                <a:close/>
              </a:path>
              <a:path w="936625" h="1580514">
                <a:moveTo>
                  <a:pt x="518591" y="734567"/>
                </a:moveTo>
                <a:lnTo>
                  <a:pt x="519536" y="737361"/>
                </a:lnTo>
                <a:lnTo>
                  <a:pt x="520033" y="738631"/>
                </a:lnTo>
                <a:lnTo>
                  <a:pt x="518591" y="734567"/>
                </a:lnTo>
                <a:close/>
              </a:path>
              <a:path w="936625" h="1580514">
                <a:moveTo>
                  <a:pt x="499056" y="685014"/>
                </a:moveTo>
                <a:lnTo>
                  <a:pt x="519536" y="737361"/>
                </a:lnTo>
                <a:lnTo>
                  <a:pt x="518591" y="734567"/>
                </a:lnTo>
                <a:lnTo>
                  <a:pt x="709506" y="734567"/>
                </a:lnTo>
                <a:lnTo>
                  <a:pt x="707268" y="726820"/>
                </a:lnTo>
                <a:lnTo>
                  <a:pt x="694486" y="688975"/>
                </a:lnTo>
                <a:lnTo>
                  <a:pt x="500816" y="688975"/>
                </a:lnTo>
                <a:lnTo>
                  <a:pt x="499056" y="685014"/>
                </a:lnTo>
                <a:close/>
              </a:path>
              <a:path w="936625" h="1580514">
                <a:moveTo>
                  <a:pt x="693113" y="684911"/>
                </a:moveTo>
                <a:lnTo>
                  <a:pt x="499016" y="684911"/>
                </a:lnTo>
                <a:lnTo>
                  <a:pt x="500816" y="688975"/>
                </a:lnTo>
                <a:lnTo>
                  <a:pt x="694486" y="688975"/>
                </a:lnTo>
                <a:lnTo>
                  <a:pt x="693113" y="684911"/>
                </a:lnTo>
                <a:close/>
              </a:path>
              <a:path w="936625" h="1580514">
                <a:moveTo>
                  <a:pt x="674886" y="636015"/>
                </a:moveTo>
                <a:lnTo>
                  <a:pt x="477277" y="636015"/>
                </a:lnTo>
                <a:lnTo>
                  <a:pt x="479198" y="640079"/>
                </a:lnTo>
                <a:lnTo>
                  <a:pt x="499056" y="685014"/>
                </a:lnTo>
                <a:lnTo>
                  <a:pt x="693113" y="684911"/>
                </a:lnTo>
                <a:lnTo>
                  <a:pt x="687452" y="668146"/>
                </a:lnTo>
                <a:lnTo>
                  <a:pt x="674886" y="636015"/>
                </a:lnTo>
                <a:close/>
              </a:path>
              <a:path w="936625" h="1580514">
                <a:moveTo>
                  <a:pt x="478131" y="637936"/>
                </a:moveTo>
                <a:lnTo>
                  <a:pt x="479083" y="640079"/>
                </a:lnTo>
                <a:lnTo>
                  <a:pt x="478131" y="637936"/>
                </a:lnTo>
                <a:close/>
              </a:path>
              <a:path w="936625" h="1580514">
                <a:moveTo>
                  <a:pt x="477277" y="636015"/>
                </a:moveTo>
                <a:lnTo>
                  <a:pt x="478131" y="637936"/>
                </a:lnTo>
                <a:lnTo>
                  <a:pt x="479198" y="640079"/>
                </a:lnTo>
                <a:lnTo>
                  <a:pt x="477277" y="636015"/>
                </a:lnTo>
                <a:close/>
              </a:path>
              <a:path w="936625" h="1580514">
                <a:moveTo>
                  <a:pt x="654979" y="588009"/>
                </a:moveTo>
                <a:lnTo>
                  <a:pt x="453257" y="588009"/>
                </a:lnTo>
                <a:lnTo>
                  <a:pt x="455179" y="591692"/>
                </a:lnTo>
                <a:lnTo>
                  <a:pt x="478131" y="637936"/>
                </a:lnTo>
                <a:lnTo>
                  <a:pt x="477277" y="636015"/>
                </a:lnTo>
                <a:lnTo>
                  <a:pt x="674886" y="636015"/>
                </a:lnTo>
                <a:lnTo>
                  <a:pt x="664753" y="610107"/>
                </a:lnTo>
                <a:lnTo>
                  <a:pt x="654979" y="588009"/>
                </a:lnTo>
                <a:close/>
              </a:path>
              <a:path w="936625" h="1580514">
                <a:moveTo>
                  <a:pt x="454335" y="590172"/>
                </a:moveTo>
                <a:lnTo>
                  <a:pt x="455092" y="591692"/>
                </a:lnTo>
                <a:lnTo>
                  <a:pt x="454335" y="590172"/>
                </a:lnTo>
                <a:close/>
              </a:path>
              <a:path w="936625" h="1580514">
                <a:moveTo>
                  <a:pt x="453257" y="588009"/>
                </a:moveTo>
                <a:lnTo>
                  <a:pt x="454335" y="590172"/>
                </a:lnTo>
                <a:lnTo>
                  <a:pt x="455179" y="591692"/>
                </a:lnTo>
                <a:lnTo>
                  <a:pt x="453257" y="588009"/>
                </a:lnTo>
                <a:close/>
              </a:path>
              <a:path w="936625" h="1580514">
                <a:moveTo>
                  <a:pt x="427426" y="541704"/>
                </a:moveTo>
                <a:lnTo>
                  <a:pt x="454335" y="590172"/>
                </a:lnTo>
                <a:lnTo>
                  <a:pt x="453257" y="588009"/>
                </a:lnTo>
                <a:lnTo>
                  <a:pt x="654979" y="588009"/>
                </a:lnTo>
                <a:lnTo>
                  <a:pt x="639532" y="553084"/>
                </a:lnTo>
                <a:lnTo>
                  <a:pt x="635216" y="544449"/>
                </a:lnTo>
                <a:lnTo>
                  <a:pt x="429117" y="544449"/>
                </a:lnTo>
                <a:lnTo>
                  <a:pt x="427426" y="541704"/>
                </a:lnTo>
                <a:close/>
              </a:path>
              <a:path w="936625" h="1580514">
                <a:moveTo>
                  <a:pt x="0" y="0"/>
                </a:moveTo>
                <a:lnTo>
                  <a:pt x="246325" y="583438"/>
                </a:lnTo>
                <a:lnTo>
                  <a:pt x="356818" y="441100"/>
                </a:lnTo>
                <a:lnTo>
                  <a:pt x="286678" y="371728"/>
                </a:lnTo>
                <a:lnTo>
                  <a:pt x="409661" y="232537"/>
                </a:lnTo>
                <a:lnTo>
                  <a:pt x="518720" y="232537"/>
                </a:lnTo>
                <a:lnTo>
                  <a:pt x="589210" y="141731"/>
                </a:lnTo>
                <a:lnTo>
                  <a:pt x="0" y="0"/>
                </a:lnTo>
                <a:close/>
              </a:path>
              <a:path w="936625" h="1580514">
                <a:moveTo>
                  <a:pt x="426835" y="540638"/>
                </a:moveTo>
                <a:lnTo>
                  <a:pt x="427426" y="541704"/>
                </a:lnTo>
                <a:lnTo>
                  <a:pt x="429117" y="544449"/>
                </a:lnTo>
                <a:lnTo>
                  <a:pt x="426835" y="540638"/>
                </a:lnTo>
                <a:close/>
              </a:path>
              <a:path w="936625" h="1580514">
                <a:moveTo>
                  <a:pt x="633312" y="540638"/>
                </a:moveTo>
                <a:lnTo>
                  <a:pt x="426835" y="540638"/>
                </a:lnTo>
                <a:lnTo>
                  <a:pt x="429117" y="544449"/>
                </a:lnTo>
                <a:lnTo>
                  <a:pt x="635216" y="544449"/>
                </a:lnTo>
                <a:lnTo>
                  <a:pt x="633312" y="540638"/>
                </a:lnTo>
                <a:close/>
              </a:path>
              <a:path w="936625" h="1580514">
                <a:moveTo>
                  <a:pt x="610121" y="494538"/>
                </a:moveTo>
                <a:lnTo>
                  <a:pt x="398372" y="494538"/>
                </a:lnTo>
                <a:lnTo>
                  <a:pt x="400533" y="497966"/>
                </a:lnTo>
                <a:lnTo>
                  <a:pt x="427426" y="541704"/>
                </a:lnTo>
                <a:lnTo>
                  <a:pt x="426835" y="540638"/>
                </a:lnTo>
                <a:lnTo>
                  <a:pt x="633312" y="540638"/>
                </a:lnTo>
                <a:lnTo>
                  <a:pt x="611550" y="497118"/>
                </a:lnTo>
                <a:lnTo>
                  <a:pt x="610121" y="494538"/>
                </a:lnTo>
                <a:close/>
              </a:path>
              <a:path w="936625" h="1580514">
                <a:moveTo>
                  <a:pt x="399962" y="497118"/>
                </a:moveTo>
                <a:lnTo>
                  <a:pt x="400484" y="497966"/>
                </a:lnTo>
                <a:lnTo>
                  <a:pt x="399962" y="497118"/>
                </a:lnTo>
                <a:close/>
              </a:path>
              <a:path w="936625" h="1580514">
                <a:moveTo>
                  <a:pt x="398372" y="494538"/>
                </a:moveTo>
                <a:lnTo>
                  <a:pt x="399962" y="497118"/>
                </a:lnTo>
                <a:lnTo>
                  <a:pt x="400533" y="497966"/>
                </a:lnTo>
                <a:lnTo>
                  <a:pt x="398372" y="494538"/>
                </a:lnTo>
                <a:close/>
              </a:path>
              <a:path w="936625" h="1580514">
                <a:moveTo>
                  <a:pt x="372969" y="457074"/>
                </a:moveTo>
                <a:lnTo>
                  <a:pt x="399962" y="497118"/>
                </a:lnTo>
                <a:lnTo>
                  <a:pt x="398372" y="494538"/>
                </a:lnTo>
                <a:lnTo>
                  <a:pt x="610121" y="494538"/>
                </a:lnTo>
                <a:lnTo>
                  <a:pt x="592959" y="463550"/>
                </a:lnTo>
                <a:lnTo>
                  <a:pt x="379516" y="463550"/>
                </a:lnTo>
                <a:lnTo>
                  <a:pt x="372969" y="457074"/>
                </a:lnTo>
                <a:close/>
              </a:path>
              <a:path w="936625" h="1580514">
                <a:moveTo>
                  <a:pt x="367746" y="449325"/>
                </a:moveTo>
                <a:lnTo>
                  <a:pt x="372969" y="457074"/>
                </a:lnTo>
                <a:lnTo>
                  <a:pt x="379516" y="463550"/>
                </a:lnTo>
                <a:lnTo>
                  <a:pt x="367746" y="449325"/>
                </a:lnTo>
                <a:close/>
              </a:path>
              <a:path w="936625" h="1580514">
                <a:moveTo>
                  <a:pt x="585082" y="449325"/>
                </a:moveTo>
                <a:lnTo>
                  <a:pt x="367746" y="449325"/>
                </a:lnTo>
                <a:lnTo>
                  <a:pt x="379516" y="463550"/>
                </a:lnTo>
                <a:lnTo>
                  <a:pt x="592959" y="463550"/>
                </a:lnTo>
                <a:lnTo>
                  <a:pt x="585082" y="449325"/>
                </a:lnTo>
                <a:close/>
              </a:path>
              <a:path w="936625" h="1580514">
                <a:moveTo>
                  <a:pt x="471369" y="293535"/>
                </a:moveTo>
                <a:lnTo>
                  <a:pt x="356818" y="441100"/>
                </a:lnTo>
                <a:lnTo>
                  <a:pt x="372969" y="457074"/>
                </a:lnTo>
                <a:lnTo>
                  <a:pt x="367746" y="449325"/>
                </a:lnTo>
                <a:lnTo>
                  <a:pt x="585082" y="449325"/>
                </a:lnTo>
                <a:lnTo>
                  <a:pt x="581284" y="442467"/>
                </a:lnTo>
                <a:lnTo>
                  <a:pt x="548377" y="389000"/>
                </a:lnTo>
                <a:lnTo>
                  <a:pt x="509103" y="330834"/>
                </a:lnTo>
                <a:lnTo>
                  <a:pt x="471369" y="293535"/>
                </a:lnTo>
                <a:close/>
              </a:path>
              <a:path w="936625" h="1580514">
                <a:moveTo>
                  <a:pt x="409661" y="232537"/>
                </a:moveTo>
                <a:lnTo>
                  <a:pt x="286678" y="371728"/>
                </a:lnTo>
                <a:lnTo>
                  <a:pt x="356818" y="441100"/>
                </a:lnTo>
                <a:lnTo>
                  <a:pt x="471369" y="293535"/>
                </a:lnTo>
                <a:lnTo>
                  <a:pt x="409661" y="232537"/>
                </a:lnTo>
                <a:close/>
              </a:path>
              <a:path w="936625" h="1580514">
                <a:moveTo>
                  <a:pt x="518720" y="232537"/>
                </a:moveTo>
                <a:lnTo>
                  <a:pt x="409661" y="232537"/>
                </a:lnTo>
                <a:lnTo>
                  <a:pt x="471369" y="293535"/>
                </a:lnTo>
                <a:lnTo>
                  <a:pt x="518720" y="232537"/>
                </a:lnTo>
                <a:close/>
              </a:path>
            </a:pathLst>
          </a:custGeom>
          <a:solidFill>
            <a:srgbClr val="BDD7EE"/>
          </a:solidFill>
        </p:spPr>
        <p:txBody>
          <a:bodyPr wrap="square" lIns="0" tIns="0" rIns="0" bIns="0" rtlCol="0"/>
          <a:lstStyle/>
          <a:p>
            <a:endParaRPr/>
          </a:p>
        </p:txBody>
      </p:sp>
      <p:sp>
        <p:nvSpPr>
          <p:cNvPr id="21" name="object 21"/>
          <p:cNvSpPr txBox="1"/>
          <p:nvPr/>
        </p:nvSpPr>
        <p:spPr>
          <a:xfrm>
            <a:off x="5616866" y="920619"/>
            <a:ext cx="150368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Architecture</a:t>
            </a:r>
            <a:endParaRPr sz="2400">
              <a:latin typeface="Calibri"/>
              <a:cs typeface="Calibri"/>
            </a:endParaRPr>
          </a:p>
        </p:txBody>
      </p:sp>
      <p:sp>
        <p:nvSpPr>
          <p:cNvPr id="22" name="object 22"/>
          <p:cNvSpPr txBox="1"/>
          <p:nvPr/>
        </p:nvSpPr>
        <p:spPr>
          <a:xfrm>
            <a:off x="6930518" y="3390262"/>
            <a:ext cx="158115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Optimization</a:t>
            </a:r>
            <a:endParaRPr sz="2400">
              <a:latin typeface="Calibri"/>
              <a:cs typeface="Calibri"/>
            </a:endParaRPr>
          </a:p>
        </p:txBody>
      </p:sp>
      <p:sp>
        <p:nvSpPr>
          <p:cNvPr id="23" name="object 23"/>
          <p:cNvSpPr txBox="1"/>
          <p:nvPr/>
        </p:nvSpPr>
        <p:spPr>
          <a:xfrm>
            <a:off x="3966454" y="3026533"/>
            <a:ext cx="1887855" cy="756920"/>
          </a:xfrm>
          <a:prstGeom prst="rect">
            <a:avLst/>
          </a:prstGeom>
        </p:spPr>
        <p:txBody>
          <a:bodyPr vert="horz" wrap="square" lIns="0" tIns="12700" rIns="0" bIns="0" rtlCol="0">
            <a:spAutoFit/>
          </a:bodyPr>
          <a:lstStyle/>
          <a:p>
            <a:pPr marL="88265" marR="5080" indent="-76200">
              <a:lnSpc>
                <a:spcPct val="100000"/>
              </a:lnSpc>
              <a:spcBef>
                <a:spcPts val="100"/>
              </a:spcBef>
            </a:pPr>
            <a:r>
              <a:rPr sz="2400" b="1" spc="-80" dirty="0">
                <a:latin typeface="Calibri"/>
                <a:cs typeface="Calibri"/>
              </a:rPr>
              <a:t>Gene</a:t>
            </a:r>
            <a:r>
              <a:rPr sz="2400" b="1" spc="-105" dirty="0">
                <a:latin typeface="Calibri"/>
                <a:cs typeface="Calibri"/>
              </a:rPr>
              <a:t>r</a:t>
            </a:r>
            <a:r>
              <a:rPr sz="2400" b="1" spc="-50" dirty="0">
                <a:latin typeface="Calibri"/>
                <a:cs typeface="Calibri"/>
              </a:rPr>
              <a:t>al</a:t>
            </a:r>
            <a:r>
              <a:rPr sz="2400" b="1" spc="-45" dirty="0">
                <a:latin typeface="Calibri"/>
                <a:cs typeface="Calibri"/>
              </a:rPr>
              <a:t>i</a:t>
            </a:r>
            <a:r>
              <a:rPr sz="2400" b="1" spc="-90" dirty="0">
                <a:latin typeface="Calibri"/>
                <a:cs typeface="Calibri"/>
              </a:rPr>
              <a:t>za</a:t>
            </a:r>
            <a:r>
              <a:rPr sz="2400" b="1" spc="-50" dirty="0">
                <a:latin typeface="Calibri"/>
                <a:cs typeface="Calibri"/>
              </a:rPr>
              <a:t>tion/  </a:t>
            </a:r>
            <a:r>
              <a:rPr sz="2400" b="1" spc="-70" dirty="0">
                <a:latin typeface="Calibri"/>
                <a:cs typeface="Calibri"/>
              </a:rPr>
              <a:t>Regularization</a:t>
            </a:r>
            <a:endParaRPr sz="2400">
              <a:latin typeface="Calibri"/>
              <a:cs typeface="Calibri"/>
            </a:endParaRPr>
          </a:p>
        </p:txBody>
      </p:sp>
    </p:spTree>
    <p:extLst>
      <p:ext uri="{BB962C8B-B14F-4D97-AF65-F5344CB8AC3E}">
        <p14:creationId xmlns:p14="http://schemas.microsoft.com/office/powerpoint/2010/main" val="4010850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6226175" cy="574040"/>
          </a:xfrm>
          <a:prstGeom prst="rect">
            <a:avLst/>
          </a:prstGeom>
        </p:spPr>
        <p:txBody>
          <a:bodyPr vert="horz" wrap="square" lIns="0" tIns="12700" rIns="0" bIns="0" rtlCol="0">
            <a:spAutoFit/>
          </a:bodyPr>
          <a:lstStyle/>
          <a:p>
            <a:pPr marL="12700">
              <a:lnSpc>
                <a:spcPct val="100000"/>
              </a:lnSpc>
              <a:spcBef>
                <a:spcPts val="100"/>
              </a:spcBef>
            </a:pPr>
            <a:r>
              <a:rPr sz="3600" dirty="0"/>
              <a:t>Part </a:t>
            </a:r>
            <a:r>
              <a:rPr sz="3600" spc="-5" dirty="0"/>
              <a:t>I: </a:t>
            </a:r>
            <a:r>
              <a:rPr sz="3600" dirty="0"/>
              <a:t>Analysis of</a:t>
            </a:r>
            <a:r>
              <a:rPr sz="3600" spc="-260" dirty="0"/>
              <a:t> </a:t>
            </a:r>
            <a:r>
              <a:rPr sz="3600" spc="-5" dirty="0"/>
              <a:t>Optimization</a:t>
            </a:r>
            <a:endParaRPr sz="3600"/>
          </a:p>
        </p:txBody>
      </p:sp>
      <p:sp>
        <p:nvSpPr>
          <p:cNvPr id="11" name="object 11"/>
          <p:cNvSpPr txBox="1"/>
          <p:nvPr/>
        </p:nvSpPr>
        <p:spPr>
          <a:xfrm>
            <a:off x="228600" y="901700"/>
            <a:ext cx="3387090" cy="4597400"/>
          </a:xfrm>
          <a:prstGeom prst="rect">
            <a:avLst/>
          </a:prstGeom>
        </p:spPr>
        <p:txBody>
          <a:bodyPr vert="horz" wrap="square" lIns="0" tIns="33020" rIns="0" bIns="0" rtlCol="0">
            <a:spAutoFit/>
          </a:bodyPr>
          <a:lstStyle/>
          <a:p>
            <a:pPr marL="355600" marR="24130" indent="-342900">
              <a:lnSpc>
                <a:spcPts val="2800"/>
              </a:lnSpc>
              <a:spcBef>
                <a:spcPts val="260"/>
              </a:spcBef>
              <a:buChar char="•"/>
              <a:tabLst>
                <a:tab pos="354965" algn="l"/>
                <a:tab pos="355600" algn="l"/>
              </a:tabLst>
            </a:pPr>
            <a:r>
              <a:rPr sz="2400" spc="-5" dirty="0">
                <a:solidFill>
                  <a:srgbClr val="0048AA"/>
                </a:solidFill>
                <a:latin typeface="Arial"/>
                <a:cs typeface="Arial"/>
              </a:rPr>
              <a:t>What properties </a:t>
            </a:r>
            <a:r>
              <a:rPr sz="2400" dirty="0">
                <a:solidFill>
                  <a:srgbClr val="0048AA"/>
                </a:solidFill>
                <a:latin typeface="Arial"/>
                <a:cs typeface="Arial"/>
              </a:rPr>
              <a:t>of </a:t>
            </a:r>
            <a:r>
              <a:rPr sz="2400" spc="-5" dirty="0">
                <a:solidFill>
                  <a:srgbClr val="0048AA"/>
                </a:solidFill>
                <a:latin typeface="Arial"/>
                <a:cs typeface="Arial"/>
              </a:rPr>
              <a:t>the  network architecture  facilitate</a:t>
            </a:r>
            <a:r>
              <a:rPr sz="2400" spc="-10" dirty="0">
                <a:solidFill>
                  <a:srgbClr val="0048AA"/>
                </a:solidFill>
                <a:latin typeface="Arial"/>
                <a:cs typeface="Arial"/>
              </a:rPr>
              <a:t> </a:t>
            </a:r>
            <a:r>
              <a:rPr sz="2400" spc="-5" dirty="0">
                <a:solidFill>
                  <a:srgbClr val="0048AA"/>
                </a:solidFill>
                <a:latin typeface="Arial"/>
                <a:cs typeface="Arial"/>
              </a:rPr>
              <a:t>optimization?</a:t>
            </a:r>
            <a:endParaRPr sz="2400">
              <a:latin typeface="Arial"/>
              <a:cs typeface="Arial"/>
            </a:endParaRPr>
          </a:p>
          <a:p>
            <a:pPr marL="762000" lvl="1" indent="-292100">
              <a:lnSpc>
                <a:spcPct val="100000"/>
              </a:lnSpc>
              <a:spcBef>
                <a:spcPts val="340"/>
              </a:spcBef>
              <a:buClr>
                <a:srgbClr val="00A8AA"/>
              </a:buClr>
              <a:buChar char="–"/>
              <a:tabLst>
                <a:tab pos="761365" algn="l"/>
                <a:tab pos="762000" algn="l"/>
              </a:tabLst>
            </a:pPr>
            <a:r>
              <a:rPr sz="2000" spc="-5" dirty="0">
                <a:solidFill>
                  <a:srgbClr val="0048AA"/>
                </a:solidFill>
                <a:latin typeface="Arial"/>
                <a:cs typeface="Arial"/>
              </a:rPr>
              <a:t>Positive homogeneity</a:t>
            </a:r>
            <a:endParaRPr sz="2000">
              <a:latin typeface="Arial"/>
              <a:cs typeface="Arial"/>
            </a:endParaRPr>
          </a:p>
          <a:p>
            <a:pPr marL="762000" marR="400050" lvl="1" indent="-292100">
              <a:lnSpc>
                <a:spcPts val="2300"/>
              </a:lnSpc>
              <a:spcBef>
                <a:spcPts val="560"/>
              </a:spcBef>
              <a:buClr>
                <a:srgbClr val="00A8AA"/>
              </a:buClr>
              <a:buChar char="–"/>
              <a:tabLst>
                <a:tab pos="761365" algn="l"/>
                <a:tab pos="762000" algn="l"/>
              </a:tabLst>
            </a:pPr>
            <a:r>
              <a:rPr sz="2000" dirty="0">
                <a:solidFill>
                  <a:srgbClr val="0048AA"/>
                </a:solidFill>
                <a:latin typeface="Arial"/>
                <a:cs typeface="Arial"/>
              </a:rPr>
              <a:t>Parallel</a:t>
            </a:r>
            <a:r>
              <a:rPr sz="2000" spc="-55" dirty="0">
                <a:solidFill>
                  <a:srgbClr val="0048AA"/>
                </a:solidFill>
                <a:latin typeface="Arial"/>
                <a:cs typeface="Arial"/>
              </a:rPr>
              <a:t> </a:t>
            </a:r>
            <a:r>
              <a:rPr sz="2000" spc="-5" dirty="0">
                <a:solidFill>
                  <a:srgbClr val="0048AA"/>
                </a:solidFill>
                <a:latin typeface="Arial"/>
                <a:cs typeface="Arial"/>
              </a:rPr>
              <a:t>subnetwork  structure</a:t>
            </a:r>
            <a:endParaRPr sz="2000">
              <a:latin typeface="Arial"/>
              <a:cs typeface="Arial"/>
            </a:endParaRPr>
          </a:p>
          <a:p>
            <a:pPr lvl="1">
              <a:lnSpc>
                <a:spcPct val="100000"/>
              </a:lnSpc>
              <a:spcBef>
                <a:spcPts val="20"/>
              </a:spcBef>
              <a:buClr>
                <a:srgbClr val="00A8AA"/>
              </a:buClr>
              <a:buFont typeface="Arial"/>
              <a:buChar char="–"/>
            </a:pPr>
            <a:endParaRPr sz="2850">
              <a:latin typeface="Times New Roman"/>
              <a:cs typeface="Times New Roman"/>
            </a:endParaRPr>
          </a:p>
          <a:p>
            <a:pPr marL="355600" marR="24130" indent="-342900" algn="just">
              <a:lnSpc>
                <a:spcPts val="2800"/>
              </a:lnSpc>
              <a:buChar char="•"/>
              <a:tabLst>
                <a:tab pos="355600" algn="l"/>
              </a:tabLst>
            </a:pPr>
            <a:r>
              <a:rPr sz="2400" spc="-5" dirty="0">
                <a:solidFill>
                  <a:srgbClr val="0048AA"/>
                </a:solidFill>
                <a:latin typeface="Arial"/>
                <a:cs typeface="Arial"/>
              </a:rPr>
              <a:t>What properties </a:t>
            </a:r>
            <a:r>
              <a:rPr sz="2400" dirty="0">
                <a:solidFill>
                  <a:srgbClr val="0048AA"/>
                </a:solidFill>
                <a:latin typeface="Arial"/>
                <a:cs typeface="Arial"/>
              </a:rPr>
              <a:t>of </a:t>
            </a:r>
            <a:r>
              <a:rPr sz="2400" spc="-5" dirty="0">
                <a:solidFill>
                  <a:srgbClr val="0048AA"/>
                </a:solidFill>
                <a:latin typeface="Arial"/>
                <a:cs typeface="Arial"/>
              </a:rPr>
              <a:t>the  regularization function  facilitate</a:t>
            </a:r>
            <a:r>
              <a:rPr sz="2400" spc="-10" dirty="0">
                <a:solidFill>
                  <a:srgbClr val="0048AA"/>
                </a:solidFill>
                <a:latin typeface="Arial"/>
                <a:cs typeface="Arial"/>
              </a:rPr>
              <a:t> </a:t>
            </a:r>
            <a:r>
              <a:rPr sz="2400" spc="-5" dirty="0">
                <a:solidFill>
                  <a:srgbClr val="0048AA"/>
                </a:solidFill>
                <a:latin typeface="Arial"/>
                <a:cs typeface="Arial"/>
              </a:rPr>
              <a:t>optimization?</a:t>
            </a:r>
            <a:endParaRPr sz="2400">
              <a:latin typeface="Arial"/>
              <a:cs typeface="Arial"/>
            </a:endParaRPr>
          </a:p>
          <a:p>
            <a:pPr marL="762000" lvl="1" indent="-292100" algn="just">
              <a:lnSpc>
                <a:spcPct val="100000"/>
              </a:lnSpc>
              <a:spcBef>
                <a:spcPts val="340"/>
              </a:spcBef>
              <a:buClr>
                <a:srgbClr val="00A8AA"/>
              </a:buClr>
              <a:buChar char="–"/>
              <a:tabLst>
                <a:tab pos="762000" algn="l"/>
              </a:tabLst>
            </a:pPr>
            <a:r>
              <a:rPr sz="2000" spc="-5" dirty="0">
                <a:solidFill>
                  <a:srgbClr val="0048AA"/>
                </a:solidFill>
                <a:latin typeface="Arial"/>
                <a:cs typeface="Arial"/>
              </a:rPr>
              <a:t>Positive homogeneity</a:t>
            </a:r>
            <a:endParaRPr sz="2000">
              <a:latin typeface="Arial"/>
              <a:cs typeface="Arial"/>
            </a:endParaRPr>
          </a:p>
          <a:p>
            <a:pPr marL="762000" marR="5080" lvl="1" indent="-292100" algn="just">
              <a:lnSpc>
                <a:spcPts val="2300"/>
              </a:lnSpc>
              <a:spcBef>
                <a:spcPts val="560"/>
              </a:spcBef>
              <a:buClr>
                <a:srgbClr val="00A8AA"/>
              </a:buClr>
              <a:buChar char="–"/>
              <a:tabLst>
                <a:tab pos="762000" algn="l"/>
              </a:tabLst>
            </a:pPr>
            <a:r>
              <a:rPr sz="2000" dirty="0">
                <a:solidFill>
                  <a:srgbClr val="0048AA"/>
                </a:solidFill>
                <a:latin typeface="Arial"/>
                <a:cs typeface="Arial"/>
              </a:rPr>
              <a:t>Adapt </a:t>
            </a:r>
            <a:r>
              <a:rPr sz="2000" spc="-5" dirty="0">
                <a:solidFill>
                  <a:srgbClr val="0048AA"/>
                </a:solidFill>
                <a:latin typeface="Arial"/>
                <a:cs typeface="Arial"/>
              </a:rPr>
              <a:t>network  structure to the data</a:t>
            </a:r>
            <a:r>
              <a:rPr sz="2000" spc="-10" dirty="0">
                <a:solidFill>
                  <a:srgbClr val="0048AA"/>
                </a:solidFill>
                <a:latin typeface="Arial"/>
                <a:cs typeface="Arial"/>
              </a:rPr>
              <a:t> </a:t>
            </a:r>
            <a:r>
              <a:rPr sz="2000" spc="-5" dirty="0">
                <a:solidFill>
                  <a:srgbClr val="0048AA"/>
                </a:solidFill>
                <a:latin typeface="Arial"/>
                <a:cs typeface="Arial"/>
              </a:rPr>
              <a:t>[1]</a:t>
            </a:r>
            <a:endParaRPr sz="2000">
              <a:latin typeface="Arial"/>
              <a:cs typeface="Arial"/>
            </a:endParaRPr>
          </a:p>
        </p:txBody>
      </p:sp>
      <p:sp>
        <p:nvSpPr>
          <p:cNvPr id="12" name="object 12"/>
          <p:cNvSpPr txBox="1"/>
          <p:nvPr/>
        </p:nvSpPr>
        <p:spPr>
          <a:xfrm>
            <a:off x="25400" y="6197600"/>
            <a:ext cx="2941955" cy="416559"/>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0048AA"/>
                </a:solidFill>
                <a:latin typeface="Arial"/>
                <a:cs typeface="Arial"/>
              </a:rPr>
              <a:t>Picture courtesy </a:t>
            </a:r>
            <a:r>
              <a:rPr sz="900" dirty="0">
                <a:solidFill>
                  <a:srgbClr val="0048AA"/>
                </a:solidFill>
                <a:latin typeface="Arial"/>
                <a:cs typeface="Arial"/>
              </a:rPr>
              <a:t>of Ben </a:t>
            </a:r>
            <a:r>
              <a:rPr sz="900" spc="-5" dirty="0">
                <a:solidFill>
                  <a:srgbClr val="0048AA"/>
                </a:solidFill>
                <a:latin typeface="Arial"/>
                <a:cs typeface="Arial"/>
              </a:rPr>
              <a:t>Haeffele</a:t>
            </a:r>
            <a:endParaRPr sz="900">
              <a:latin typeface="Arial"/>
              <a:cs typeface="Arial"/>
            </a:endParaRPr>
          </a:p>
          <a:p>
            <a:pPr>
              <a:lnSpc>
                <a:spcPct val="100000"/>
              </a:lnSpc>
            </a:pPr>
            <a:endParaRPr sz="800">
              <a:latin typeface="Times New Roman"/>
              <a:cs typeface="Times New Roman"/>
            </a:endParaRPr>
          </a:p>
          <a:p>
            <a:pPr marL="12700">
              <a:lnSpc>
                <a:spcPct val="100000"/>
              </a:lnSpc>
            </a:pPr>
            <a:r>
              <a:rPr sz="900" dirty="0">
                <a:solidFill>
                  <a:srgbClr val="0048AA"/>
                </a:solidFill>
                <a:latin typeface="Arial"/>
                <a:cs typeface="Arial"/>
              </a:rPr>
              <a:t>[1] Bengio, et al., “Convex neural </a:t>
            </a:r>
            <a:r>
              <a:rPr sz="900" spc="-5" dirty="0">
                <a:solidFill>
                  <a:srgbClr val="0048AA"/>
                </a:solidFill>
                <a:latin typeface="Arial"/>
                <a:cs typeface="Arial"/>
              </a:rPr>
              <a:t>networks.” </a:t>
            </a:r>
            <a:r>
              <a:rPr sz="900" dirty="0">
                <a:solidFill>
                  <a:srgbClr val="0048AA"/>
                </a:solidFill>
                <a:latin typeface="Arial"/>
                <a:cs typeface="Arial"/>
              </a:rPr>
              <a:t>NIPS.</a:t>
            </a:r>
            <a:r>
              <a:rPr sz="900" spc="-75" dirty="0">
                <a:solidFill>
                  <a:srgbClr val="0048AA"/>
                </a:solidFill>
                <a:latin typeface="Arial"/>
                <a:cs typeface="Arial"/>
              </a:rPr>
              <a:t> </a:t>
            </a:r>
            <a:r>
              <a:rPr sz="900" dirty="0">
                <a:solidFill>
                  <a:srgbClr val="0048AA"/>
                </a:solidFill>
                <a:latin typeface="Arial"/>
                <a:cs typeface="Arial"/>
              </a:rPr>
              <a:t>(2005)</a:t>
            </a:r>
            <a:endParaRPr sz="900">
              <a:latin typeface="Arial"/>
              <a:cs typeface="Arial"/>
            </a:endParaRPr>
          </a:p>
        </p:txBody>
      </p:sp>
      <p:sp>
        <p:nvSpPr>
          <p:cNvPr id="13" name="object 13"/>
          <p:cNvSpPr/>
          <p:nvPr/>
        </p:nvSpPr>
        <p:spPr>
          <a:xfrm>
            <a:off x="3979199" y="1013055"/>
            <a:ext cx="5084136" cy="494223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124954" y="3844154"/>
            <a:ext cx="1566541" cy="1657356"/>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417709" y="1399677"/>
            <a:ext cx="1901743" cy="792413"/>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408534" y="3631571"/>
            <a:ext cx="2617216" cy="955538"/>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4232743" y="1740786"/>
            <a:ext cx="1065530" cy="1334770"/>
          </a:xfrm>
          <a:custGeom>
            <a:avLst/>
            <a:gdLst/>
            <a:ahLst/>
            <a:cxnLst/>
            <a:rect l="l" t="t" r="r" b="b"/>
            <a:pathLst>
              <a:path w="1065529" h="1334770">
                <a:moveTo>
                  <a:pt x="0" y="755142"/>
                </a:moveTo>
                <a:lnTo>
                  <a:pt x="254671" y="1334516"/>
                </a:lnTo>
                <a:lnTo>
                  <a:pt x="493477" y="863600"/>
                </a:lnTo>
                <a:lnTo>
                  <a:pt x="357478" y="863600"/>
                </a:lnTo>
                <a:lnTo>
                  <a:pt x="177604" y="853313"/>
                </a:lnTo>
                <a:lnTo>
                  <a:pt x="182381" y="760629"/>
                </a:lnTo>
                <a:lnTo>
                  <a:pt x="0" y="755142"/>
                </a:lnTo>
                <a:close/>
              </a:path>
              <a:path w="1065529" h="1334770">
                <a:moveTo>
                  <a:pt x="182381" y="760629"/>
                </a:moveTo>
                <a:lnTo>
                  <a:pt x="177604" y="853313"/>
                </a:lnTo>
                <a:lnTo>
                  <a:pt x="357478" y="863600"/>
                </a:lnTo>
                <a:lnTo>
                  <a:pt x="361294" y="789686"/>
                </a:lnTo>
                <a:lnTo>
                  <a:pt x="356840" y="789686"/>
                </a:lnTo>
                <a:lnTo>
                  <a:pt x="361655" y="766024"/>
                </a:lnTo>
                <a:lnTo>
                  <a:pt x="182381" y="760629"/>
                </a:lnTo>
                <a:close/>
              </a:path>
              <a:path w="1065529" h="1334770">
                <a:moveTo>
                  <a:pt x="365473" y="766139"/>
                </a:moveTo>
                <a:lnTo>
                  <a:pt x="362025" y="775545"/>
                </a:lnTo>
                <a:lnTo>
                  <a:pt x="357478" y="863600"/>
                </a:lnTo>
                <a:lnTo>
                  <a:pt x="493477" y="863600"/>
                </a:lnTo>
                <a:lnTo>
                  <a:pt x="540233" y="771398"/>
                </a:lnTo>
                <a:lnTo>
                  <a:pt x="365473" y="766139"/>
                </a:lnTo>
                <a:close/>
              </a:path>
              <a:path w="1065529" h="1334770">
                <a:moveTo>
                  <a:pt x="361655" y="766024"/>
                </a:moveTo>
                <a:lnTo>
                  <a:pt x="356840" y="789686"/>
                </a:lnTo>
                <a:lnTo>
                  <a:pt x="362025" y="775545"/>
                </a:lnTo>
                <a:lnTo>
                  <a:pt x="362515" y="766050"/>
                </a:lnTo>
                <a:lnTo>
                  <a:pt x="361655" y="766024"/>
                </a:lnTo>
                <a:close/>
              </a:path>
              <a:path w="1065529" h="1334770">
                <a:moveTo>
                  <a:pt x="362025" y="775545"/>
                </a:moveTo>
                <a:lnTo>
                  <a:pt x="356840" y="789686"/>
                </a:lnTo>
                <a:lnTo>
                  <a:pt x="361294" y="789686"/>
                </a:lnTo>
                <a:lnTo>
                  <a:pt x="362025" y="775545"/>
                </a:lnTo>
                <a:close/>
              </a:path>
              <a:path w="1065529" h="1334770">
                <a:moveTo>
                  <a:pt x="362515" y="766050"/>
                </a:moveTo>
                <a:lnTo>
                  <a:pt x="362025" y="775545"/>
                </a:lnTo>
                <a:lnTo>
                  <a:pt x="365473" y="766139"/>
                </a:lnTo>
                <a:lnTo>
                  <a:pt x="362515" y="766050"/>
                </a:lnTo>
                <a:close/>
              </a:path>
              <a:path w="1065529" h="1334770">
                <a:moveTo>
                  <a:pt x="367706" y="760349"/>
                </a:moveTo>
                <a:lnTo>
                  <a:pt x="362809" y="760349"/>
                </a:lnTo>
                <a:lnTo>
                  <a:pt x="362515" y="766050"/>
                </a:lnTo>
                <a:lnTo>
                  <a:pt x="365473" y="766139"/>
                </a:lnTo>
                <a:lnTo>
                  <a:pt x="365827" y="765175"/>
                </a:lnTo>
                <a:lnTo>
                  <a:pt x="366665" y="762888"/>
                </a:lnTo>
                <a:lnTo>
                  <a:pt x="367706" y="760349"/>
                </a:lnTo>
                <a:close/>
              </a:path>
              <a:path w="1065529" h="1334770">
                <a:moveTo>
                  <a:pt x="362809" y="760349"/>
                </a:moveTo>
                <a:lnTo>
                  <a:pt x="361655" y="766024"/>
                </a:lnTo>
                <a:lnTo>
                  <a:pt x="362515" y="766050"/>
                </a:lnTo>
                <a:lnTo>
                  <a:pt x="362809" y="760349"/>
                </a:lnTo>
                <a:close/>
              </a:path>
              <a:path w="1065529" h="1334770">
                <a:moveTo>
                  <a:pt x="544679" y="180007"/>
                </a:moveTo>
                <a:lnTo>
                  <a:pt x="472065" y="246380"/>
                </a:lnTo>
                <a:lnTo>
                  <a:pt x="432239" y="292988"/>
                </a:lnTo>
                <a:lnTo>
                  <a:pt x="394192" y="341375"/>
                </a:lnTo>
                <a:lnTo>
                  <a:pt x="358066" y="391668"/>
                </a:lnTo>
                <a:lnTo>
                  <a:pt x="324234" y="443102"/>
                </a:lnTo>
                <a:lnTo>
                  <a:pt x="292131" y="496697"/>
                </a:lnTo>
                <a:lnTo>
                  <a:pt x="262442" y="551561"/>
                </a:lnTo>
                <a:lnTo>
                  <a:pt x="235276" y="607187"/>
                </a:lnTo>
                <a:lnTo>
                  <a:pt x="210524" y="663956"/>
                </a:lnTo>
                <a:lnTo>
                  <a:pt x="183705" y="734949"/>
                </a:lnTo>
                <a:lnTo>
                  <a:pt x="182381" y="760629"/>
                </a:lnTo>
                <a:lnTo>
                  <a:pt x="361655" y="766024"/>
                </a:lnTo>
                <a:lnTo>
                  <a:pt x="362809" y="760349"/>
                </a:lnTo>
                <a:lnTo>
                  <a:pt x="367706" y="760349"/>
                </a:lnTo>
                <a:lnTo>
                  <a:pt x="375531" y="740537"/>
                </a:lnTo>
                <a:lnTo>
                  <a:pt x="376334" y="738505"/>
                </a:lnTo>
                <a:lnTo>
                  <a:pt x="385802" y="716152"/>
                </a:lnTo>
                <a:lnTo>
                  <a:pt x="386661" y="714121"/>
                </a:lnTo>
                <a:lnTo>
                  <a:pt x="396655" y="691896"/>
                </a:lnTo>
                <a:lnTo>
                  <a:pt x="397567" y="689863"/>
                </a:lnTo>
                <a:lnTo>
                  <a:pt x="409073" y="665734"/>
                </a:lnTo>
                <a:lnTo>
                  <a:pt x="420312" y="643382"/>
                </a:lnTo>
                <a:lnTo>
                  <a:pt x="432774" y="619633"/>
                </a:lnTo>
                <a:lnTo>
                  <a:pt x="433777" y="617727"/>
                </a:lnTo>
                <a:lnTo>
                  <a:pt x="445832" y="596138"/>
                </a:lnTo>
                <a:lnTo>
                  <a:pt x="446892" y="594233"/>
                </a:lnTo>
                <a:lnTo>
                  <a:pt x="459594" y="572643"/>
                </a:lnTo>
                <a:lnTo>
                  <a:pt x="460488" y="571119"/>
                </a:lnTo>
                <a:lnTo>
                  <a:pt x="473089" y="550545"/>
                </a:lnTo>
                <a:lnTo>
                  <a:pt x="474719" y="547877"/>
                </a:lnTo>
                <a:lnTo>
                  <a:pt x="502813" y="505206"/>
                </a:lnTo>
                <a:lnTo>
                  <a:pt x="504899" y="502031"/>
                </a:lnTo>
                <a:lnTo>
                  <a:pt x="534100" y="461518"/>
                </a:lnTo>
                <a:lnTo>
                  <a:pt x="536474" y="458216"/>
                </a:lnTo>
                <a:lnTo>
                  <a:pt x="567263" y="419226"/>
                </a:lnTo>
                <a:lnTo>
                  <a:pt x="567136" y="419226"/>
                </a:lnTo>
                <a:lnTo>
                  <a:pt x="569561" y="416306"/>
                </a:lnTo>
                <a:lnTo>
                  <a:pt x="601619" y="378841"/>
                </a:lnTo>
                <a:lnTo>
                  <a:pt x="604330" y="375666"/>
                </a:lnTo>
                <a:lnTo>
                  <a:pt x="604476" y="375666"/>
                </a:lnTo>
                <a:lnTo>
                  <a:pt x="625093" y="353695"/>
                </a:lnTo>
                <a:lnTo>
                  <a:pt x="620076" y="353695"/>
                </a:lnTo>
                <a:lnTo>
                  <a:pt x="626811" y="348304"/>
                </a:lnTo>
                <a:lnTo>
                  <a:pt x="544679" y="180007"/>
                </a:lnTo>
                <a:close/>
              </a:path>
              <a:path w="1065529" h="1334770">
                <a:moveTo>
                  <a:pt x="366665" y="762888"/>
                </a:moveTo>
                <a:lnTo>
                  <a:pt x="365800" y="765175"/>
                </a:lnTo>
                <a:lnTo>
                  <a:pt x="366173" y="764230"/>
                </a:lnTo>
                <a:lnTo>
                  <a:pt x="366665" y="762888"/>
                </a:lnTo>
                <a:close/>
              </a:path>
              <a:path w="1065529" h="1334770">
                <a:moveTo>
                  <a:pt x="366173" y="764230"/>
                </a:moveTo>
                <a:lnTo>
                  <a:pt x="365800" y="765175"/>
                </a:lnTo>
                <a:lnTo>
                  <a:pt x="366173" y="764230"/>
                </a:lnTo>
                <a:close/>
              </a:path>
              <a:path w="1065529" h="1334770">
                <a:moveTo>
                  <a:pt x="366703" y="762888"/>
                </a:moveTo>
                <a:lnTo>
                  <a:pt x="366173" y="764230"/>
                </a:lnTo>
                <a:lnTo>
                  <a:pt x="366703" y="762888"/>
                </a:lnTo>
                <a:close/>
              </a:path>
              <a:path w="1065529" h="1334770">
                <a:moveTo>
                  <a:pt x="376073" y="739164"/>
                </a:moveTo>
                <a:lnTo>
                  <a:pt x="375493" y="740537"/>
                </a:lnTo>
                <a:lnTo>
                  <a:pt x="376073" y="739164"/>
                </a:lnTo>
                <a:close/>
              </a:path>
              <a:path w="1065529" h="1334770">
                <a:moveTo>
                  <a:pt x="376352" y="738505"/>
                </a:moveTo>
                <a:lnTo>
                  <a:pt x="376073" y="739164"/>
                </a:lnTo>
                <a:lnTo>
                  <a:pt x="376352" y="738505"/>
                </a:lnTo>
                <a:close/>
              </a:path>
              <a:path w="1065529" h="1334770">
                <a:moveTo>
                  <a:pt x="386271" y="715044"/>
                </a:moveTo>
                <a:lnTo>
                  <a:pt x="385773" y="716152"/>
                </a:lnTo>
                <a:lnTo>
                  <a:pt x="386271" y="715044"/>
                </a:lnTo>
                <a:close/>
              </a:path>
              <a:path w="1065529" h="1334770">
                <a:moveTo>
                  <a:pt x="386685" y="714121"/>
                </a:moveTo>
                <a:lnTo>
                  <a:pt x="386271" y="715044"/>
                </a:lnTo>
                <a:lnTo>
                  <a:pt x="386685" y="714121"/>
                </a:lnTo>
                <a:close/>
              </a:path>
              <a:path w="1065529" h="1334770">
                <a:moveTo>
                  <a:pt x="397608" y="689863"/>
                </a:moveTo>
                <a:lnTo>
                  <a:pt x="396875" y="691406"/>
                </a:lnTo>
                <a:lnTo>
                  <a:pt x="397608" y="689863"/>
                </a:lnTo>
                <a:close/>
              </a:path>
              <a:path w="1065529" h="1334770">
                <a:moveTo>
                  <a:pt x="409122" y="665734"/>
                </a:moveTo>
                <a:lnTo>
                  <a:pt x="408232" y="667512"/>
                </a:lnTo>
                <a:lnTo>
                  <a:pt x="409122" y="665734"/>
                </a:lnTo>
                <a:close/>
              </a:path>
              <a:path w="1065529" h="1334770">
                <a:moveTo>
                  <a:pt x="421203" y="641604"/>
                </a:moveTo>
                <a:lnTo>
                  <a:pt x="420265" y="643382"/>
                </a:lnTo>
                <a:lnTo>
                  <a:pt x="421203" y="641604"/>
                </a:lnTo>
                <a:close/>
              </a:path>
              <a:path w="1065529" h="1334770">
                <a:moveTo>
                  <a:pt x="433087" y="619038"/>
                </a:moveTo>
                <a:lnTo>
                  <a:pt x="432756" y="619633"/>
                </a:lnTo>
                <a:lnTo>
                  <a:pt x="433087" y="619038"/>
                </a:lnTo>
                <a:close/>
              </a:path>
              <a:path w="1065529" h="1334770">
                <a:moveTo>
                  <a:pt x="433816" y="617727"/>
                </a:moveTo>
                <a:lnTo>
                  <a:pt x="433087" y="619038"/>
                </a:lnTo>
                <a:lnTo>
                  <a:pt x="433816" y="617727"/>
                </a:lnTo>
                <a:close/>
              </a:path>
              <a:path w="1065529" h="1334770">
                <a:moveTo>
                  <a:pt x="446212" y="595454"/>
                </a:moveTo>
                <a:lnTo>
                  <a:pt x="445811" y="596138"/>
                </a:lnTo>
                <a:lnTo>
                  <a:pt x="446212" y="595454"/>
                </a:lnTo>
                <a:close/>
              </a:path>
              <a:path w="1065529" h="1334770">
                <a:moveTo>
                  <a:pt x="446929" y="594233"/>
                </a:moveTo>
                <a:lnTo>
                  <a:pt x="446212" y="595454"/>
                </a:lnTo>
                <a:lnTo>
                  <a:pt x="446929" y="594233"/>
                </a:lnTo>
                <a:close/>
              </a:path>
              <a:path w="1065529" h="1334770">
                <a:moveTo>
                  <a:pt x="460517" y="571119"/>
                </a:moveTo>
                <a:lnTo>
                  <a:pt x="459779" y="572327"/>
                </a:lnTo>
                <a:lnTo>
                  <a:pt x="460517" y="571119"/>
                </a:lnTo>
                <a:close/>
              </a:path>
              <a:path w="1065529" h="1334770">
                <a:moveTo>
                  <a:pt x="474719" y="547877"/>
                </a:moveTo>
                <a:lnTo>
                  <a:pt x="473014" y="550545"/>
                </a:lnTo>
                <a:lnTo>
                  <a:pt x="474093" y="548901"/>
                </a:lnTo>
                <a:lnTo>
                  <a:pt x="474719" y="547877"/>
                </a:lnTo>
                <a:close/>
              </a:path>
              <a:path w="1065529" h="1334770">
                <a:moveTo>
                  <a:pt x="474093" y="548901"/>
                </a:moveTo>
                <a:lnTo>
                  <a:pt x="473014" y="550545"/>
                </a:lnTo>
                <a:lnTo>
                  <a:pt x="474093" y="548901"/>
                </a:lnTo>
                <a:close/>
              </a:path>
              <a:path w="1065529" h="1334770">
                <a:moveTo>
                  <a:pt x="474766" y="547877"/>
                </a:moveTo>
                <a:lnTo>
                  <a:pt x="474093" y="548901"/>
                </a:lnTo>
                <a:lnTo>
                  <a:pt x="474766" y="547877"/>
                </a:lnTo>
                <a:close/>
              </a:path>
              <a:path w="1065529" h="1334770">
                <a:moveTo>
                  <a:pt x="971670" y="135127"/>
                </a:moveTo>
                <a:lnTo>
                  <a:pt x="620916" y="135127"/>
                </a:lnTo>
                <a:lnTo>
                  <a:pt x="708529" y="301498"/>
                </a:lnTo>
                <a:lnTo>
                  <a:pt x="631319" y="347060"/>
                </a:lnTo>
                <a:lnTo>
                  <a:pt x="627954" y="350646"/>
                </a:lnTo>
                <a:lnTo>
                  <a:pt x="708649" y="516000"/>
                </a:lnTo>
                <a:lnTo>
                  <a:pt x="971670" y="135127"/>
                </a:lnTo>
                <a:close/>
              </a:path>
              <a:path w="1065529" h="1334770">
                <a:moveTo>
                  <a:pt x="504899" y="502031"/>
                </a:moveTo>
                <a:lnTo>
                  <a:pt x="502690" y="505206"/>
                </a:lnTo>
                <a:lnTo>
                  <a:pt x="504123" y="503212"/>
                </a:lnTo>
                <a:lnTo>
                  <a:pt x="504899" y="502031"/>
                </a:lnTo>
                <a:close/>
              </a:path>
              <a:path w="1065529" h="1334770">
                <a:moveTo>
                  <a:pt x="504123" y="503212"/>
                </a:moveTo>
                <a:lnTo>
                  <a:pt x="502690" y="505206"/>
                </a:lnTo>
                <a:lnTo>
                  <a:pt x="504123" y="503212"/>
                </a:lnTo>
                <a:close/>
              </a:path>
              <a:path w="1065529" h="1334770">
                <a:moveTo>
                  <a:pt x="504972" y="502031"/>
                </a:moveTo>
                <a:lnTo>
                  <a:pt x="504123" y="503212"/>
                </a:lnTo>
                <a:lnTo>
                  <a:pt x="504972" y="502031"/>
                </a:lnTo>
                <a:close/>
              </a:path>
              <a:path w="1065529" h="1334770">
                <a:moveTo>
                  <a:pt x="536474" y="458216"/>
                </a:moveTo>
                <a:lnTo>
                  <a:pt x="533989" y="461518"/>
                </a:lnTo>
                <a:lnTo>
                  <a:pt x="535280" y="459876"/>
                </a:lnTo>
                <a:lnTo>
                  <a:pt x="536474" y="458216"/>
                </a:lnTo>
                <a:close/>
              </a:path>
              <a:path w="1065529" h="1334770">
                <a:moveTo>
                  <a:pt x="535280" y="459876"/>
                </a:moveTo>
                <a:lnTo>
                  <a:pt x="533989" y="461518"/>
                </a:lnTo>
                <a:lnTo>
                  <a:pt x="535280" y="459876"/>
                </a:lnTo>
                <a:close/>
              </a:path>
              <a:path w="1065529" h="1334770">
                <a:moveTo>
                  <a:pt x="536587" y="458216"/>
                </a:moveTo>
                <a:lnTo>
                  <a:pt x="535280" y="459876"/>
                </a:lnTo>
                <a:lnTo>
                  <a:pt x="536587" y="458216"/>
                </a:lnTo>
                <a:close/>
              </a:path>
              <a:path w="1065529" h="1334770">
                <a:moveTo>
                  <a:pt x="569561" y="416306"/>
                </a:moveTo>
                <a:lnTo>
                  <a:pt x="567136" y="419226"/>
                </a:lnTo>
                <a:lnTo>
                  <a:pt x="568759" y="417325"/>
                </a:lnTo>
                <a:lnTo>
                  <a:pt x="569561" y="416306"/>
                </a:lnTo>
                <a:close/>
              </a:path>
              <a:path w="1065529" h="1334770">
                <a:moveTo>
                  <a:pt x="568759" y="417325"/>
                </a:moveTo>
                <a:lnTo>
                  <a:pt x="567136" y="419226"/>
                </a:lnTo>
                <a:lnTo>
                  <a:pt x="567263" y="419226"/>
                </a:lnTo>
                <a:lnTo>
                  <a:pt x="568759" y="417325"/>
                </a:lnTo>
                <a:close/>
              </a:path>
              <a:path w="1065529" h="1334770">
                <a:moveTo>
                  <a:pt x="569630" y="416306"/>
                </a:moveTo>
                <a:lnTo>
                  <a:pt x="568759" y="417325"/>
                </a:lnTo>
                <a:lnTo>
                  <a:pt x="569630" y="416306"/>
                </a:lnTo>
                <a:close/>
              </a:path>
              <a:path w="1065529" h="1334770">
                <a:moveTo>
                  <a:pt x="604330" y="375666"/>
                </a:moveTo>
                <a:lnTo>
                  <a:pt x="601497" y="378841"/>
                </a:lnTo>
                <a:lnTo>
                  <a:pt x="602856" y="377392"/>
                </a:lnTo>
                <a:lnTo>
                  <a:pt x="604330" y="375666"/>
                </a:lnTo>
                <a:close/>
              </a:path>
              <a:path w="1065529" h="1334770">
                <a:moveTo>
                  <a:pt x="602856" y="377392"/>
                </a:moveTo>
                <a:lnTo>
                  <a:pt x="601497" y="378841"/>
                </a:lnTo>
                <a:lnTo>
                  <a:pt x="602856" y="377392"/>
                </a:lnTo>
                <a:close/>
              </a:path>
              <a:path w="1065529" h="1334770">
                <a:moveTo>
                  <a:pt x="604476" y="375666"/>
                </a:moveTo>
                <a:lnTo>
                  <a:pt x="604330" y="375666"/>
                </a:lnTo>
                <a:lnTo>
                  <a:pt x="602856" y="377392"/>
                </a:lnTo>
                <a:lnTo>
                  <a:pt x="604476" y="375666"/>
                </a:lnTo>
                <a:close/>
              </a:path>
              <a:path w="1065529" h="1334770">
                <a:moveTo>
                  <a:pt x="626811" y="348304"/>
                </a:moveTo>
                <a:lnTo>
                  <a:pt x="620076" y="353695"/>
                </a:lnTo>
                <a:lnTo>
                  <a:pt x="627347" y="349404"/>
                </a:lnTo>
                <a:lnTo>
                  <a:pt x="626811" y="348304"/>
                </a:lnTo>
                <a:close/>
              </a:path>
              <a:path w="1065529" h="1334770">
                <a:moveTo>
                  <a:pt x="627347" y="349404"/>
                </a:moveTo>
                <a:lnTo>
                  <a:pt x="620076" y="353695"/>
                </a:lnTo>
                <a:lnTo>
                  <a:pt x="625093" y="353695"/>
                </a:lnTo>
                <a:lnTo>
                  <a:pt x="627954" y="350646"/>
                </a:lnTo>
                <a:lnTo>
                  <a:pt x="627347" y="349404"/>
                </a:lnTo>
                <a:close/>
              </a:path>
              <a:path w="1065529" h="1334770">
                <a:moveTo>
                  <a:pt x="631319" y="347060"/>
                </a:moveTo>
                <a:lnTo>
                  <a:pt x="627347" y="349404"/>
                </a:lnTo>
                <a:lnTo>
                  <a:pt x="627954" y="350646"/>
                </a:lnTo>
                <a:lnTo>
                  <a:pt x="631319" y="347060"/>
                </a:lnTo>
                <a:close/>
              </a:path>
              <a:path w="1065529" h="1334770">
                <a:moveTo>
                  <a:pt x="640228" y="337566"/>
                </a:moveTo>
                <a:lnTo>
                  <a:pt x="626811" y="348304"/>
                </a:lnTo>
                <a:lnTo>
                  <a:pt x="627347" y="349404"/>
                </a:lnTo>
                <a:lnTo>
                  <a:pt x="631319" y="347060"/>
                </a:lnTo>
                <a:lnTo>
                  <a:pt x="640228" y="337566"/>
                </a:lnTo>
                <a:close/>
              </a:path>
              <a:path w="1065529" h="1334770">
                <a:moveTo>
                  <a:pt x="620916" y="135127"/>
                </a:moveTo>
                <a:lnTo>
                  <a:pt x="544679" y="180007"/>
                </a:lnTo>
                <a:lnTo>
                  <a:pt x="626811" y="348304"/>
                </a:lnTo>
                <a:lnTo>
                  <a:pt x="640228" y="337566"/>
                </a:lnTo>
                <a:lnTo>
                  <a:pt x="647408" y="337566"/>
                </a:lnTo>
                <a:lnTo>
                  <a:pt x="708529" y="301498"/>
                </a:lnTo>
                <a:lnTo>
                  <a:pt x="620916" y="135127"/>
                </a:lnTo>
                <a:close/>
              </a:path>
              <a:path w="1065529" h="1334770">
                <a:moveTo>
                  <a:pt x="647408" y="337566"/>
                </a:moveTo>
                <a:lnTo>
                  <a:pt x="640228" y="337566"/>
                </a:lnTo>
                <a:lnTo>
                  <a:pt x="631319" y="347060"/>
                </a:lnTo>
                <a:lnTo>
                  <a:pt x="647408" y="337566"/>
                </a:lnTo>
                <a:close/>
              </a:path>
              <a:path w="1065529" h="1334770">
                <a:moveTo>
                  <a:pt x="1064986" y="0"/>
                </a:moveTo>
                <a:lnTo>
                  <a:pt x="460799" y="8127"/>
                </a:lnTo>
                <a:lnTo>
                  <a:pt x="544679" y="180007"/>
                </a:lnTo>
                <a:lnTo>
                  <a:pt x="620916" y="135127"/>
                </a:lnTo>
                <a:lnTo>
                  <a:pt x="971670" y="135127"/>
                </a:lnTo>
                <a:lnTo>
                  <a:pt x="1064986" y="0"/>
                </a:lnTo>
                <a:close/>
              </a:path>
            </a:pathLst>
          </a:custGeom>
          <a:solidFill>
            <a:srgbClr val="BDD7EE"/>
          </a:solidFill>
        </p:spPr>
        <p:txBody>
          <a:bodyPr wrap="square" lIns="0" tIns="0" rIns="0" bIns="0" rtlCol="0"/>
          <a:lstStyle/>
          <a:p>
            <a:endParaRPr/>
          </a:p>
        </p:txBody>
      </p:sp>
      <p:sp>
        <p:nvSpPr>
          <p:cNvPr id="18" name="object 18"/>
          <p:cNvSpPr/>
          <p:nvPr/>
        </p:nvSpPr>
        <p:spPr>
          <a:xfrm>
            <a:off x="5802870" y="4744717"/>
            <a:ext cx="1871345" cy="1202690"/>
          </a:xfrm>
          <a:custGeom>
            <a:avLst/>
            <a:gdLst/>
            <a:ahLst/>
            <a:cxnLst/>
            <a:rect l="l" t="t" r="r" b="b"/>
            <a:pathLst>
              <a:path w="1871345" h="1202689">
                <a:moveTo>
                  <a:pt x="0" y="666369"/>
                </a:moveTo>
                <a:lnTo>
                  <a:pt x="328712" y="1202435"/>
                </a:lnTo>
                <a:lnTo>
                  <a:pt x="420305" y="1037842"/>
                </a:lnTo>
                <a:lnTo>
                  <a:pt x="342884" y="990180"/>
                </a:lnTo>
                <a:lnTo>
                  <a:pt x="433440" y="825500"/>
                </a:lnTo>
                <a:lnTo>
                  <a:pt x="538469" y="825500"/>
                </a:lnTo>
                <a:lnTo>
                  <a:pt x="602781" y="709930"/>
                </a:lnTo>
                <a:lnTo>
                  <a:pt x="0" y="666369"/>
                </a:lnTo>
                <a:close/>
              </a:path>
              <a:path w="1871345" h="1202689">
                <a:moveTo>
                  <a:pt x="516175" y="865561"/>
                </a:moveTo>
                <a:lnTo>
                  <a:pt x="511664" y="873667"/>
                </a:lnTo>
                <a:lnTo>
                  <a:pt x="512226" y="874013"/>
                </a:lnTo>
                <a:lnTo>
                  <a:pt x="511472" y="874013"/>
                </a:lnTo>
                <a:lnTo>
                  <a:pt x="420305" y="1037842"/>
                </a:lnTo>
                <a:lnTo>
                  <a:pt x="438604" y="1049108"/>
                </a:lnTo>
                <a:lnTo>
                  <a:pt x="496613" y="1055128"/>
                </a:lnTo>
                <a:lnTo>
                  <a:pt x="537927" y="1057680"/>
                </a:lnTo>
                <a:lnTo>
                  <a:pt x="619235" y="1057985"/>
                </a:lnTo>
                <a:lnTo>
                  <a:pt x="702344" y="1052346"/>
                </a:lnTo>
                <a:lnTo>
                  <a:pt x="786053" y="1040929"/>
                </a:lnTo>
                <a:lnTo>
                  <a:pt x="870003" y="1024216"/>
                </a:lnTo>
                <a:lnTo>
                  <a:pt x="953712" y="1002423"/>
                </a:lnTo>
                <a:lnTo>
                  <a:pt x="1036702" y="975880"/>
                </a:lnTo>
                <a:lnTo>
                  <a:pt x="1118970" y="944866"/>
                </a:lnTo>
                <a:lnTo>
                  <a:pt x="1199798" y="909471"/>
                </a:lnTo>
                <a:lnTo>
                  <a:pt x="1271079" y="874013"/>
                </a:lnTo>
                <a:lnTo>
                  <a:pt x="512226" y="874013"/>
                </a:lnTo>
                <a:lnTo>
                  <a:pt x="511592" y="873797"/>
                </a:lnTo>
                <a:lnTo>
                  <a:pt x="1271514" y="873797"/>
                </a:lnTo>
                <a:lnTo>
                  <a:pt x="1278943" y="870101"/>
                </a:lnTo>
                <a:lnTo>
                  <a:pt x="1283294" y="867663"/>
                </a:lnTo>
                <a:lnTo>
                  <a:pt x="610707" y="867663"/>
                </a:lnTo>
                <a:lnTo>
                  <a:pt x="613703" y="867461"/>
                </a:lnTo>
                <a:lnTo>
                  <a:pt x="545974" y="867345"/>
                </a:lnTo>
                <a:lnTo>
                  <a:pt x="541050" y="867193"/>
                </a:lnTo>
                <a:lnTo>
                  <a:pt x="543429" y="867193"/>
                </a:lnTo>
                <a:lnTo>
                  <a:pt x="516175" y="865561"/>
                </a:lnTo>
                <a:close/>
              </a:path>
              <a:path w="1871345" h="1202689">
                <a:moveTo>
                  <a:pt x="433440" y="825500"/>
                </a:moveTo>
                <a:lnTo>
                  <a:pt x="342884" y="990180"/>
                </a:lnTo>
                <a:lnTo>
                  <a:pt x="420305" y="1037842"/>
                </a:lnTo>
                <a:lnTo>
                  <a:pt x="511592" y="873797"/>
                </a:lnTo>
                <a:lnTo>
                  <a:pt x="475715" y="861567"/>
                </a:lnTo>
                <a:lnTo>
                  <a:pt x="492014" y="861567"/>
                </a:lnTo>
                <a:lnTo>
                  <a:pt x="433440" y="825500"/>
                </a:lnTo>
                <a:close/>
              </a:path>
              <a:path w="1871345" h="1202689">
                <a:moveTo>
                  <a:pt x="511664" y="873667"/>
                </a:moveTo>
                <a:lnTo>
                  <a:pt x="511592" y="873797"/>
                </a:lnTo>
                <a:lnTo>
                  <a:pt x="512226" y="874013"/>
                </a:lnTo>
                <a:lnTo>
                  <a:pt x="511664" y="873667"/>
                </a:lnTo>
                <a:close/>
              </a:path>
              <a:path w="1871345" h="1202689">
                <a:moveTo>
                  <a:pt x="475715" y="861567"/>
                </a:moveTo>
                <a:lnTo>
                  <a:pt x="511592" y="873797"/>
                </a:lnTo>
                <a:lnTo>
                  <a:pt x="511664" y="873667"/>
                </a:lnTo>
                <a:lnTo>
                  <a:pt x="495313" y="863599"/>
                </a:lnTo>
                <a:lnTo>
                  <a:pt x="475715" y="861567"/>
                </a:lnTo>
                <a:close/>
              </a:path>
              <a:path w="1871345" h="1202689">
                <a:moveTo>
                  <a:pt x="495313" y="863599"/>
                </a:moveTo>
                <a:lnTo>
                  <a:pt x="511664" y="873667"/>
                </a:lnTo>
                <a:lnTo>
                  <a:pt x="516175" y="865561"/>
                </a:lnTo>
                <a:lnTo>
                  <a:pt x="513104" y="865377"/>
                </a:lnTo>
                <a:lnTo>
                  <a:pt x="512466" y="865377"/>
                </a:lnTo>
                <a:lnTo>
                  <a:pt x="508863" y="865123"/>
                </a:lnTo>
                <a:lnTo>
                  <a:pt x="510016" y="865123"/>
                </a:lnTo>
                <a:lnTo>
                  <a:pt x="495313" y="863599"/>
                </a:lnTo>
                <a:close/>
              </a:path>
              <a:path w="1871345" h="1202689">
                <a:moveTo>
                  <a:pt x="613703" y="867461"/>
                </a:moveTo>
                <a:lnTo>
                  <a:pt x="610707" y="867663"/>
                </a:lnTo>
                <a:lnTo>
                  <a:pt x="616832" y="867472"/>
                </a:lnTo>
                <a:lnTo>
                  <a:pt x="613703" y="867461"/>
                </a:lnTo>
                <a:close/>
              </a:path>
              <a:path w="1871345" h="1202689">
                <a:moveTo>
                  <a:pt x="683901" y="862728"/>
                </a:moveTo>
                <a:lnTo>
                  <a:pt x="613703" y="867461"/>
                </a:lnTo>
                <a:lnTo>
                  <a:pt x="616832" y="867472"/>
                </a:lnTo>
                <a:lnTo>
                  <a:pt x="610707" y="867663"/>
                </a:lnTo>
                <a:lnTo>
                  <a:pt x="1283294" y="867663"/>
                </a:lnTo>
                <a:lnTo>
                  <a:pt x="1291678" y="862964"/>
                </a:lnTo>
                <a:lnTo>
                  <a:pt x="682167" y="862964"/>
                </a:lnTo>
                <a:lnTo>
                  <a:pt x="683901" y="862728"/>
                </a:lnTo>
                <a:close/>
              </a:path>
              <a:path w="1871345" h="1202689">
                <a:moveTo>
                  <a:pt x="541050" y="867193"/>
                </a:moveTo>
                <a:lnTo>
                  <a:pt x="545974" y="867345"/>
                </a:lnTo>
                <a:lnTo>
                  <a:pt x="543585" y="867202"/>
                </a:lnTo>
                <a:lnTo>
                  <a:pt x="541050" y="867193"/>
                </a:lnTo>
                <a:close/>
              </a:path>
              <a:path w="1871345" h="1202689">
                <a:moveTo>
                  <a:pt x="543585" y="867202"/>
                </a:moveTo>
                <a:lnTo>
                  <a:pt x="545974" y="867345"/>
                </a:lnTo>
                <a:lnTo>
                  <a:pt x="582386" y="867345"/>
                </a:lnTo>
                <a:lnTo>
                  <a:pt x="543585" y="867202"/>
                </a:lnTo>
                <a:close/>
              </a:path>
              <a:path w="1871345" h="1202689">
                <a:moveTo>
                  <a:pt x="543429" y="867193"/>
                </a:moveTo>
                <a:lnTo>
                  <a:pt x="541050" y="867193"/>
                </a:lnTo>
                <a:lnTo>
                  <a:pt x="543585" y="867202"/>
                </a:lnTo>
                <a:lnTo>
                  <a:pt x="543429" y="867193"/>
                </a:lnTo>
                <a:close/>
              </a:path>
              <a:path w="1871345" h="1202689">
                <a:moveTo>
                  <a:pt x="538469" y="825500"/>
                </a:moveTo>
                <a:lnTo>
                  <a:pt x="433440" y="825500"/>
                </a:lnTo>
                <a:lnTo>
                  <a:pt x="495313" y="863599"/>
                </a:lnTo>
                <a:lnTo>
                  <a:pt x="511593" y="865286"/>
                </a:lnTo>
                <a:lnTo>
                  <a:pt x="516175" y="865561"/>
                </a:lnTo>
                <a:lnTo>
                  <a:pt x="538469" y="825500"/>
                </a:lnTo>
                <a:close/>
              </a:path>
              <a:path w="1871345" h="1202689">
                <a:moveTo>
                  <a:pt x="508863" y="865123"/>
                </a:moveTo>
                <a:lnTo>
                  <a:pt x="512466" y="865377"/>
                </a:lnTo>
                <a:lnTo>
                  <a:pt x="511593" y="865286"/>
                </a:lnTo>
                <a:lnTo>
                  <a:pt x="508863" y="865123"/>
                </a:lnTo>
                <a:close/>
              </a:path>
              <a:path w="1871345" h="1202689">
                <a:moveTo>
                  <a:pt x="511593" y="865286"/>
                </a:moveTo>
                <a:lnTo>
                  <a:pt x="512466" y="865377"/>
                </a:lnTo>
                <a:lnTo>
                  <a:pt x="513104" y="865377"/>
                </a:lnTo>
                <a:lnTo>
                  <a:pt x="511593" y="865286"/>
                </a:lnTo>
                <a:close/>
              </a:path>
              <a:path w="1871345" h="1202689">
                <a:moveTo>
                  <a:pt x="510016" y="865123"/>
                </a:moveTo>
                <a:lnTo>
                  <a:pt x="508863" y="865123"/>
                </a:lnTo>
                <a:lnTo>
                  <a:pt x="511593" y="865286"/>
                </a:lnTo>
                <a:lnTo>
                  <a:pt x="510016" y="865123"/>
                </a:lnTo>
                <a:close/>
              </a:path>
              <a:path w="1871345" h="1202689">
                <a:moveTo>
                  <a:pt x="492014" y="861567"/>
                </a:moveTo>
                <a:lnTo>
                  <a:pt x="475715" y="861567"/>
                </a:lnTo>
                <a:lnTo>
                  <a:pt x="495313" y="863599"/>
                </a:lnTo>
                <a:lnTo>
                  <a:pt x="492014" y="861567"/>
                </a:lnTo>
                <a:close/>
              </a:path>
              <a:path w="1871345" h="1202689">
                <a:moveTo>
                  <a:pt x="687932" y="862456"/>
                </a:moveTo>
                <a:lnTo>
                  <a:pt x="683901" y="862728"/>
                </a:lnTo>
                <a:lnTo>
                  <a:pt x="682167" y="862964"/>
                </a:lnTo>
                <a:lnTo>
                  <a:pt x="687932" y="862456"/>
                </a:lnTo>
                <a:close/>
              </a:path>
              <a:path w="1871345" h="1202689">
                <a:moveTo>
                  <a:pt x="1292585" y="862456"/>
                </a:moveTo>
                <a:lnTo>
                  <a:pt x="687932" y="862456"/>
                </a:lnTo>
                <a:lnTo>
                  <a:pt x="682167" y="862964"/>
                </a:lnTo>
                <a:lnTo>
                  <a:pt x="1291678" y="862964"/>
                </a:lnTo>
                <a:lnTo>
                  <a:pt x="1292585" y="862456"/>
                </a:lnTo>
                <a:close/>
              </a:path>
              <a:path w="1871345" h="1202689">
                <a:moveTo>
                  <a:pt x="758237" y="852601"/>
                </a:moveTo>
                <a:lnTo>
                  <a:pt x="683901" y="862728"/>
                </a:lnTo>
                <a:lnTo>
                  <a:pt x="687932" y="862456"/>
                </a:lnTo>
                <a:lnTo>
                  <a:pt x="1292585" y="862456"/>
                </a:lnTo>
                <a:lnTo>
                  <a:pt x="1309127" y="853185"/>
                </a:lnTo>
                <a:lnTo>
                  <a:pt x="755308" y="853185"/>
                </a:lnTo>
                <a:lnTo>
                  <a:pt x="758237" y="852601"/>
                </a:lnTo>
                <a:close/>
              </a:path>
              <a:path w="1871345" h="1202689">
                <a:moveTo>
                  <a:pt x="760472" y="852296"/>
                </a:moveTo>
                <a:lnTo>
                  <a:pt x="758237" y="852601"/>
                </a:lnTo>
                <a:lnTo>
                  <a:pt x="755308" y="853185"/>
                </a:lnTo>
                <a:lnTo>
                  <a:pt x="760472" y="852296"/>
                </a:lnTo>
                <a:close/>
              </a:path>
              <a:path w="1871345" h="1202689">
                <a:moveTo>
                  <a:pt x="1310713" y="852296"/>
                </a:moveTo>
                <a:lnTo>
                  <a:pt x="760472" y="852296"/>
                </a:lnTo>
                <a:lnTo>
                  <a:pt x="755308" y="853185"/>
                </a:lnTo>
                <a:lnTo>
                  <a:pt x="1309127" y="853185"/>
                </a:lnTo>
                <a:lnTo>
                  <a:pt x="1310713" y="852296"/>
                </a:lnTo>
                <a:close/>
              </a:path>
              <a:path w="1871345" h="1202689">
                <a:moveTo>
                  <a:pt x="831928" y="837894"/>
                </a:moveTo>
                <a:lnTo>
                  <a:pt x="758237" y="852601"/>
                </a:lnTo>
                <a:lnTo>
                  <a:pt x="760472" y="852296"/>
                </a:lnTo>
                <a:lnTo>
                  <a:pt x="1310713" y="852296"/>
                </a:lnTo>
                <a:lnTo>
                  <a:pt x="1335186" y="838581"/>
                </a:lnTo>
                <a:lnTo>
                  <a:pt x="829289" y="838581"/>
                </a:lnTo>
                <a:lnTo>
                  <a:pt x="831928" y="837894"/>
                </a:lnTo>
                <a:close/>
              </a:path>
              <a:path w="1871345" h="1202689">
                <a:moveTo>
                  <a:pt x="834213" y="837438"/>
                </a:moveTo>
                <a:lnTo>
                  <a:pt x="831928" y="837894"/>
                </a:lnTo>
                <a:lnTo>
                  <a:pt x="829289" y="838581"/>
                </a:lnTo>
                <a:lnTo>
                  <a:pt x="834213" y="837438"/>
                </a:lnTo>
                <a:close/>
              </a:path>
              <a:path w="1871345" h="1202689">
                <a:moveTo>
                  <a:pt x="1337225" y="837438"/>
                </a:moveTo>
                <a:lnTo>
                  <a:pt x="834213" y="837438"/>
                </a:lnTo>
                <a:lnTo>
                  <a:pt x="829289" y="838581"/>
                </a:lnTo>
                <a:lnTo>
                  <a:pt x="1335186" y="838581"/>
                </a:lnTo>
                <a:lnTo>
                  <a:pt x="1337225" y="837438"/>
                </a:lnTo>
                <a:close/>
              </a:path>
              <a:path w="1871345" h="1202689">
                <a:moveTo>
                  <a:pt x="907298" y="818271"/>
                </a:moveTo>
                <a:lnTo>
                  <a:pt x="831928" y="837894"/>
                </a:lnTo>
                <a:lnTo>
                  <a:pt x="834213" y="837438"/>
                </a:lnTo>
                <a:lnTo>
                  <a:pt x="1337225" y="837438"/>
                </a:lnTo>
                <a:lnTo>
                  <a:pt x="1355807" y="827024"/>
                </a:lnTo>
                <a:lnTo>
                  <a:pt x="1367928" y="819404"/>
                </a:lnTo>
                <a:lnTo>
                  <a:pt x="903751" y="819404"/>
                </a:lnTo>
                <a:lnTo>
                  <a:pt x="907298" y="818271"/>
                </a:lnTo>
                <a:close/>
              </a:path>
              <a:path w="1871345" h="1202689">
                <a:moveTo>
                  <a:pt x="908315" y="818007"/>
                </a:moveTo>
                <a:lnTo>
                  <a:pt x="907298" y="818271"/>
                </a:lnTo>
                <a:lnTo>
                  <a:pt x="903751" y="819404"/>
                </a:lnTo>
                <a:lnTo>
                  <a:pt x="908315" y="818007"/>
                </a:lnTo>
                <a:close/>
              </a:path>
              <a:path w="1871345" h="1202689">
                <a:moveTo>
                  <a:pt x="1370150" y="818007"/>
                </a:moveTo>
                <a:lnTo>
                  <a:pt x="908315" y="818007"/>
                </a:lnTo>
                <a:lnTo>
                  <a:pt x="903751" y="819404"/>
                </a:lnTo>
                <a:lnTo>
                  <a:pt x="1367928" y="819404"/>
                </a:lnTo>
                <a:lnTo>
                  <a:pt x="1370150" y="818007"/>
                </a:lnTo>
                <a:close/>
              </a:path>
              <a:path w="1871345" h="1202689">
                <a:moveTo>
                  <a:pt x="979273" y="795299"/>
                </a:moveTo>
                <a:lnTo>
                  <a:pt x="907298" y="818271"/>
                </a:lnTo>
                <a:lnTo>
                  <a:pt x="908315" y="818007"/>
                </a:lnTo>
                <a:lnTo>
                  <a:pt x="1370150" y="818007"/>
                </a:lnTo>
                <a:lnTo>
                  <a:pt x="1405705" y="795655"/>
                </a:lnTo>
                <a:lnTo>
                  <a:pt x="978333" y="795655"/>
                </a:lnTo>
                <a:lnTo>
                  <a:pt x="979273" y="795299"/>
                </a:lnTo>
                <a:close/>
              </a:path>
              <a:path w="1871345" h="1202689">
                <a:moveTo>
                  <a:pt x="982536" y="794258"/>
                </a:moveTo>
                <a:lnTo>
                  <a:pt x="979273" y="795299"/>
                </a:lnTo>
                <a:lnTo>
                  <a:pt x="978333" y="795655"/>
                </a:lnTo>
                <a:lnTo>
                  <a:pt x="982536" y="794258"/>
                </a:lnTo>
                <a:close/>
              </a:path>
              <a:path w="1871345" h="1202689">
                <a:moveTo>
                  <a:pt x="1407927" y="794258"/>
                </a:moveTo>
                <a:lnTo>
                  <a:pt x="982536" y="794258"/>
                </a:lnTo>
                <a:lnTo>
                  <a:pt x="978333" y="795655"/>
                </a:lnTo>
                <a:lnTo>
                  <a:pt x="1405705" y="795655"/>
                </a:lnTo>
                <a:lnTo>
                  <a:pt x="1407927" y="794258"/>
                </a:lnTo>
                <a:close/>
              </a:path>
              <a:path w="1871345" h="1202689">
                <a:moveTo>
                  <a:pt x="1055232" y="766586"/>
                </a:moveTo>
                <a:lnTo>
                  <a:pt x="979273" y="795299"/>
                </a:lnTo>
                <a:lnTo>
                  <a:pt x="982536" y="794258"/>
                </a:lnTo>
                <a:lnTo>
                  <a:pt x="1407927" y="794258"/>
                </a:lnTo>
                <a:lnTo>
                  <a:pt x="1430149" y="780288"/>
                </a:lnTo>
                <a:lnTo>
                  <a:pt x="1447742" y="767969"/>
                </a:lnTo>
                <a:lnTo>
                  <a:pt x="1052074" y="767969"/>
                </a:lnTo>
                <a:lnTo>
                  <a:pt x="1055232" y="766586"/>
                </a:lnTo>
                <a:close/>
              </a:path>
              <a:path w="1871345" h="1202689">
                <a:moveTo>
                  <a:pt x="1056278" y="766191"/>
                </a:moveTo>
                <a:lnTo>
                  <a:pt x="1055232" y="766586"/>
                </a:lnTo>
                <a:lnTo>
                  <a:pt x="1052074" y="767969"/>
                </a:lnTo>
                <a:lnTo>
                  <a:pt x="1056278" y="766191"/>
                </a:lnTo>
                <a:close/>
              </a:path>
              <a:path w="1871345" h="1202689">
                <a:moveTo>
                  <a:pt x="1450281" y="766191"/>
                </a:moveTo>
                <a:lnTo>
                  <a:pt x="1056278" y="766191"/>
                </a:lnTo>
                <a:lnTo>
                  <a:pt x="1052074" y="767969"/>
                </a:lnTo>
                <a:lnTo>
                  <a:pt x="1447742" y="767969"/>
                </a:lnTo>
                <a:lnTo>
                  <a:pt x="1450281" y="766191"/>
                </a:lnTo>
                <a:close/>
              </a:path>
              <a:path w="1871345" h="1202689">
                <a:moveTo>
                  <a:pt x="1126717" y="735286"/>
                </a:moveTo>
                <a:lnTo>
                  <a:pt x="1055232" y="766586"/>
                </a:lnTo>
                <a:lnTo>
                  <a:pt x="1056278" y="766191"/>
                </a:lnTo>
                <a:lnTo>
                  <a:pt x="1450281" y="766191"/>
                </a:lnTo>
                <a:lnTo>
                  <a:pt x="1493265" y="736092"/>
                </a:lnTo>
                <a:lnTo>
                  <a:pt x="1125095" y="736092"/>
                </a:lnTo>
                <a:lnTo>
                  <a:pt x="1126717" y="735286"/>
                </a:lnTo>
                <a:close/>
              </a:path>
              <a:path w="1871345" h="1202689">
                <a:moveTo>
                  <a:pt x="1128938" y="734314"/>
                </a:moveTo>
                <a:lnTo>
                  <a:pt x="1126717" y="735286"/>
                </a:lnTo>
                <a:lnTo>
                  <a:pt x="1125095" y="736092"/>
                </a:lnTo>
                <a:lnTo>
                  <a:pt x="1128938" y="734314"/>
                </a:lnTo>
                <a:close/>
              </a:path>
              <a:path w="1871345" h="1202689">
                <a:moveTo>
                  <a:pt x="1495804" y="734314"/>
                </a:moveTo>
                <a:lnTo>
                  <a:pt x="1128938" y="734314"/>
                </a:lnTo>
                <a:lnTo>
                  <a:pt x="1125095" y="736092"/>
                </a:lnTo>
                <a:lnTo>
                  <a:pt x="1493265" y="736092"/>
                </a:lnTo>
                <a:lnTo>
                  <a:pt x="1495804" y="734314"/>
                </a:lnTo>
                <a:close/>
              </a:path>
              <a:path w="1871345" h="1202689">
                <a:moveTo>
                  <a:pt x="1198330" y="699721"/>
                </a:moveTo>
                <a:lnTo>
                  <a:pt x="1126717" y="735286"/>
                </a:lnTo>
                <a:lnTo>
                  <a:pt x="1128938" y="734314"/>
                </a:lnTo>
                <a:lnTo>
                  <a:pt x="1495804" y="734314"/>
                </a:lnTo>
                <a:lnTo>
                  <a:pt x="1501608" y="730250"/>
                </a:lnTo>
                <a:lnTo>
                  <a:pt x="1539313" y="700786"/>
                </a:lnTo>
                <a:lnTo>
                  <a:pt x="1196435" y="700786"/>
                </a:lnTo>
                <a:lnTo>
                  <a:pt x="1198330" y="699721"/>
                </a:lnTo>
                <a:close/>
              </a:path>
              <a:path w="1871345" h="1202689">
                <a:moveTo>
                  <a:pt x="1200278" y="698754"/>
                </a:moveTo>
                <a:lnTo>
                  <a:pt x="1198330" y="699721"/>
                </a:lnTo>
                <a:lnTo>
                  <a:pt x="1196435" y="700786"/>
                </a:lnTo>
                <a:lnTo>
                  <a:pt x="1200278" y="698754"/>
                </a:lnTo>
                <a:close/>
              </a:path>
              <a:path w="1871345" h="1202689">
                <a:moveTo>
                  <a:pt x="1541913" y="698754"/>
                </a:moveTo>
                <a:lnTo>
                  <a:pt x="1200278" y="698754"/>
                </a:lnTo>
                <a:lnTo>
                  <a:pt x="1196435" y="700786"/>
                </a:lnTo>
                <a:lnTo>
                  <a:pt x="1539313" y="700786"/>
                </a:lnTo>
                <a:lnTo>
                  <a:pt x="1541913" y="698754"/>
                </a:lnTo>
                <a:close/>
              </a:path>
              <a:path w="1871345" h="1202689">
                <a:moveTo>
                  <a:pt x="1268691" y="660194"/>
                </a:moveTo>
                <a:lnTo>
                  <a:pt x="1198330" y="699721"/>
                </a:lnTo>
                <a:lnTo>
                  <a:pt x="1200278" y="698754"/>
                </a:lnTo>
                <a:lnTo>
                  <a:pt x="1541913" y="698754"/>
                </a:lnTo>
                <a:lnTo>
                  <a:pt x="1569704" y="677037"/>
                </a:lnTo>
                <a:lnTo>
                  <a:pt x="1586820" y="662051"/>
                </a:lnTo>
                <a:lnTo>
                  <a:pt x="1265732" y="662051"/>
                </a:lnTo>
                <a:lnTo>
                  <a:pt x="1268691" y="660194"/>
                </a:lnTo>
                <a:close/>
              </a:path>
              <a:path w="1871345" h="1202689">
                <a:moveTo>
                  <a:pt x="1269455" y="659765"/>
                </a:moveTo>
                <a:lnTo>
                  <a:pt x="1268691" y="660194"/>
                </a:lnTo>
                <a:lnTo>
                  <a:pt x="1265732" y="662051"/>
                </a:lnTo>
                <a:lnTo>
                  <a:pt x="1269455" y="659765"/>
                </a:lnTo>
                <a:close/>
              </a:path>
              <a:path w="1871345" h="1202689">
                <a:moveTo>
                  <a:pt x="1589431" y="659765"/>
                </a:moveTo>
                <a:lnTo>
                  <a:pt x="1269455" y="659765"/>
                </a:lnTo>
                <a:lnTo>
                  <a:pt x="1265732" y="662051"/>
                </a:lnTo>
                <a:lnTo>
                  <a:pt x="1586820" y="662051"/>
                </a:lnTo>
                <a:lnTo>
                  <a:pt x="1589431" y="659765"/>
                </a:lnTo>
                <a:close/>
              </a:path>
              <a:path w="1871345" h="1202689">
                <a:moveTo>
                  <a:pt x="1334218" y="619066"/>
                </a:moveTo>
                <a:lnTo>
                  <a:pt x="1268691" y="660194"/>
                </a:lnTo>
                <a:lnTo>
                  <a:pt x="1269455" y="659765"/>
                </a:lnTo>
                <a:lnTo>
                  <a:pt x="1589431" y="659765"/>
                </a:lnTo>
                <a:lnTo>
                  <a:pt x="1634542" y="620268"/>
                </a:lnTo>
                <a:lnTo>
                  <a:pt x="1332508" y="620268"/>
                </a:lnTo>
                <a:lnTo>
                  <a:pt x="1334218" y="619066"/>
                </a:lnTo>
                <a:close/>
              </a:path>
              <a:path w="1871345" h="1202689">
                <a:moveTo>
                  <a:pt x="1863501" y="366014"/>
                </a:moveTo>
                <a:lnTo>
                  <a:pt x="1587600" y="366014"/>
                </a:lnTo>
                <a:lnTo>
                  <a:pt x="1734242" y="476631"/>
                </a:lnTo>
                <a:lnTo>
                  <a:pt x="1688458" y="544360"/>
                </a:lnTo>
                <a:lnTo>
                  <a:pt x="1858064" y="638810"/>
                </a:lnTo>
                <a:lnTo>
                  <a:pt x="1863501" y="366014"/>
                </a:lnTo>
                <a:close/>
              </a:path>
              <a:path w="1871345" h="1202689">
                <a:moveTo>
                  <a:pt x="1336351" y="617728"/>
                </a:moveTo>
                <a:lnTo>
                  <a:pt x="1334218" y="619066"/>
                </a:lnTo>
                <a:lnTo>
                  <a:pt x="1332508" y="620268"/>
                </a:lnTo>
                <a:lnTo>
                  <a:pt x="1336351" y="617728"/>
                </a:lnTo>
                <a:close/>
              </a:path>
              <a:path w="1871345" h="1202689">
                <a:moveTo>
                  <a:pt x="1637443" y="617728"/>
                </a:moveTo>
                <a:lnTo>
                  <a:pt x="1336351" y="617728"/>
                </a:lnTo>
                <a:lnTo>
                  <a:pt x="1332508" y="620268"/>
                </a:lnTo>
                <a:lnTo>
                  <a:pt x="1634542" y="620268"/>
                </a:lnTo>
                <a:lnTo>
                  <a:pt x="1637443" y="617728"/>
                </a:lnTo>
                <a:close/>
              </a:path>
              <a:path w="1871345" h="1202689">
                <a:moveTo>
                  <a:pt x="1398690" y="573776"/>
                </a:moveTo>
                <a:lnTo>
                  <a:pt x="1334218" y="619066"/>
                </a:lnTo>
                <a:lnTo>
                  <a:pt x="1336351" y="617728"/>
                </a:lnTo>
                <a:lnTo>
                  <a:pt x="1637443" y="617728"/>
                </a:lnTo>
                <a:lnTo>
                  <a:pt x="1640925" y="614680"/>
                </a:lnTo>
                <a:lnTo>
                  <a:pt x="1667366" y="575564"/>
                </a:lnTo>
                <a:lnTo>
                  <a:pt x="1396401" y="575564"/>
                </a:lnTo>
                <a:lnTo>
                  <a:pt x="1398690" y="573776"/>
                </a:lnTo>
                <a:close/>
              </a:path>
              <a:path w="1871345" h="1202689">
                <a:moveTo>
                  <a:pt x="1400124" y="572770"/>
                </a:moveTo>
                <a:lnTo>
                  <a:pt x="1398690" y="573776"/>
                </a:lnTo>
                <a:lnTo>
                  <a:pt x="1396401" y="575564"/>
                </a:lnTo>
                <a:lnTo>
                  <a:pt x="1400124" y="572770"/>
                </a:lnTo>
                <a:close/>
              </a:path>
              <a:path w="1871345" h="1202689">
                <a:moveTo>
                  <a:pt x="1669255" y="572770"/>
                </a:moveTo>
                <a:lnTo>
                  <a:pt x="1400124" y="572770"/>
                </a:lnTo>
                <a:lnTo>
                  <a:pt x="1396401" y="575564"/>
                </a:lnTo>
                <a:lnTo>
                  <a:pt x="1667366" y="575564"/>
                </a:lnTo>
                <a:lnTo>
                  <a:pt x="1669255" y="572770"/>
                </a:lnTo>
                <a:close/>
              </a:path>
              <a:path w="1871345" h="1202689">
                <a:moveTo>
                  <a:pt x="1458680" y="526940"/>
                </a:moveTo>
                <a:lnTo>
                  <a:pt x="1398690" y="573776"/>
                </a:lnTo>
                <a:lnTo>
                  <a:pt x="1400124" y="572770"/>
                </a:lnTo>
                <a:lnTo>
                  <a:pt x="1669255" y="572770"/>
                </a:lnTo>
                <a:lnTo>
                  <a:pt x="1688458" y="544360"/>
                </a:lnTo>
                <a:lnTo>
                  <a:pt x="1660110" y="528574"/>
                </a:lnTo>
                <a:lnTo>
                  <a:pt x="1456811" y="528574"/>
                </a:lnTo>
                <a:lnTo>
                  <a:pt x="1458680" y="526940"/>
                </a:lnTo>
                <a:close/>
              </a:path>
              <a:path w="1871345" h="1202689">
                <a:moveTo>
                  <a:pt x="1587600" y="366014"/>
                </a:moveTo>
                <a:lnTo>
                  <a:pt x="1527645" y="454807"/>
                </a:lnTo>
                <a:lnTo>
                  <a:pt x="1688458" y="544360"/>
                </a:lnTo>
                <a:lnTo>
                  <a:pt x="1734242" y="476631"/>
                </a:lnTo>
                <a:lnTo>
                  <a:pt x="1587600" y="366014"/>
                </a:lnTo>
                <a:close/>
              </a:path>
              <a:path w="1871345" h="1202689">
                <a:moveTo>
                  <a:pt x="1460654" y="525399"/>
                </a:moveTo>
                <a:lnTo>
                  <a:pt x="1458680" y="526940"/>
                </a:lnTo>
                <a:lnTo>
                  <a:pt x="1456811" y="528574"/>
                </a:lnTo>
                <a:lnTo>
                  <a:pt x="1460654" y="525399"/>
                </a:lnTo>
                <a:close/>
              </a:path>
              <a:path w="1871345" h="1202689">
                <a:moveTo>
                  <a:pt x="1654408" y="525399"/>
                </a:moveTo>
                <a:lnTo>
                  <a:pt x="1460654" y="525399"/>
                </a:lnTo>
                <a:lnTo>
                  <a:pt x="1456811" y="528574"/>
                </a:lnTo>
                <a:lnTo>
                  <a:pt x="1660110" y="528574"/>
                </a:lnTo>
                <a:lnTo>
                  <a:pt x="1654408" y="525399"/>
                </a:lnTo>
                <a:close/>
              </a:path>
              <a:path w="1871345" h="1202689">
                <a:moveTo>
                  <a:pt x="1508128" y="483713"/>
                </a:moveTo>
                <a:lnTo>
                  <a:pt x="1458680" y="526940"/>
                </a:lnTo>
                <a:lnTo>
                  <a:pt x="1460654" y="525399"/>
                </a:lnTo>
                <a:lnTo>
                  <a:pt x="1654408" y="525399"/>
                </a:lnTo>
                <a:lnTo>
                  <a:pt x="1597850" y="493903"/>
                </a:lnTo>
                <a:lnTo>
                  <a:pt x="1501247" y="493903"/>
                </a:lnTo>
                <a:lnTo>
                  <a:pt x="1508128" y="483713"/>
                </a:lnTo>
                <a:close/>
              </a:path>
              <a:path w="1871345" h="1202689">
                <a:moveTo>
                  <a:pt x="1517101" y="475869"/>
                </a:moveTo>
                <a:lnTo>
                  <a:pt x="1508128" y="483713"/>
                </a:lnTo>
                <a:lnTo>
                  <a:pt x="1501247" y="493903"/>
                </a:lnTo>
                <a:lnTo>
                  <a:pt x="1517101" y="475869"/>
                </a:lnTo>
                <a:close/>
              </a:path>
              <a:path w="1871345" h="1202689">
                <a:moveTo>
                  <a:pt x="1565466" y="475869"/>
                </a:moveTo>
                <a:lnTo>
                  <a:pt x="1517101" y="475869"/>
                </a:lnTo>
                <a:lnTo>
                  <a:pt x="1501247" y="493903"/>
                </a:lnTo>
                <a:lnTo>
                  <a:pt x="1597850" y="493903"/>
                </a:lnTo>
                <a:lnTo>
                  <a:pt x="1565466" y="475869"/>
                </a:lnTo>
                <a:close/>
              </a:path>
              <a:path w="1871345" h="1202689">
                <a:moveTo>
                  <a:pt x="1527645" y="454807"/>
                </a:moveTo>
                <a:lnTo>
                  <a:pt x="1508128" y="483713"/>
                </a:lnTo>
                <a:lnTo>
                  <a:pt x="1517101" y="475869"/>
                </a:lnTo>
                <a:lnTo>
                  <a:pt x="1565466" y="475869"/>
                </a:lnTo>
                <a:lnTo>
                  <a:pt x="1527645" y="454807"/>
                </a:lnTo>
                <a:close/>
              </a:path>
              <a:path w="1871345" h="1202689">
                <a:moveTo>
                  <a:pt x="1870796" y="0"/>
                </a:moveTo>
                <a:lnTo>
                  <a:pt x="1379827" y="372491"/>
                </a:lnTo>
                <a:lnTo>
                  <a:pt x="1527645" y="454807"/>
                </a:lnTo>
                <a:lnTo>
                  <a:pt x="1587600" y="366014"/>
                </a:lnTo>
                <a:lnTo>
                  <a:pt x="1863501" y="366014"/>
                </a:lnTo>
                <a:lnTo>
                  <a:pt x="1870796" y="0"/>
                </a:lnTo>
                <a:close/>
              </a:path>
            </a:pathLst>
          </a:custGeom>
          <a:solidFill>
            <a:srgbClr val="BDD7EE"/>
          </a:solidFill>
        </p:spPr>
        <p:txBody>
          <a:bodyPr wrap="square" lIns="0" tIns="0" rIns="0" bIns="0" rtlCol="0"/>
          <a:lstStyle/>
          <a:p>
            <a:endParaRPr/>
          </a:p>
        </p:txBody>
      </p:sp>
      <p:sp>
        <p:nvSpPr>
          <p:cNvPr id="19" name="object 19"/>
          <p:cNvSpPr/>
          <p:nvPr/>
        </p:nvSpPr>
        <p:spPr>
          <a:xfrm>
            <a:off x="7439711" y="1795904"/>
            <a:ext cx="936625" cy="1580515"/>
          </a:xfrm>
          <a:custGeom>
            <a:avLst/>
            <a:gdLst/>
            <a:ahLst/>
            <a:cxnLst/>
            <a:rect l="l" t="t" r="r" b="b"/>
            <a:pathLst>
              <a:path w="936625" h="1580514">
                <a:moveTo>
                  <a:pt x="409181" y="960246"/>
                </a:moveTo>
                <a:lnTo>
                  <a:pt x="554621" y="1580388"/>
                </a:lnTo>
                <a:lnTo>
                  <a:pt x="904019" y="1127378"/>
                </a:lnTo>
                <a:lnTo>
                  <a:pt x="742577" y="1127378"/>
                </a:lnTo>
                <a:lnTo>
                  <a:pt x="563749" y="1104011"/>
                </a:lnTo>
                <a:lnTo>
                  <a:pt x="575945" y="999765"/>
                </a:lnTo>
                <a:lnTo>
                  <a:pt x="409181" y="960246"/>
                </a:lnTo>
                <a:close/>
              </a:path>
              <a:path w="936625" h="1580514">
                <a:moveTo>
                  <a:pt x="575945" y="999765"/>
                </a:moveTo>
                <a:lnTo>
                  <a:pt x="563749" y="1104011"/>
                </a:lnTo>
                <a:lnTo>
                  <a:pt x="742577" y="1127378"/>
                </a:lnTo>
                <a:lnTo>
                  <a:pt x="752585" y="1041623"/>
                </a:lnTo>
                <a:lnTo>
                  <a:pt x="575945" y="999765"/>
                </a:lnTo>
                <a:close/>
              </a:path>
              <a:path w="936625" h="1580514">
                <a:moveTo>
                  <a:pt x="752585" y="1041623"/>
                </a:moveTo>
                <a:lnTo>
                  <a:pt x="742577" y="1127378"/>
                </a:lnTo>
                <a:lnTo>
                  <a:pt x="904019" y="1127378"/>
                </a:lnTo>
                <a:lnTo>
                  <a:pt x="936539" y="1085214"/>
                </a:lnTo>
                <a:lnTo>
                  <a:pt x="752585" y="1041623"/>
                </a:lnTo>
                <a:close/>
              </a:path>
              <a:path w="936625" h="1580514">
                <a:moveTo>
                  <a:pt x="578216" y="980354"/>
                </a:moveTo>
                <a:lnTo>
                  <a:pt x="575945" y="999765"/>
                </a:lnTo>
                <a:lnTo>
                  <a:pt x="752585" y="1041623"/>
                </a:lnTo>
                <a:lnTo>
                  <a:pt x="758272" y="992886"/>
                </a:lnTo>
                <a:lnTo>
                  <a:pt x="579963" y="992886"/>
                </a:lnTo>
                <a:lnTo>
                  <a:pt x="578216" y="980354"/>
                </a:lnTo>
                <a:close/>
              </a:path>
              <a:path w="936625" h="1580514">
                <a:moveTo>
                  <a:pt x="579721" y="967486"/>
                </a:moveTo>
                <a:lnTo>
                  <a:pt x="578216" y="980354"/>
                </a:lnTo>
                <a:lnTo>
                  <a:pt x="579963" y="992886"/>
                </a:lnTo>
                <a:lnTo>
                  <a:pt x="579721" y="967486"/>
                </a:lnTo>
                <a:close/>
              </a:path>
              <a:path w="936625" h="1580514">
                <a:moveTo>
                  <a:pt x="758517" y="967486"/>
                </a:moveTo>
                <a:lnTo>
                  <a:pt x="579721" y="967486"/>
                </a:lnTo>
                <a:lnTo>
                  <a:pt x="579963" y="992886"/>
                </a:lnTo>
                <a:lnTo>
                  <a:pt x="758272" y="992886"/>
                </a:lnTo>
                <a:lnTo>
                  <a:pt x="759992" y="978153"/>
                </a:lnTo>
                <a:lnTo>
                  <a:pt x="758517" y="967486"/>
                </a:lnTo>
                <a:close/>
              </a:path>
              <a:path w="936625" h="1580514">
                <a:moveTo>
                  <a:pt x="572267" y="937676"/>
                </a:moveTo>
                <a:lnTo>
                  <a:pt x="578216" y="980354"/>
                </a:lnTo>
                <a:lnTo>
                  <a:pt x="579721" y="967486"/>
                </a:lnTo>
                <a:lnTo>
                  <a:pt x="758517" y="967486"/>
                </a:lnTo>
                <a:lnTo>
                  <a:pt x="754936" y="941577"/>
                </a:lnTo>
                <a:lnTo>
                  <a:pt x="572997" y="941577"/>
                </a:lnTo>
                <a:lnTo>
                  <a:pt x="572267" y="937676"/>
                </a:lnTo>
                <a:close/>
              </a:path>
              <a:path w="936625" h="1580514">
                <a:moveTo>
                  <a:pt x="572156" y="936878"/>
                </a:moveTo>
                <a:lnTo>
                  <a:pt x="572267" y="937676"/>
                </a:lnTo>
                <a:lnTo>
                  <a:pt x="572997" y="941577"/>
                </a:lnTo>
                <a:lnTo>
                  <a:pt x="572156" y="936878"/>
                </a:lnTo>
                <a:close/>
              </a:path>
              <a:path w="936625" h="1580514">
                <a:moveTo>
                  <a:pt x="754287" y="936878"/>
                </a:moveTo>
                <a:lnTo>
                  <a:pt x="572156" y="936878"/>
                </a:lnTo>
                <a:lnTo>
                  <a:pt x="572997" y="941577"/>
                </a:lnTo>
                <a:lnTo>
                  <a:pt x="754936" y="941577"/>
                </a:lnTo>
                <a:lnTo>
                  <a:pt x="754287" y="936878"/>
                </a:lnTo>
                <a:close/>
              </a:path>
              <a:path w="936625" h="1580514">
                <a:moveTo>
                  <a:pt x="746149" y="885698"/>
                </a:moveTo>
                <a:lnTo>
                  <a:pt x="562547" y="885698"/>
                </a:lnTo>
                <a:lnTo>
                  <a:pt x="563509" y="890524"/>
                </a:lnTo>
                <a:lnTo>
                  <a:pt x="572267" y="937676"/>
                </a:lnTo>
                <a:lnTo>
                  <a:pt x="572156" y="936878"/>
                </a:lnTo>
                <a:lnTo>
                  <a:pt x="754287" y="936878"/>
                </a:lnTo>
                <a:lnTo>
                  <a:pt x="750144" y="906906"/>
                </a:lnTo>
                <a:lnTo>
                  <a:pt x="746149" y="885698"/>
                </a:lnTo>
                <a:close/>
              </a:path>
              <a:path w="936625" h="1580514">
                <a:moveTo>
                  <a:pt x="563236" y="889381"/>
                </a:moveTo>
                <a:lnTo>
                  <a:pt x="563450" y="890524"/>
                </a:lnTo>
                <a:lnTo>
                  <a:pt x="563236" y="889381"/>
                </a:lnTo>
                <a:close/>
              </a:path>
              <a:path w="936625" h="1580514">
                <a:moveTo>
                  <a:pt x="562547" y="885698"/>
                </a:moveTo>
                <a:lnTo>
                  <a:pt x="563236" y="889381"/>
                </a:lnTo>
                <a:lnTo>
                  <a:pt x="563509" y="890524"/>
                </a:lnTo>
                <a:lnTo>
                  <a:pt x="562547" y="885698"/>
                </a:lnTo>
                <a:close/>
              </a:path>
              <a:path w="936625" h="1580514">
                <a:moveTo>
                  <a:pt x="550679" y="836749"/>
                </a:moveTo>
                <a:lnTo>
                  <a:pt x="563236" y="889381"/>
                </a:lnTo>
                <a:lnTo>
                  <a:pt x="562547" y="885698"/>
                </a:lnTo>
                <a:lnTo>
                  <a:pt x="746149" y="885698"/>
                </a:lnTo>
                <a:lnTo>
                  <a:pt x="738734" y="846327"/>
                </a:lnTo>
                <a:lnTo>
                  <a:pt x="737133" y="839596"/>
                </a:lnTo>
                <a:lnTo>
                  <a:pt x="551498" y="839596"/>
                </a:lnTo>
                <a:lnTo>
                  <a:pt x="550679" y="836749"/>
                </a:lnTo>
                <a:close/>
              </a:path>
              <a:path w="936625" h="1580514">
                <a:moveTo>
                  <a:pt x="550298" y="835151"/>
                </a:moveTo>
                <a:lnTo>
                  <a:pt x="550679" y="836749"/>
                </a:lnTo>
                <a:lnTo>
                  <a:pt x="551498" y="839596"/>
                </a:lnTo>
                <a:lnTo>
                  <a:pt x="550298" y="835151"/>
                </a:lnTo>
                <a:close/>
              </a:path>
              <a:path w="936625" h="1580514">
                <a:moveTo>
                  <a:pt x="736075" y="835151"/>
                </a:moveTo>
                <a:lnTo>
                  <a:pt x="550298" y="835151"/>
                </a:lnTo>
                <a:lnTo>
                  <a:pt x="551498" y="839596"/>
                </a:lnTo>
                <a:lnTo>
                  <a:pt x="737133" y="839596"/>
                </a:lnTo>
                <a:lnTo>
                  <a:pt x="736075" y="835151"/>
                </a:lnTo>
                <a:close/>
              </a:path>
              <a:path w="936625" h="1580514">
                <a:moveTo>
                  <a:pt x="723928" y="784478"/>
                </a:moveTo>
                <a:lnTo>
                  <a:pt x="535645" y="784478"/>
                </a:lnTo>
                <a:lnTo>
                  <a:pt x="536967" y="788924"/>
                </a:lnTo>
                <a:lnTo>
                  <a:pt x="550679" y="836749"/>
                </a:lnTo>
                <a:lnTo>
                  <a:pt x="550298" y="835151"/>
                </a:lnTo>
                <a:lnTo>
                  <a:pt x="736075" y="835151"/>
                </a:lnTo>
                <a:lnTo>
                  <a:pt x="724442" y="786256"/>
                </a:lnTo>
                <a:lnTo>
                  <a:pt x="723928" y="784478"/>
                </a:lnTo>
                <a:close/>
              </a:path>
              <a:path w="936625" h="1580514">
                <a:moveTo>
                  <a:pt x="536675" y="788060"/>
                </a:moveTo>
                <a:lnTo>
                  <a:pt x="536923" y="788924"/>
                </a:lnTo>
                <a:lnTo>
                  <a:pt x="536675" y="788060"/>
                </a:lnTo>
                <a:close/>
              </a:path>
              <a:path w="936625" h="1580514">
                <a:moveTo>
                  <a:pt x="535645" y="784478"/>
                </a:moveTo>
                <a:lnTo>
                  <a:pt x="536675" y="788060"/>
                </a:lnTo>
                <a:lnTo>
                  <a:pt x="536967" y="788924"/>
                </a:lnTo>
                <a:lnTo>
                  <a:pt x="535645" y="784478"/>
                </a:lnTo>
                <a:close/>
              </a:path>
              <a:path w="936625" h="1580514">
                <a:moveTo>
                  <a:pt x="709506" y="734567"/>
                </a:moveTo>
                <a:lnTo>
                  <a:pt x="518591" y="734567"/>
                </a:lnTo>
                <a:lnTo>
                  <a:pt x="520033" y="738631"/>
                </a:lnTo>
                <a:lnTo>
                  <a:pt x="536675" y="788060"/>
                </a:lnTo>
                <a:lnTo>
                  <a:pt x="535645" y="784478"/>
                </a:lnTo>
                <a:lnTo>
                  <a:pt x="723928" y="784478"/>
                </a:lnTo>
                <a:lnTo>
                  <a:pt x="709506" y="734567"/>
                </a:lnTo>
                <a:close/>
              </a:path>
              <a:path w="936625" h="1580514">
                <a:moveTo>
                  <a:pt x="519536" y="737361"/>
                </a:moveTo>
                <a:lnTo>
                  <a:pt x="519965" y="738631"/>
                </a:lnTo>
                <a:lnTo>
                  <a:pt x="519536" y="737361"/>
                </a:lnTo>
                <a:close/>
              </a:path>
              <a:path w="936625" h="1580514">
                <a:moveTo>
                  <a:pt x="518591" y="734567"/>
                </a:moveTo>
                <a:lnTo>
                  <a:pt x="519536" y="737361"/>
                </a:lnTo>
                <a:lnTo>
                  <a:pt x="520033" y="738631"/>
                </a:lnTo>
                <a:lnTo>
                  <a:pt x="518591" y="734567"/>
                </a:lnTo>
                <a:close/>
              </a:path>
              <a:path w="936625" h="1580514">
                <a:moveTo>
                  <a:pt x="499056" y="685014"/>
                </a:moveTo>
                <a:lnTo>
                  <a:pt x="519536" y="737361"/>
                </a:lnTo>
                <a:lnTo>
                  <a:pt x="518591" y="734567"/>
                </a:lnTo>
                <a:lnTo>
                  <a:pt x="709506" y="734567"/>
                </a:lnTo>
                <a:lnTo>
                  <a:pt x="707268" y="726820"/>
                </a:lnTo>
                <a:lnTo>
                  <a:pt x="694486" y="688975"/>
                </a:lnTo>
                <a:lnTo>
                  <a:pt x="500816" y="688975"/>
                </a:lnTo>
                <a:lnTo>
                  <a:pt x="499056" y="685014"/>
                </a:lnTo>
                <a:close/>
              </a:path>
              <a:path w="936625" h="1580514">
                <a:moveTo>
                  <a:pt x="693113" y="684911"/>
                </a:moveTo>
                <a:lnTo>
                  <a:pt x="499016" y="684911"/>
                </a:lnTo>
                <a:lnTo>
                  <a:pt x="500816" y="688975"/>
                </a:lnTo>
                <a:lnTo>
                  <a:pt x="694486" y="688975"/>
                </a:lnTo>
                <a:lnTo>
                  <a:pt x="693113" y="684911"/>
                </a:lnTo>
                <a:close/>
              </a:path>
              <a:path w="936625" h="1580514">
                <a:moveTo>
                  <a:pt x="674886" y="636015"/>
                </a:moveTo>
                <a:lnTo>
                  <a:pt x="477277" y="636015"/>
                </a:lnTo>
                <a:lnTo>
                  <a:pt x="479198" y="640079"/>
                </a:lnTo>
                <a:lnTo>
                  <a:pt x="499056" y="685014"/>
                </a:lnTo>
                <a:lnTo>
                  <a:pt x="693113" y="684911"/>
                </a:lnTo>
                <a:lnTo>
                  <a:pt x="687452" y="668146"/>
                </a:lnTo>
                <a:lnTo>
                  <a:pt x="674886" y="636015"/>
                </a:lnTo>
                <a:close/>
              </a:path>
              <a:path w="936625" h="1580514">
                <a:moveTo>
                  <a:pt x="478131" y="637936"/>
                </a:moveTo>
                <a:lnTo>
                  <a:pt x="479083" y="640079"/>
                </a:lnTo>
                <a:lnTo>
                  <a:pt x="478131" y="637936"/>
                </a:lnTo>
                <a:close/>
              </a:path>
              <a:path w="936625" h="1580514">
                <a:moveTo>
                  <a:pt x="477277" y="636015"/>
                </a:moveTo>
                <a:lnTo>
                  <a:pt x="478131" y="637936"/>
                </a:lnTo>
                <a:lnTo>
                  <a:pt x="479198" y="640079"/>
                </a:lnTo>
                <a:lnTo>
                  <a:pt x="477277" y="636015"/>
                </a:lnTo>
                <a:close/>
              </a:path>
              <a:path w="936625" h="1580514">
                <a:moveTo>
                  <a:pt x="654979" y="588009"/>
                </a:moveTo>
                <a:lnTo>
                  <a:pt x="453257" y="588009"/>
                </a:lnTo>
                <a:lnTo>
                  <a:pt x="455179" y="591692"/>
                </a:lnTo>
                <a:lnTo>
                  <a:pt x="478131" y="637936"/>
                </a:lnTo>
                <a:lnTo>
                  <a:pt x="477277" y="636015"/>
                </a:lnTo>
                <a:lnTo>
                  <a:pt x="674886" y="636015"/>
                </a:lnTo>
                <a:lnTo>
                  <a:pt x="664753" y="610107"/>
                </a:lnTo>
                <a:lnTo>
                  <a:pt x="654979" y="588009"/>
                </a:lnTo>
                <a:close/>
              </a:path>
              <a:path w="936625" h="1580514">
                <a:moveTo>
                  <a:pt x="454335" y="590172"/>
                </a:moveTo>
                <a:lnTo>
                  <a:pt x="455092" y="591692"/>
                </a:lnTo>
                <a:lnTo>
                  <a:pt x="454335" y="590172"/>
                </a:lnTo>
                <a:close/>
              </a:path>
              <a:path w="936625" h="1580514">
                <a:moveTo>
                  <a:pt x="453257" y="588009"/>
                </a:moveTo>
                <a:lnTo>
                  <a:pt x="454335" y="590172"/>
                </a:lnTo>
                <a:lnTo>
                  <a:pt x="455179" y="591692"/>
                </a:lnTo>
                <a:lnTo>
                  <a:pt x="453257" y="588009"/>
                </a:lnTo>
                <a:close/>
              </a:path>
              <a:path w="936625" h="1580514">
                <a:moveTo>
                  <a:pt x="427426" y="541704"/>
                </a:moveTo>
                <a:lnTo>
                  <a:pt x="454335" y="590172"/>
                </a:lnTo>
                <a:lnTo>
                  <a:pt x="453257" y="588009"/>
                </a:lnTo>
                <a:lnTo>
                  <a:pt x="654979" y="588009"/>
                </a:lnTo>
                <a:lnTo>
                  <a:pt x="639532" y="553084"/>
                </a:lnTo>
                <a:lnTo>
                  <a:pt x="635216" y="544449"/>
                </a:lnTo>
                <a:lnTo>
                  <a:pt x="429117" y="544449"/>
                </a:lnTo>
                <a:lnTo>
                  <a:pt x="427426" y="541704"/>
                </a:lnTo>
                <a:close/>
              </a:path>
              <a:path w="936625" h="1580514">
                <a:moveTo>
                  <a:pt x="0" y="0"/>
                </a:moveTo>
                <a:lnTo>
                  <a:pt x="246325" y="583438"/>
                </a:lnTo>
                <a:lnTo>
                  <a:pt x="356818" y="441100"/>
                </a:lnTo>
                <a:lnTo>
                  <a:pt x="286678" y="371728"/>
                </a:lnTo>
                <a:lnTo>
                  <a:pt x="409661" y="232537"/>
                </a:lnTo>
                <a:lnTo>
                  <a:pt x="518720" y="232537"/>
                </a:lnTo>
                <a:lnTo>
                  <a:pt x="589210" y="141731"/>
                </a:lnTo>
                <a:lnTo>
                  <a:pt x="0" y="0"/>
                </a:lnTo>
                <a:close/>
              </a:path>
              <a:path w="936625" h="1580514">
                <a:moveTo>
                  <a:pt x="426835" y="540638"/>
                </a:moveTo>
                <a:lnTo>
                  <a:pt x="427426" y="541704"/>
                </a:lnTo>
                <a:lnTo>
                  <a:pt x="429117" y="544449"/>
                </a:lnTo>
                <a:lnTo>
                  <a:pt x="426835" y="540638"/>
                </a:lnTo>
                <a:close/>
              </a:path>
              <a:path w="936625" h="1580514">
                <a:moveTo>
                  <a:pt x="633312" y="540638"/>
                </a:moveTo>
                <a:lnTo>
                  <a:pt x="426835" y="540638"/>
                </a:lnTo>
                <a:lnTo>
                  <a:pt x="429117" y="544449"/>
                </a:lnTo>
                <a:lnTo>
                  <a:pt x="635216" y="544449"/>
                </a:lnTo>
                <a:lnTo>
                  <a:pt x="633312" y="540638"/>
                </a:lnTo>
                <a:close/>
              </a:path>
              <a:path w="936625" h="1580514">
                <a:moveTo>
                  <a:pt x="610121" y="494538"/>
                </a:moveTo>
                <a:lnTo>
                  <a:pt x="398372" y="494538"/>
                </a:lnTo>
                <a:lnTo>
                  <a:pt x="400533" y="497966"/>
                </a:lnTo>
                <a:lnTo>
                  <a:pt x="427426" y="541704"/>
                </a:lnTo>
                <a:lnTo>
                  <a:pt x="426835" y="540638"/>
                </a:lnTo>
                <a:lnTo>
                  <a:pt x="633312" y="540638"/>
                </a:lnTo>
                <a:lnTo>
                  <a:pt x="611550" y="497118"/>
                </a:lnTo>
                <a:lnTo>
                  <a:pt x="610121" y="494538"/>
                </a:lnTo>
                <a:close/>
              </a:path>
              <a:path w="936625" h="1580514">
                <a:moveTo>
                  <a:pt x="399962" y="497118"/>
                </a:moveTo>
                <a:lnTo>
                  <a:pt x="400484" y="497966"/>
                </a:lnTo>
                <a:lnTo>
                  <a:pt x="399962" y="497118"/>
                </a:lnTo>
                <a:close/>
              </a:path>
              <a:path w="936625" h="1580514">
                <a:moveTo>
                  <a:pt x="398372" y="494538"/>
                </a:moveTo>
                <a:lnTo>
                  <a:pt x="399962" y="497118"/>
                </a:lnTo>
                <a:lnTo>
                  <a:pt x="400533" y="497966"/>
                </a:lnTo>
                <a:lnTo>
                  <a:pt x="398372" y="494538"/>
                </a:lnTo>
                <a:close/>
              </a:path>
              <a:path w="936625" h="1580514">
                <a:moveTo>
                  <a:pt x="372969" y="457074"/>
                </a:moveTo>
                <a:lnTo>
                  <a:pt x="399962" y="497118"/>
                </a:lnTo>
                <a:lnTo>
                  <a:pt x="398372" y="494538"/>
                </a:lnTo>
                <a:lnTo>
                  <a:pt x="610121" y="494538"/>
                </a:lnTo>
                <a:lnTo>
                  <a:pt x="592959" y="463550"/>
                </a:lnTo>
                <a:lnTo>
                  <a:pt x="379516" y="463550"/>
                </a:lnTo>
                <a:lnTo>
                  <a:pt x="372969" y="457074"/>
                </a:lnTo>
                <a:close/>
              </a:path>
              <a:path w="936625" h="1580514">
                <a:moveTo>
                  <a:pt x="367746" y="449325"/>
                </a:moveTo>
                <a:lnTo>
                  <a:pt x="372969" y="457074"/>
                </a:lnTo>
                <a:lnTo>
                  <a:pt x="379516" y="463550"/>
                </a:lnTo>
                <a:lnTo>
                  <a:pt x="367746" y="449325"/>
                </a:lnTo>
                <a:close/>
              </a:path>
              <a:path w="936625" h="1580514">
                <a:moveTo>
                  <a:pt x="585082" y="449325"/>
                </a:moveTo>
                <a:lnTo>
                  <a:pt x="367746" y="449325"/>
                </a:lnTo>
                <a:lnTo>
                  <a:pt x="379516" y="463550"/>
                </a:lnTo>
                <a:lnTo>
                  <a:pt x="592959" y="463550"/>
                </a:lnTo>
                <a:lnTo>
                  <a:pt x="585082" y="449325"/>
                </a:lnTo>
                <a:close/>
              </a:path>
              <a:path w="936625" h="1580514">
                <a:moveTo>
                  <a:pt x="471369" y="293535"/>
                </a:moveTo>
                <a:lnTo>
                  <a:pt x="356818" y="441100"/>
                </a:lnTo>
                <a:lnTo>
                  <a:pt x="372969" y="457074"/>
                </a:lnTo>
                <a:lnTo>
                  <a:pt x="367746" y="449325"/>
                </a:lnTo>
                <a:lnTo>
                  <a:pt x="585082" y="449325"/>
                </a:lnTo>
                <a:lnTo>
                  <a:pt x="581284" y="442467"/>
                </a:lnTo>
                <a:lnTo>
                  <a:pt x="548377" y="389000"/>
                </a:lnTo>
                <a:lnTo>
                  <a:pt x="509103" y="330834"/>
                </a:lnTo>
                <a:lnTo>
                  <a:pt x="471369" y="293535"/>
                </a:lnTo>
                <a:close/>
              </a:path>
              <a:path w="936625" h="1580514">
                <a:moveTo>
                  <a:pt x="409661" y="232537"/>
                </a:moveTo>
                <a:lnTo>
                  <a:pt x="286678" y="371728"/>
                </a:lnTo>
                <a:lnTo>
                  <a:pt x="356818" y="441100"/>
                </a:lnTo>
                <a:lnTo>
                  <a:pt x="471369" y="293535"/>
                </a:lnTo>
                <a:lnTo>
                  <a:pt x="409661" y="232537"/>
                </a:lnTo>
                <a:close/>
              </a:path>
              <a:path w="936625" h="1580514">
                <a:moveTo>
                  <a:pt x="518720" y="232537"/>
                </a:moveTo>
                <a:lnTo>
                  <a:pt x="409661" y="232537"/>
                </a:lnTo>
                <a:lnTo>
                  <a:pt x="471369" y="293535"/>
                </a:lnTo>
                <a:lnTo>
                  <a:pt x="518720" y="232537"/>
                </a:lnTo>
                <a:close/>
              </a:path>
            </a:pathLst>
          </a:custGeom>
          <a:solidFill>
            <a:srgbClr val="BDD7EE"/>
          </a:solidFill>
        </p:spPr>
        <p:txBody>
          <a:bodyPr wrap="square" lIns="0" tIns="0" rIns="0" bIns="0" rtlCol="0"/>
          <a:lstStyle/>
          <a:p>
            <a:endParaRPr/>
          </a:p>
        </p:txBody>
      </p:sp>
      <p:sp>
        <p:nvSpPr>
          <p:cNvPr id="20" name="object 20"/>
          <p:cNvSpPr txBox="1"/>
          <p:nvPr/>
        </p:nvSpPr>
        <p:spPr>
          <a:xfrm>
            <a:off x="5616866" y="920619"/>
            <a:ext cx="150368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Architecture</a:t>
            </a:r>
            <a:endParaRPr sz="2400">
              <a:latin typeface="Calibri"/>
              <a:cs typeface="Calibri"/>
            </a:endParaRPr>
          </a:p>
        </p:txBody>
      </p:sp>
      <p:sp>
        <p:nvSpPr>
          <p:cNvPr id="21" name="object 21"/>
          <p:cNvSpPr txBox="1"/>
          <p:nvPr/>
        </p:nvSpPr>
        <p:spPr>
          <a:xfrm>
            <a:off x="6930518" y="3390262"/>
            <a:ext cx="158115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Optimization</a:t>
            </a:r>
            <a:endParaRPr sz="2400">
              <a:latin typeface="Calibri"/>
              <a:cs typeface="Calibri"/>
            </a:endParaRPr>
          </a:p>
        </p:txBody>
      </p:sp>
      <p:sp>
        <p:nvSpPr>
          <p:cNvPr id="22" name="object 22"/>
          <p:cNvSpPr txBox="1"/>
          <p:nvPr/>
        </p:nvSpPr>
        <p:spPr>
          <a:xfrm>
            <a:off x="3966454" y="3026533"/>
            <a:ext cx="1887855" cy="756920"/>
          </a:xfrm>
          <a:prstGeom prst="rect">
            <a:avLst/>
          </a:prstGeom>
        </p:spPr>
        <p:txBody>
          <a:bodyPr vert="horz" wrap="square" lIns="0" tIns="12700" rIns="0" bIns="0" rtlCol="0">
            <a:spAutoFit/>
          </a:bodyPr>
          <a:lstStyle/>
          <a:p>
            <a:pPr marL="88265" marR="5080" indent="-76200">
              <a:lnSpc>
                <a:spcPct val="100000"/>
              </a:lnSpc>
              <a:spcBef>
                <a:spcPts val="100"/>
              </a:spcBef>
            </a:pPr>
            <a:r>
              <a:rPr sz="2400" b="1" spc="-80" dirty="0">
                <a:latin typeface="Calibri"/>
                <a:cs typeface="Calibri"/>
              </a:rPr>
              <a:t>Gene</a:t>
            </a:r>
            <a:r>
              <a:rPr sz="2400" b="1" spc="-105" dirty="0">
                <a:latin typeface="Calibri"/>
                <a:cs typeface="Calibri"/>
              </a:rPr>
              <a:t>r</a:t>
            </a:r>
            <a:r>
              <a:rPr sz="2400" b="1" spc="-50" dirty="0">
                <a:latin typeface="Calibri"/>
                <a:cs typeface="Calibri"/>
              </a:rPr>
              <a:t>al</a:t>
            </a:r>
            <a:r>
              <a:rPr sz="2400" b="1" spc="-45" dirty="0">
                <a:latin typeface="Calibri"/>
                <a:cs typeface="Calibri"/>
              </a:rPr>
              <a:t>i</a:t>
            </a:r>
            <a:r>
              <a:rPr sz="2400" b="1" spc="-90" dirty="0">
                <a:latin typeface="Calibri"/>
                <a:cs typeface="Calibri"/>
              </a:rPr>
              <a:t>za</a:t>
            </a:r>
            <a:r>
              <a:rPr sz="2400" b="1" spc="-50" dirty="0">
                <a:latin typeface="Calibri"/>
                <a:cs typeface="Calibri"/>
              </a:rPr>
              <a:t>tion/  </a:t>
            </a:r>
            <a:r>
              <a:rPr sz="2400" b="1" spc="-70" dirty="0">
                <a:latin typeface="Calibri"/>
                <a:cs typeface="Calibri"/>
              </a:rPr>
              <a:t>Regularization</a:t>
            </a:r>
            <a:endParaRPr sz="2400">
              <a:latin typeface="Calibri"/>
              <a:cs typeface="Calibri"/>
            </a:endParaRPr>
          </a:p>
        </p:txBody>
      </p:sp>
    </p:spTree>
    <p:extLst>
      <p:ext uri="{BB962C8B-B14F-4D97-AF65-F5344CB8AC3E}">
        <p14:creationId xmlns:p14="http://schemas.microsoft.com/office/powerpoint/2010/main" val="248722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2668270" cy="574040"/>
          </a:xfrm>
          <a:prstGeom prst="rect">
            <a:avLst/>
          </a:prstGeom>
        </p:spPr>
        <p:txBody>
          <a:bodyPr vert="horz" wrap="square" lIns="0" tIns="12700" rIns="0" bIns="0" rtlCol="0">
            <a:spAutoFit/>
          </a:bodyPr>
          <a:lstStyle/>
          <a:p>
            <a:pPr marL="12700">
              <a:lnSpc>
                <a:spcPct val="100000"/>
              </a:lnSpc>
              <a:spcBef>
                <a:spcPts val="100"/>
              </a:spcBef>
            </a:pPr>
            <a:r>
              <a:rPr sz="3600" dirty="0"/>
              <a:t>Main</a:t>
            </a:r>
            <a:r>
              <a:rPr sz="3600" spc="-65" dirty="0"/>
              <a:t> </a:t>
            </a:r>
            <a:r>
              <a:rPr sz="3600" spc="-5" dirty="0"/>
              <a:t>Results</a:t>
            </a:r>
            <a:endParaRPr sz="3600"/>
          </a:p>
        </p:txBody>
      </p:sp>
      <p:sp>
        <p:nvSpPr>
          <p:cNvPr id="11" name="object 11"/>
          <p:cNvSpPr/>
          <p:nvPr/>
        </p:nvSpPr>
        <p:spPr>
          <a:xfrm>
            <a:off x="600876" y="1121223"/>
            <a:ext cx="3662090" cy="472985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019316" y="1331452"/>
            <a:ext cx="2606608" cy="899959"/>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1534110" y="1100090"/>
            <a:ext cx="1574800" cy="370205"/>
          </a:xfrm>
          <a:prstGeom prst="rect">
            <a:avLst/>
          </a:prstGeom>
        </p:spPr>
        <p:txBody>
          <a:bodyPr vert="horz" wrap="square" lIns="0" tIns="13970" rIns="0" bIns="0" rtlCol="0">
            <a:spAutoFit/>
          </a:bodyPr>
          <a:lstStyle/>
          <a:p>
            <a:pPr marL="12700">
              <a:lnSpc>
                <a:spcPct val="100000"/>
              </a:lnSpc>
              <a:spcBef>
                <a:spcPts val="110"/>
              </a:spcBef>
            </a:pPr>
            <a:r>
              <a:rPr sz="2250" b="1" spc="-5" dirty="0">
                <a:latin typeface="Calibri"/>
                <a:cs typeface="Calibri"/>
              </a:rPr>
              <a:t>Optimization</a:t>
            </a:r>
            <a:endParaRPr sz="2250">
              <a:latin typeface="Calibri"/>
              <a:cs typeface="Calibri"/>
            </a:endParaRPr>
          </a:p>
        </p:txBody>
      </p:sp>
      <p:sp>
        <p:nvSpPr>
          <p:cNvPr id="14" name="object 14"/>
          <p:cNvSpPr/>
          <p:nvPr/>
        </p:nvSpPr>
        <p:spPr>
          <a:xfrm>
            <a:off x="613110" y="2588121"/>
            <a:ext cx="3601346" cy="319364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820724" y="2422912"/>
            <a:ext cx="1176655" cy="1156970"/>
          </a:xfrm>
          <a:custGeom>
            <a:avLst/>
            <a:gdLst/>
            <a:ahLst/>
            <a:cxnLst/>
            <a:rect l="l" t="t" r="r" b="b"/>
            <a:pathLst>
              <a:path w="1176655" h="1156970">
                <a:moveTo>
                  <a:pt x="274632" y="0"/>
                </a:moveTo>
                <a:lnTo>
                  <a:pt x="0" y="283723"/>
                </a:lnTo>
                <a:lnTo>
                  <a:pt x="304057" y="578210"/>
                </a:lnTo>
                <a:lnTo>
                  <a:pt x="0" y="872697"/>
                </a:lnTo>
                <a:lnTo>
                  <a:pt x="274632" y="1156420"/>
                </a:lnTo>
                <a:lnTo>
                  <a:pt x="588017" y="853080"/>
                </a:lnTo>
                <a:lnTo>
                  <a:pt x="1155782" y="853080"/>
                </a:lnTo>
                <a:lnTo>
                  <a:pt x="871979" y="578210"/>
                </a:lnTo>
                <a:lnTo>
                  <a:pt x="1155782" y="303339"/>
                </a:lnTo>
                <a:lnTo>
                  <a:pt x="588017" y="303339"/>
                </a:lnTo>
                <a:lnTo>
                  <a:pt x="274632" y="0"/>
                </a:lnTo>
                <a:close/>
              </a:path>
              <a:path w="1176655" h="1156970">
                <a:moveTo>
                  <a:pt x="1155782" y="853080"/>
                </a:moveTo>
                <a:lnTo>
                  <a:pt x="588017" y="853080"/>
                </a:lnTo>
                <a:lnTo>
                  <a:pt x="901404" y="1156420"/>
                </a:lnTo>
                <a:lnTo>
                  <a:pt x="1176036" y="872697"/>
                </a:lnTo>
                <a:lnTo>
                  <a:pt x="1155782" y="853080"/>
                </a:lnTo>
                <a:close/>
              </a:path>
              <a:path w="1176655" h="1156970">
                <a:moveTo>
                  <a:pt x="901404" y="0"/>
                </a:moveTo>
                <a:lnTo>
                  <a:pt x="588017" y="303339"/>
                </a:lnTo>
                <a:lnTo>
                  <a:pt x="1155782" y="303339"/>
                </a:lnTo>
                <a:lnTo>
                  <a:pt x="1176036" y="283723"/>
                </a:lnTo>
                <a:lnTo>
                  <a:pt x="901404" y="0"/>
                </a:lnTo>
                <a:close/>
              </a:path>
            </a:pathLst>
          </a:custGeom>
          <a:solidFill>
            <a:srgbClr val="5B9BD5"/>
          </a:solidFill>
        </p:spPr>
        <p:txBody>
          <a:bodyPr wrap="square" lIns="0" tIns="0" rIns="0" bIns="0" rtlCol="0"/>
          <a:lstStyle/>
          <a:p>
            <a:endParaRPr/>
          </a:p>
        </p:txBody>
      </p:sp>
      <p:sp>
        <p:nvSpPr>
          <p:cNvPr id="16" name="object 16"/>
          <p:cNvSpPr/>
          <p:nvPr/>
        </p:nvSpPr>
        <p:spPr>
          <a:xfrm>
            <a:off x="1820724" y="2422912"/>
            <a:ext cx="1176655" cy="1156970"/>
          </a:xfrm>
          <a:custGeom>
            <a:avLst/>
            <a:gdLst/>
            <a:ahLst/>
            <a:cxnLst/>
            <a:rect l="l" t="t" r="r" b="b"/>
            <a:pathLst>
              <a:path w="1176655" h="1156970">
                <a:moveTo>
                  <a:pt x="0" y="283722"/>
                </a:moveTo>
                <a:lnTo>
                  <a:pt x="274631" y="0"/>
                </a:lnTo>
                <a:lnTo>
                  <a:pt x="588017" y="303338"/>
                </a:lnTo>
                <a:lnTo>
                  <a:pt x="901404" y="0"/>
                </a:lnTo>
                <a:lnTo>
                  <a:pt x="1176035" y="283722"/>
                </a:lnTo>
                <a:lnTo>
                  <a:pt x="871979" y="578209"/>
                </a:lnTo>
                <a:lnTo>
                  <a:pt x="1176035" y="872697"/>
                </a:lnTo>
                <a:lnTo>
                  <a:pt x="901404" y="1156419"/>
                </a:lnTo>
                <a:lnTo>
                  <a:pt x="588017" y="853080"/>
                </a:lnTo>
                <a:lnTo>
                  <a:pt x="274631" y="1156419"/>
                </a:lnTo>
                <a:lnTo>
                  <a:pt x="0" y="872697"/>
                </a:lnTo>
                <a:lnTo>
                  <a:pt x="304056" y="578209"/>
                </a:lnTo>
                <a:lnTo>
                  <a:pt x="0" y="283722"/>
                </a:lnTo>
                <a:close/>
              </a:path>
            </a:pathLst>
          </a:custGeom>
          <a:ln w="12200">
            <a:solidFill>
              <a:srgbClr val="41719C"/>
            </a:solidFill>
          </a:ln>
        </p:spPr>
        <p:txBody>
          <a:bodyPr wrap="square" lIns="0" tIns="0" rIns="0" bIns="0" rtlCol="0"/>
          <a:lstStyle/>
          <a:p>
            <a:endParaRPr/>
          </a:p>
        </p:txBody>
      </p:sp>
      <p:sp>
        <p:nvSpPr>
          <p:cNvPr id="17" name="object 17"/>
          <p:cNvSpPr txBox="1"/>
          <p:nvPr/>
        </p:nvSpPr>
        <p:spPr>
          <a:xfrm>
            <a:off x="4635500" y="1066800"/>
            <a:ext cx="4359275" cy="2326640"/>
          </a:xfrm>
          <a:prstGeom prst="rect">
            <a:avLst/>
          </a:prstGeom>
        </p:spPr>
        <p:txBody>
          <a:bodyPr vert="horz" wrap="square" lIns="0" tIns="12700" rIns="0" bIns="0" rtlCol="0">
            <a:spAutoFit/>
          </a:bodyPr>
          <a:lstStyle/>
          <a:p>
            <a:pPr marL="12700">
              <a:lnSpc>
                <a:spcPts val="3660"/>
              </a:lnSpc>
              <a:spcBef>
                <a:spcPts val="100"/>
              </a:spcBef>
            </a:pPr>
            <a:r>
              <a:rPr sz="3100" b="1" dirty="0">
                <a:solidFill>
                  <a:srgbClr val="0048AA"/>
                </a:solidFill>
                <a:latin typeface="Arial"/>
                <a:cs typeface="Arial"/>
              </a:rPr>
              <a:t>Theorem</a:t>
            </a:r>
            <a:r>
              <a:rPr sz="3100" b="1" spc="-5" dirty="0">
                <a:solidFill>
                  <a:srgbClr val="0048AA"/>
                </a:solidFill>
                <a:latin typeface="Arial"/>
                <a:cs typeface="Arial"/>
              </a:rPr>
              <a:t> 1:</a:t>
            </a:r>
            <a:endParaRPr sz="3100">
              <a:latin typeface="Arial"/>
              <a:cs typeface="Arial"/>
            </a:endParaRPr>
          </a:p>
          <a:p>
            <a:pPr marL="12700" marR="5080">
              <a:lnSpc>
                <a:spcPts val="3600"/>
              </a:lnSpc>
              <a:spcBef>
                <a:spcPts val="160"/>
              </a:spcBef>
            </a:pPr>
            <a:r>
              <a:rPr sz="3100" dirty="0">
                <a:solidFill>
                  <a:srgbClr val="0048AA"/>
                </a:solidFill>
                <a:latin typeface="Arial"/>
                <a:cs typeface="Arial"/>
              </a:rPr>
              <a:t>A local minimum such  </a:t>
            </a:r>
            <a:r>
              <a:rPr sz="3100" spc="-5" dirty="0">
                <a:solidFill>
                  <a:srgbClr val="0048AA"/>
                </a:solidFill>
                <a:latin typeface="Arial"/>
                <a:cs typeface="Arial"/>
              </a:rPr>
              <a:t>that </a:t>
            </a:r>
            <a:r>
              <a:rPr sz="3100" dirty="0">
                <a:solidFill>
                  <a:srgbClr val="0048AA"/>
                </a:solidFill>
                <a:latin typeface="Arial"/>
                <a:cs typeface="Arial"/>
              </a:rPr>
              <a:t>all </a:t>
            </a:r>
            <a:r>
              <a:rPr sz="3100" spc="-5" dirty="0">
                <a:solidFill>
                  <a:srgbClr val="0048AA"/>
                </a:solidFill>
                <a:latin typeface="Arial"/>
                <a:cs typeface="Arial"/>
              </a:rPr>
              <a:t>the weights from  </a:t>
            </a:r>
            <a:r>
              <a:rPr sz="3100" dirty="0">
                <a:solidFill>
                  <a:srgbClr val="0048AA"/>
                </a:solidFill>
                <a:latin typeface="Arial"/>
                <a:cs typeface="Arial"/>
              </a:rPr>
              <a:t>one </a:t>
            </a:r>
            <a:r>
              <a:rPr sz="3100" spc="-5" dirty="0">
                <a:solidFill>
                  <a:srgbClr val="0048AA"/>
                </a:solidFill>
                <a:latin typeface="Arial"/>
                <a:cs typeface="Arial"/>
              </a:rPr>
              <a:t>subnetwork </a:t>
            </a:r>
            <a:r>
              <a:rPr sz="3100" dirty="0">
                <a:solidFill>
                  <a:srgbClr val="0048AA"/>
                </a:solidFill>
                <a:latin typeface="Arial"/>
                <a:cs typeface="Arial"/>
              </a:rPr>
              <a:t>are</a:t>
            </a:r>
            <a:r>
              <a:rPr sz="3100" spc="-55" dirty="0">
                <a:solidFill>
                  <a:srgbClr val="0048AA"/>
                </a:solidFill>
                <a:latin typeface="Arial"/>
                <a:cs typeface="Arial"/>
              </a:rPr>
              <a:t> </a:t>
            </a:r>
            <a:r>
              <a:rPr sz="3100" dirty="0">
                <a:solidFill>
                  <a:srgbClr val="0048AA"/>
                </a:solidFill>
                <a:latin typeface="Arial"/>
                <a:cs typeface="Arial"/>
              </a:rPr>
              <a:t>zero  is a global</a:t>
            </a:r>
            <a:r>
              <a:rPr sz="3100" spc="-35" dirty="0">
                <a:solidFill>
                  <a:srgbClr val="0048AA"/>
                </a:solidFill>
                <a:latin typeface="Arial"/>
                <a:cs typeface="Arial"/>
              </a:rPr>
              <a:t> </a:t>
            </a:r>
            <a:r>
              <a:rPr sz="3100" dirty="0">
                <a:solidFill>
                  <a:srgbClr val="0048AA"/>
                </a:solidFill>
                <a:latin typeface="Arial"/>
                <a:cs typeface="Arial"/>
              </a:rPr>
              <a:t>minimum</a:t>
            </a:r>
            <a:endParaRPr sz="3100">
              <a:latin typeface="Arial"/>
              <a:cs typeface="Arial"/>
            </a:endParaRPr>
          </a:p>
        </p:txBody>
      </p:sp>
      <p:sp>
        <p:nvSpPr>
          <p:cNvPr id="18" name="object 18"/>
          <p:cNvSpPr txBox="1"/>
          <p:nvPr/>
        </p:nvSpPr>
        <p:spPr>
          <a:xfrm>
            <a:off x="25400" y="6197600"/>
            <a:ext cx="6576059" cy="543560"/>
          </a:xfrm>
          <a:prstGeom prst="rect">
            <a:avLst/>
          </a:prstGeom>
        </p:spPr>
        <p:txBody>
          <a:bodyPr vert="horz" wrap="square" lIns="0" tIns="12700" rIns="0" bIns="0" rtlCol="0">
            <a:spAutoFit/>
          </a:bodyPr>
          <a:lstStyle/>
          <a:p>
            <a:pPr marL="171450" indent="-159385">
              <a:lnSpc>
                <a:spcPts val="1040"/>
              </a:lnSpc>
              <a:spcBef>
                <a:spcPts val="100"/>
              </a:spcBef>
              <a:buAutoNum type="arabicPlain"/>
              <a:tabLst>
                <a:tab pos="172085" algn="l"/>
              </a:tabLst>
            </a:pPr>
            <a:r>
              <a:rPr sz="900" spc="-5" dirty="0">
                <a:solidFill>
                  <a:srgbClr val="0048AA"/>
                </a:solidFill>
                <a:latin typeface="Arial"/>
                <a:cs typeface="Arial"/>
              </a:rPr>
              <a:t>Haeffele, </a:t>
            </a:r>
            <a:r>
              <a:rPr sz="900" spc="-15" dirty="0">
                <a:solidFill>
                  <a:srgbClr val="0048AA"/>
                </a:solidFill>
                <a:latin typeface="Arial"/>
                <a:cs typeface="Arial"/>
              </a:rPr>
              <a:t>Young, </a:t>
            </a:r>
            <a:r>
              <a:rPr sz="900" spc="-5" dirty="0">
                <a:solidFill>
                  <a:srgbClr val="0048AA"/>
                </a:solidFill>
                <a:latin typeface="Arial"/>
                <a:cs typeface="Arial"/>
              </a:rPr>
              <a:t>Vidal. Structured </a:t>
            </a:r>
            <a:r>
              <a:rPr sz="900" dirty="0">
                <a:solidFill>
                  <a:srgbClr val="0048AA"/>
                </a:solidFill>
                <a:latin typeface="Arial"/>
                <a:cs typeface="Arial"/>
              </a:rPr>
              <a:t>Low-Rank Matrix </a:t>
            </a:r>
            <a:r>
              <a:rPr sz="900" spc="-5" dirty="0">
                <a:solidFill>
                  <a:srgbClr val="0048AA"/>
                </a:solidFill>
                <a:latin typeface="Arial"/>
                <a:cs typeface="Arial"/>
              </a:rPr>
              <a:t>Factorization: </a:t>
            </a:r>
            <a:r>
              <a:rPr sz="900" spc="-10" dirty="0">
                <a:solidFill>
                  <a:srgbClr val="0048AA"/>
                </a:solidFill>
                <a:latin typeface="Arial"/>
                <a:cs typeface="Arial"/>
              </a:rPr>
              <a:t>Optimality, </a:t>
            </a:r>
            <a:r>
              <a:rPr sz="900" dirty="0">
                <a:solidFill>
                  <a:srgbClr val="0048AA"/>
                </a:solidFill>
                <a:latin typeface="Arial"/>
                <a:cs typeface="Arial"/>
              </a:rPr>
              <a:t>Algorithm, and Applications to Image</a:t>
            </a:r>
            <a:r>
              <a:rPr sz="900" spc="-15" dirty="0">
                <a:solidFill>
                  <a:srgbClr val="0048AA"/>
                </a:solidFill>
                <a:latin typeface="Arial"/>
                <a:cs typeface="Arial"/>
              </a:rPr>
              <a:t> </a:t>
            </a:r>
            <a:r>
              <a:rPr sz="900" dirty="0">
                <a:solidFill>
                  <a:srgbClr val="0048AA"/>
                </a:solidFill>
                <a:latin typeface="Arial"/>
                <a:cs typeface="Arial"/>
              </a:rPr>
              <a:t>Processing,</a:t>
            </a:r>
            <a:endParaRPr sz="900">
              <a:latin typeface="Arial"/>
              <a:cs typeface="Arial"/>
            </a:endParaRPr>
          </a:p>
          <a:p>
            <a:pPr marL="12700">
              <a:lnSpc>
                <a:spcPts val="1000"/>
              </a:lnSpc>
            </a:pPr>
            <a:r>
              <a:rPr sz="900" dirty="0">
                <a:solidFill>
                  <a:srgbClr val="0048AA"/>
                </a:solidFill>
                <a:latin typeface="Arial"/>
                <a:cs typeface="Arial"/>
              </a:rPr>
              <a:t>ICML</a:t>
            </a:r>
            <a:r>
              <a:rPr sz="900" spc="-40" dirty="0">
                <a:solidFill>
                  <a:srgbClr val="0048AA"/>
                </a:solidFill>
                <a:latin typeface="Arial"/>
                <a:cs typeface="Arial"/>
              </a:rPr>
              <a:t> </a:t>
            </a:r>
            <a:r>
              <a:rPr sz="900" dirty="0">
                <a:solidFill>
                  <a:srgbClr val="0048AA"/>
                </a:solidFill>
                <a:latin typeface="Arial"/>
                <a:cs typeface="Arial"/>
              </a:rPr>
              <a:t>’14</a:t>
            </a:r>
            <a:endParaRPr sz="900">
              <a:latin typeface="Arial"/>
              <a:cs typeface="Arial"/>
            </a:endParaRPr>
          </a:p>
          <a:p>
            <a:pPr marL="171450" indent="-159385">
              <a:lnSpc>
                <a:spcPts val="1000"/>
              </a:lnSpc>
              <a:buAutoNum type="arabicPlain" startAt="2"/>
              <a:tabLst>
                <a:tab pos="172085" algn="l"/>
              </a:tabLst>
            </a:pPr>
            <a:r>
              <a:rPr sz="900" spc="-5" dirty="0">
                <a:solidFill>
                  <a:srgbClr val="0048AA"/>
                </a:solidFill>
                <a:latin typeface="Arial"/>
                <a:cs typeface="Arial"/>
              </a:rPr>
              <a:t>Haeffele, Vidal. </a:t>
            </a:r>
            <a:r>
              <a:rPr sz="900" dirty="0">
                <a:solidFill>
                  <a:srgbClr val="0048AA"/>
                </a:solidFill>
                <a:latin typeface="Arial"/>
                <a:cs typeface="Arial"/>
              </a:rPr>
              <a:t>Global Optimality in </a:t>
            </a:r>
            <a:r>
              <a:rPr sz="900" spc="-20" dirty="0">
                <a:solidFill>
                  <a:srgbClr val="0048AA"/>
                </a:solidFill>
                <a:latin typeface="Arial"/>
                <a:cs typeface="Arial"/>
              </a:rPr>
              <a:t>Tensor </a:t>
            </a:r>
            <a:r>
              <a:rPr sz="900" spc="-5" dirty="0">
                <a:solidFill>
                  <a:srgbClr val="0048AA"/>
                </a:solidFill>
                <a:latin typeface="Arial"/>
                <a:cs typeface="Arial"/>
              </a:rPr>
              <a:t>Factorization, </a:t>
            </a:r>
            <a:r>
              <a:rPr sz="900" dirty="0">
                <a:solidFill>
                  <a:srgbClr val="0048AA"/>
                </a:solidFill>
                <a:latin typeface="Arial"/>
                <a:cs typeface="Arial"/>
              </a:rPr>
              <a:t>Deep Learning and Beyond, </a:t>
            </a:r>
            <a:r>
              <a:rPr sz="900" spc="-15" dirty="0">
                <a:solidFill>
                  <a:srgbClr val="0048AA"/>
                </a:solidFill>
                <a:latin typeface="Arial"/>
                <a:cs typeface="Arial"/>
              </a:rPr>
              <a:t>arXiv,</a:t>
            </a:r>
            <a:r>
              <a:rPr sz="900" spc="-5" dirty="0">
                <a:solidFill>
                  <a:srgbClr val="0048AA"/>
                </a:solidFill>
                <a:latin typeface="Arial"/>
                <a:cs typeface="Arial"/>
              </a:rPr>
              <a:t> </a:t>
            </a:r>
            <a:r>
              <a:rPr sz="900" dirty="0">
                <a:solidFill>
                  <a:srgbClr val="0048AA"/>
                </a:solidFill>
                <a:latin typeface="Arial"/>
                <a:cs typeface="Arial"/>
              </a:rPr>
              <a:t>’15</a:t>
            </a:r>
            <a:endParaRPr sz="900">
              <a:latin typeface="Arial"/>
              <a:cs typeface="Arial"/>
            </a:endParaRPr>
          </a:p>
          <a:p>
            <a:pPr marL="171450" indent="-159385">
              <a:lnSpc>
                <a:spcPts val="1040"/>
              </a:lnSpc>
              <a:buAutoNum type="arabicPlain" startAt="2"/>
              <a:tabLst>
                <a:tab pos="172085" algn="l"/>
              </a:tabLst>
            </a:pPr>
            <a:r>
              <a:rPr sz="900" spc="-5" dirty="0">
                <a:solidFill>
                  <a:srgbClr val="0048AA"/>
                </a:solidFill>
                <a:latin typeface="Arial"/>
                <a:cs typeface="Arial"/>
              </a:rPr>
              <a:t>Haeffele, Vidal. </a:t>
            </a:r>
            <a:r>
              <a:rPr sz="900" dirty="0">
                <a:solidFill>
                  <a:srgbClr val="0048AA"/>
                </a:solidFill>
                <a:latin typeface="Arial"/>
                <a:cs typeface="Arial"/>
              </a:rPr>
              <a:t>Global optimality in neural network training. CVPR</a:t>
            </a:r>
            <a:r>
              <a:rPr sz="900" spc="-15" dirty="0">
                <a:solidFill>
                  <a:srgbClr val="0048AA"/>
                </a:solidFill>
                <a:latin typeface="Arial"/>
                <a:cs typeface="Arial"/>
              </a:rPr>
              <a:t> </a:t>
            </a:r>
            <a:r>
              <a:rPr sz="900" dirty="0">
                <a:solidFill>
                  <a:srgbClr val="0048AA"/>
                </a:solidFill>
                <a:latin typeface="Arial"/>
                <a:cs typeface="Arial"/>
              </a:rPr>
              <a:t>2017.</a:t>
            </a:r>
            <a:endParaRPr sz="900">
              <a:latin typeface="Arial"/>
              <a:cs typeface="Arial"/>
            </a:endParaRPr>
          </a:p>
        </p:txBody>
      </p:sp>
    </p:spTree>
    <p:extLst>
      <p:ext uri="{BB962C8B-B14F-4D97-AF65-F5344CB8AC3E}">
        <p14:creationId xmlns:p14="http://schemas.microsoft.com/office/powerpoint/2010/main" val="325840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2668270" cy="574040"/>
          </a:xfrm>
          <a:prstGeom prst="rect">
            <a:avLst/>
          </a:prstGeom>
        </p:spPr>
        <p:txBody>
          <a:bodyPr vert="horz" wrap="square" lIns="0" tIns="12700" rIns="0" bIns="0" rtlCol="0">
            <a:spAutoFit/>
          </a:bodyPr>
          <a:lstStyle/>
          <a:p>
            <a:pPr marL="12700">
              <a:lnSpc>
                <a:spcPct val="100000"/>
              </a:lnSpc>
              <a:spcBef>
                <a:spcPts val="100"/>
              </a:spcBef>
            </a:pPr>
            <a:r>
              <a:rPr sz="3600" dirty="0"/>
              <a:t>Main</a:t>
            </a:r>
            <a:r>
              <a:rPr sz="3600" spc="-65" dirty="0"/>
              <a:t> </a:t>
            </a:r>
            <a:r>
              <a:rPr sz="3600" spc="-5" dirty="0"/>
              <a:t>Results</a:t>
            </a:r>
            <a:endParaRPr sz="3600"/>
          </a:p>
        </p:txBody>
      </p:sp>
      <p:sp>
        <p:nvSpPr>
          <p:cNvPr id="11" name="object 11"/>
          <p:cNvSpPr/>
          <p:nvPr/>
        </p:nvSpPr>
        <p:spPr>
          <a:xfrm>
            <a:off x="79122" y="1161591"/>
            <a:ext cx="4449170" cy="428081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015626" y="1330990"/>
            <a:ext cx="2612567" cy="902018"/>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1536661" y="1101766"/>
            <a:ext cx="1577975" cy="370840"/>
          </a:xfrm>
          <a:prstGeom prst="rect">
            <a:avLst/>
          </a:prstGeom>
        </p:spPr>
        <p:txBody>
          <a:bodyPr vert="horz" wrap="square" lIns="0" tIns="14604" rIns="0" bIns="0" rtlCol="0">
            <a:spAutoFit/>
          </a:bodyPr>
          <a:lstStyle/>
          <a:p>
            <a:pPr marL="12700">
              <a:lnSpc>
                <a:spcPct val="100000"/>
              </a:lnSpc>
              <a:spcBef>
                <a:spcPts val="114"/>
              </a:spcBef>
            </a:pPr>
            <a:r>
              <a:rPr sz="2250" b="1" spc="5" dirty="0">
                <a:latin typeface="Calibri"/>
                <a:cs typeface="Calibri"/>
              </a:rPr>
              <a:t>O</a:t>
            </a:r>
            <a:r>
              <a:rPr sz="2250" b="1" spc="-5" dirty="0">
                <a:latin typeface="Calibri"/>
                <a:cs typeface="Calibri"/>
              </a:rPr>
              <a:t>p</a:t>
            </a:r>
            <a:r>
              <a:rPr sz="2250" b="1" spc="5" dirty="0">
                <a:latin typeface="Calibri"/>
                <a:cs typeface="Calibri"/>
              </a:rPr>
              <a:t>timi</a:t>
            </a:r>
            <a:r>
              <a:rPr sz="2250" b="1" spc="-30" dirty="0">
                <a:latin typeface="Calibri"/>
                <a:cs typeface="Calibri"/>
              </a:rPr>
              <a:t>z</a:t>
            </a:r>
            <a:r>
              <a:rPr sz="2250" b="1" spc="-25" dirty="0">
                <a:latin typeface="Calibri"/>
                <a:cs typeface="Calibri"/>
              </a:rPr>
              <a:t>a</a:t>
            </a:r>
            <a:r>
              <a:rPr sz="2250" b="1" spc="5" dirty="0">
                <a:latin typeface="Calibri"/>
                <a:cs typeface="Calibri"/>
              </a:rPr>
              <a:t>tion</a:t>
            </a:r>
            <a:endParaRPr sz="2250">
              <a:latin typeface="Calibri"/>
              <a:cs typeface="Calibri"/>
            </a:endParaRPr>
          </a:p>
        </p:txBody>
      </p:sp>
      <p:sp>
        <p:nvSpPr>
          <p:cNvPr id="14" name="object 14"/>
          <p:cNvSpPr/>
          <p:nvPr/>
        </p:nvSpPr>
        <p:spPr>
          <a:xfrm>
            <a:off x="79122" y="4197453"/>
            <a:ext cx="4449170" cy="1201279"/>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920444" y="4247830"/>
            <a:ext cx="2949575" cy="428625"/>
          </a:xfrm>
          <a:prstGeom prst="rect">
            <a:avLst/>
          </a:prstGeom>
        </p:spPr>
        <p:txBody>
          <a:bodyPr vert="horz" wrap="square" lIns="0" tIns="12065" rIns="0" bIns="0" rtlCol="0">
            <a:spAutoFit/>
          </a:bodyPr>
          <a:lstStyle/>
          <a:p>
            <a:pPr marL="12700">
              <a:lnSpc>
                <a:spcPct val="100000"/>
              </a:lnSpc>
              <a:spcBef>
                <a:spcPts val="95"/>
              </a:spcBef>
            </a:pPr>
            <a:r>
              <a:rPr sz="2650" spc="-20" dirty="0">
                <a:latin typeface="Calibri"/>
                <a:cs typeface="Calibri"/>
              </a:rPr>
              <a:t>Non-Convex</a:t>
            </a:r>
            <a:r>
              <a:rPr sz="2650" spc="-30" dirty="0">
                <a:latin typeface="Calibri"/>
                <a:cs typeface="Calibri"/>
              </a:rPr>
              <a:t> </a:t>
            </a:r>
            <a:r>
              <a:rPr sz="2650" spc="-10" dirty="0">
                <a:latin typeface="Calibri"/>
                <a:cs typeface="Calibri"/>
              </a:rPr>
              <a:t>Function</a:t>
            </a:r>
            <a:endParaRPr sz="2650">
              <a:latin typeface="Calibri"/>
              <a:cs typeface="Calibri"/>
            </a:endParaRPr>
          </a:p>
        </p:txBody>
      </p:sp>
      <p:sp>
        <p:nvSpPr>
          <p:cNvPr id="16" name="object 16"/>
          <p:cNvSpPr/>
          <p:nvPr/>
        </p:nvSpPr>
        <p:spPr>
          <a:xfrm>
            <a:off x="4738926" y="4293062"/>
            <a:ext cx="3974558" cy="111638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4738926" y="4322974"/>
            <a:ext cx="3974558" cy="1048363"/>
          </a:xfrm>
          <a:prstGeom prst="rect">
            <a:avLst/>
          </a:prstGeom>
          <a:blipFill>
            <a:blip r:embed="rId10" cstate="print"/>
            <a:stretch>
              <a:fillRect/>
            </a:stretch>
          </a:blipFill>
        </p:spPr>
        <p:txBody>
          <a:bodyPr wrap="square" lIns="0" tIns="0" rIns="0" bIns="0" rtlCol="0"/>
          <a:lstStyle/>
          <a:p>
            <a:endParaRPr/>
          </a:p>
        </p:txBody>
      </p:sp>
      <p:sp>
        <p:nvSpPr>
          <p:cNvPr id="18" name="object 18"/>
          <p:cNvSpPr txBox="1"/>
          <p:nvPr/>
        </p:nvSpPr>
        <p:spPr>
          <a:xfrm>
            <a:off x="5773623" y="4329748"/>
            <a:ext cx="2308860" cy="377190"/>
          </a:xfrm>
          <a:prstGeom prst="rect">
            <a:avLst/>
          </a:prstGeom>
        </p:spPr>
        <p:txBody>
          <a:bodyPr vert="horz" wrap="square" lIns="0" tIns="13335" rIns="0" bIns="0" rtlCol="0">
            <a:spAutoFit/>
          </a:bodyPr>
          <a:lstStyle/>
          <a:p>
            <a:pPr marL="12700">
              <a:lnSpc>
                <a:spcPct val="100000"/>
              </a:lnSpc>
              <a:spcBef>
                <a:spcPts val="105"/>
              </a:spcBef>
            </a:pPr>
            <a:r>
              <a:rPr sz="2300" spc="-50" dirty="0">
                <a:latin typeface="Calibri"/>
                <a:cs typeface="Calibri"/>
              </a:rPr>
              <a:t>Today’s</a:t>
            </a:r>
            <a:r>
              <a:rPr sz="2300" spc="-40" dirty="0">
                <a:latin typeface="Calibri"/>
                <a:cs typeface="Calibri"/>
              </a:rPr>
              <a:t> </a:t>
            </a:r>
            <a:r>
              <a:rPr sz="2300" spc="-10" dirty="0">
                <a:latin typeface="Calibri"/>
                <a:cs typeface="Calibri"/>
              </a:rPr>
              <a:t>Framework</a:t>
            </a:r>
            <a:endParaRPr sz="2300">
              <a:latin typeface="Calibri"/>
              <a:cs typeface="Calibri"/>
            </a:endParaRPr>
          </a:p>
        </p:txBody>
      </p:sp>
      <p:sp>
        <p:nvSpPr>
          <p:cNvPr id="19" name="object 19"/>
          <p:cNvSpPr txBox="1"/>
          <p:nvPr/>
        </p:nvSpPr>
        <p:spPr>
          <a:xfrm>
            <a:off x="4635500" y="1066800"/>
            <a:ext cx="4293235" cy="2783840"/>
          </a:xfrm>
          <a:prstGeom prst="rect">
            <a:avLst/>
          </a:prstGeom>
        </p:spPr>
        <p:txBody>
          <a:bodyPr vert="horz" wrap="square" lIns="0" tIns="12700" rIns="0" bIns="0" rtlCol="0">
            <a:spAutoFit/>
          </a:bodyPr>
          <a:lstStyle/>
          <a:p>
            <a:pPr marL="12700">
              <a:lnSpc>
                <a:spcPts val="3660"/>
              </a:lnSpc>
              <a:spcBef>
                <a:spcPts val="100"/>
              </a:spcBef>
            </a:pPr>
            <a:r>
              <a:rPr sz="3100" b="1" spc="-5" dirty="0">
                <a:solidFill>
                  <a:srgbClr val="0048AA"/>
                </a:solidFill>
                <a:latin typeface="Arial"/>
                <a:cs typeface="Arial"/>
              </a:rPr>
              <a:t>Theorem </a:t>
            </a:r>
            <a:r>
              <a:rPr sz="3100" b="1" dirty="0">
                <a:solidFill>
                  <a:srgbClr val="0048AA"/>
                </a:solidFill>
                <a:latin typeface="Arial"/>
                <a:cs typeface="Arial"/>
              </a:rPr>
              <a:t>2:</a:t>
            </a:r>
            <a:endParaRPr sz="3100">
              <a:latin typeface="Arial"/>
              <a:cs typeface="Arial"/>
            </a:endParaRPr>
          </a:p>
          <a:p>
            <a:pPr marL="12700" marR="5080">
              <a:lnSpc>
                <a:spcPts val="3600"/>
              </a:lnSpc>
              <a:spcBef>
                <a:spcPts val="160"/>
              </a:spcBef>
            </a:pPr>
            <a:r>
              <a:rPr sz="3100" spc="-5" dirty="0">
                <a:solidFill>
                  <a:srgbClr val="0048AA"/>
                </a:solidFill>
                <a:latin typeface="Arial"/>
                <a:cs typeface="Arial"/>
              </a:rPr>
              <a:t>If the </a:t>
            </a:r>
            <a:r>
              <a:rPr sz="3100" dirty="0">
                <a:solidFill>
                  <a:srgbClr val="0048AA"/>
                </a:solidFill>
                <a:latin typeface="Arial"/>
                <a:cs typeface="Arial"/>
              </a:rPr>
              <a:t>size of </a:t>
            </a:r>
            <a:r>
              <a:rPr sz="3100" spc="-5" dirty="0">
                <a:solidFill>
                  <a:srgbClr val="0048AA"/>
                </a:solidFill>
                <a:latin typeface="Arial"/>
                <a:cs typeface="Arial"/>
              </a:rPr>
              <a:t>the</a:t>
            </a:r>
            <a:r>
              <a:rPr sz="3100" spc="-45" dirty="0">
                <a:solidFill>
                  <a:srgbClr val="0048AA"/>
                </a:solidFill>
                <a:latin typeface="Arial"/>
                <a:cs typeface="Arial"/>
              </a:rPr>
              <a:t> </a:t>
            </a:r>
            <a:r>
              <a:rPr sz="3100" spc="-5" dirty="0">
                <a:solidFill>
                  <a:srgbClr val="0048AA"/>
                </a:solidFill>
                <a:latin typeface="Arial"/>
                <a:cs typeface="Arial"/>
              </a:rPr>
              <a:t>network  </a:t>
            </a:r>
            <a:r>
              <a:rPr sz="3100" dirty="0">
                <a:solidFill>
                  <a:srgbClr val="0048AA"/>
                </a:solidFill>
                <a:latin typeface="Arial"/>
                <a:cs typeface="Arial"/>
              </a:rPr>
              <a:t>is </a:t>
            </a:r>
            <a:r>
              <a:rPr sz="3100" dirty="0">
                <a:solidFill>
                  <a:srgbClr val="D82679"/>
                </a:solidFill>
                <a:latin typeface="Arial"/>
                <a:cs typeface="Arial"/>
              </a:rPr>
              <a:t>large </a:t>
            </a:r>
            <a:r>
              <a:rPr sz="3100" spc="-5" dirty="0">
                <a:solidFill>
                  <a:srgbClr val="D82679"/>
                </a:solidFill>
                <a:latin typeface="Arial"/>
                <a:cs typeface="Arial"/>
              </a:rPr>
              <a:t>enough</a:t>
            </a:r>
            <a:r>
              <a:rPr sz="3100" spc="-5" dirty="0">
                <a:solidFill>
                  <a:srgbClr val="0048AA"/>
                </a:solidFill>
                <a:latin typeface="Arial"/>
                <a:cs typeface="Arial"/>
              </a:rPr>
              <a:t>, </a:t>
            </a:r>
            <a:r>
              <a:rPr sz="3100" dirty="0">
                <a:solidFill>
                  <a:srgbClr val="0048AA"/>
                </a:solidFill>
                <a:latin typeface="Arial"/>
                <a:cs typeface="Arial"/>
              </a:rPr>
              <a:t>local  descent can reach a  </a:t>
            </a:r>
            <a:r>
              <a:rPr sz="3100" dirty="0">
                <a:solidFill>
                  <a:srgbClr val="D82679"/>
                </a:solidFill>
                <a:latin typeface="Arial"/>
                <a:cs typeface="Arial"/>
              </a:rPr>
              <a:t>global minimizer </a:t>
            </a:r>
            <a:r>
              <a:rPr sz="3100" spc="-5" dirty="0">
                <a:solidFill>
                  <a:srgbClr val="0048AA"/>
                </a:solidFill>
                <a:latin typeface="Arial"/>
                <a:cs typeface="Arial"/>
              </a:rPr>
              <a:t>from  </a:t>
            </a:r>
            <a:r>
              <a:rPr sz="3100" dirty="0">
                <a:solidFill>
                  <a:srgbClr val="D82679"/>
                </a:solidFill>
                <a:latin typeface="Arial"/>
                <a:cs typeface="Arial"/>
              </a:rPr>
              <a:t>any</a:t>
            </a:r>
            <a:r>
              <a:rPr sz="3100" spc="-10" dirty="0">
                <a:solidFill>
                  <a:srgbClr val="D82679"/>
                </a:solidFill>
                <a:latin typeface="Arial"/>
                <a:cs typeface="Arial"/>
              </a:rPr>
              <a:t> </a:t>
            </a:r>
            <a:r>
              <a:rPr sz="3100" spc="-5" dirty="0">
                <a:solidFill>
                  <a:srgbClr val="D82679"/>
                </a:solidFill>
                <a:latin typeface="Arial"/>
                <a:cs typeface="Arial"/>
              </a:rPr>
              <a:t>initialization</a:t>
            </a:r>
            <a:endParaRPr sz="3100">
              <a:latin typeface="Arial"/>
              <a:cs typeface="Arial"/>
            </a:endParaRPr>
          </a:p>
        </p:txBody>
      </p:sp>
      <p:sp>
        <p:nvSpPr>
          <p:cNvPr id="20" name="object 20"/>
          <p:cNvSpPr txBox="1"/>
          <p:nvPr/>
        </p:nvSpPr>
        <p:spPr>
          <a:xfrm>
            <a:off x="25400" y="6197600"/>
            <a:ext cx="6576059" cy="543560"/>
          </a:xfrm>
          <a:prstGeom prst="rect">
            <a:avLst/>
          </a:prstGeom>
        </p:spPr>
        <p:txBody>
          <a:bodyPr vert="horz" wrap="square" lIns="0" tIns="12700" rIns="0" bIns="0" rtlCol="0">
            <a:spAutoFit/>
          </a:bodyPr>
          <a:lstStyle/>
          <a:p>
            <a:pPr marL="171450" indent="-159385">
              <a:lnSpc>
                <a:spcPts val="1040"/>
              </a:lnSpc>
              <a:spcBef>
                <a:spcPts val="100"/>
              </a:spcBef>
              <a:buAutoNum type="arabicPlain"/>
              <a:tabLst>
                <a:tab pos="172085" algn="l"/>
              </a:tabLst>
            </a:pPr>
            <a:r>
              <a:rPr sz="900" spc="-5" dirty="0">
                <a:solidFill>
                  <a:srgbClr val="0048AA"/>
                </a:solidFill>
                <a:latin typeface="Arial"/>
                <a:cs typeface="Arial"/>
              </a:rPr>
              <a:t>Haeffele, </a:t>
            </a:r>
            <a:r>
              <a:rPr sz="900" spc="-15" dirty="0">
                <a:solidFill>
                  <a:srgbClr val="0048AA"/>
                </a:solidFill>
                <a:latin typeface="Arial"/>
                <a:cs typeface="Arial"/>
              </a:rPr>
              <a:t>Young, </a:t>
            </a:r>
            <a:r>
              <a:rPr sz="900" spc="-5" dirty="0">
                <a:solidFill>
                  <a:srgbClr val="0048AA"/>
                </a:solidFill>
                <a:latin typeface="Arial"/>
                <a:cs typeface="Arial"/>
              </a:rPr>
              <a:t>Vidal. Structured </a:t>
            </a:r>
            <a:r>
              <a:rPr sz="900" dirty="0">
                <a:solidFill>
                  <a:srgbClr val="0048AA"/>
                </a:solidFill>
                <a:latin typeface="Arial"/>
                <a:cs typeface="Arial"/>
              </a:rPr>
              <a:t>Low-Rank Matrix </a:t>
            </a:r>
            <a:r>
              <a:rPr sz="900" spc="-5" dirty="0">
                <a:solidFill>
                  <a:srgbClr val="0048AA"/>
                </a:solidFill>
                <a:latin typeface="Arial"/>
                <a:cs typeface="Arial"/>
              </a:rPr>
              <a:t>Factorization: </a:t>
            </a:r>
            <a:r>
              <a:rPr sz="900" spc="-10" dirty="0">
                <a:solidFill>
                  <a:srgbClr val="0048AA"/>
                </a:solidFill>
                <a:latin typeface="Arial"/>
                <a:cs typeface="Arial"/>
              </a:rPr>
              <a:t>Optimality, </a:t>
            </a:r>
            <a:r>
              <a:rPr sz="900" dirty="0">
                <a:solidFill>
                  <a:srgbClr val="0048AA"/>
                </a:solidFill>
                <a:latin typeface="Arial"/>
                <a:cs typeface="Arial"/>
              </a:rPr>
              <a:t>Algorithm, and Applications to Image</a:t>
            </a:r>
            <a:r>
              <a:rPr sz="900" spc="-15" dirty="0">
                <a:solidFill>
                  <a:srgbClr val="0048AA"/>
                </a:solidFill>
                <a:latin typeface="Arial"/>
                <a:cs typeface="Arial"/>
              </a:rPr>
              <a:t> </a:t>
            </a:r>
            <a:r>
              <a:rPr sz="900" dirty="0">
                <a:solidFill>
                  <a:srgbClr val="0048AA"/>
                </a:solidFill>
                <a:latin typeface="Arial"/>
                <a:cs typeface="Arial"/>
              </a:rPr>
              <a:t>Processing,</a:t>
            </a:r>
            <a:endParaRPr sz="900">
              <a:latin typeface="Arial"/>
              <a:cs typeface="Arial"/>
            </a:endParaRPr>
          </a:p>
          <a:p>
            <a:pPr marL="12700">
              <a:lnSpc>
                <a:spcPts val="1000"/>
              </a:lnSpc>
            </a:pPr>
            <a:r>
              <a:rPr sz="900" dirty="0">
                <a:solidFill>
                  <a:srgbClr val="0048AA"/>
                </a:solidFill>
                <a:latin typeface="Arial"/>
                <a:cs typeface="Arial"/>
              </a:rPr>
              <a:t>ICML</a:t>
            </a:r>
            <a:r>
              <a:rPr sz="900" spc="-40" dirty="0">
                <a:solidFill>
                  <a:srgbClr val="0048AA"/>
                </a:solidFill>
                <a:latin typeface="Arial"/>
                <a:cs typeface="Arial"/>
              </a:rPr>
              <a:t> </a:t>
            </a:r>
            <a:r>
              <a:rPr sz="900" dirty="0">
                <a:solidFill>
                  <a:srgbClr val="0048AA"/>
                </a:solidFill>
                <a:latin typeface="Arial"/>
                <a:cs typeface="Arial"/>
              </a:rPr>
              <a:t>’14</a:t>
            </a:r>
            <a:endParaRPr sz="900">
              <a:latin typeface="Arial"/>
              <a:cs typeface="Arial"/>
            </a:endParaRPr>
          </a:p>
          <a:p>
            <a:pPr marL="171450" indent="-159385">
              <a:lnSpc>
                <a:spcPts val="1000"/>
              </a:lnSpc>
              <a:buAutoNum type="arabicPlain" startAt="2"/>
              <a:tabLst>
                <a:tab pos="172085" algn="l"/>
              </a:tabLst>
            </a:pPr>
            <a:r>
              <a:rPr sz="900" spc="-5" dirty="0">
                <a:solidFill>
                  <a:srgbClr val="0048AA"/>
                </a:solidFill>
                <a:latin typeface="Arial"/>
                <a:cs typeface="Arial"/>
              </a:rPr>
              <a:t>Haeffele, Vidal. </a:t>
            </a:r>
            <a:r>
              <a:rPr sz="900" dirty="0">
                <a:solidFill>
                  <a:srgbClr val="0048AA"/>
                </a:solidFill>
                <a:latin typeface="Arial"/>
                <a:cs typeface="Arial"/>
              </a:rPr>
              <a:t>Global Optimality in </a:t>
            </a:r>
            <a:r>
              <a:rPr sz="900" spc="-20" dirty="0">
                <a:solidFill>
                  <a:srgbClr val="0048AA"/>
                </a:solidFill>
                <a:latin typeface="Arial"/>
                <a:cs typeface="Arial"/>
              </a:rPr>
              <a:t>Tensor </a:t>
            </a:r>
            <a:r>
              <a:rPr sz="900" spc="-5" dirty="0">
                <a:solidFill>
                  <a:srgbClr val="0048AA"/>
                </a:solidFill>
                <a:latin typeface="Arial"/>
                <a:cs typeface="Arial"/>
              </a:rPr>
              <a:t>Factorization, </a:t>
            </a:r>
            <a:r>
              <a:rPr sz="900" dirty="0">
                <a:solidFill>
                  <a:srgbClr val="0048AA"/>
                </a:solidFill>
                <a:latin typeface="Arial"/>
                <a:cs typeface="Arial"/>
              </a:rPr>
              <a:t>Deep Learning and Beyond, </a:t>
            </a:r>
            <a:r>
              <a:rPr sz="900" spc="-15" dirty="0">
                <a:solidFill>
                  <a:srgbClr val="0048AA"/>
                </a:solidFill>
                <a:latin typeface="Arial"/>
                <a:cs typeface="Arial"/>
              </a:rPr>
              <a:t>arXiv,</a:t>
            </a:r>
            <a:r>
              <a:rPr sz="900" spc="-5" dirty="0">
                <a:solidFill>
                  <a:srgbClr val="0048AA"/>
                </a:solidFill>
                <a:latin typeface="Arial"/>
                <a:cs typeface="Arial"/>
              </a:rPr>
              <a:t> </a:t>
            </a:r>
            <a:r>
              <a:rPr sz="900" dirty="0">
                <a:solidFill>
                  <a:srgbClr val="0048AA"/>
                </a:solidFill>
                <a:latin typeface="Arial"/>
                <a:cs typeface="Arial"/>
              </a:rPr>
              <a:t>’15</a:t>
            </a:r>
            <a:endParaRPr sz="900">
              <a:latin typeface="Arial"/>
              <a:cs typeface="Arial"/>
            </a:endParaRPr>
          </a:p>
          <a:p>
            <a:pPr marL="171450" indent="-159385">
              <a:lnSpc>
                <a:spcPts val="1040"/>
              </a:lnSpc>
              <a:buAutoNum type="arabicPlain" startAt="2"/>
              <a:tabLst>
                <a:tab pos="172085" algn="l"/>
              </a:tabLst>
            </a:pPr>
            <a:r>
              <a:rPr sz="900" spc="-5" dirty="0">
                <a:solidFill>
                  <a:srgbClr val="0048AA"/>
                </a:solidFill>
                <a:latin typeface="Arial"/>
                <a:cs typeface="Arial"/>
              </a:rPr>
              <a:t>Haeffele, Vidal. </a:t>
            </a:r>
            <a:r>
              <a:rPr sz="900" dirty="0">
                <a:solidFill>
                  <a:srgbClr val="0048AA"/>
                </a:solidFill>
                <a:latin typeface="Arial"/>
                <a:cs typeface="Arial"/>
              </a:rPr>
              <a:t>Global optimality in neural network training. CVPR</a:t>
            </a:r>
            <a:r>
              <a:rPr sz="900" spc="-15" dirty="0">
                <a:solidFill>
                  <a:srgbClr val="0048AA"/>
                </a:solidFill>
                <a:latin typeface="Arial"/>
                <a:cs typeface="Arial"/>
              </a:rPr>
              <a:t> </a:t>
            </a:r>
            <a:r>
              <a:rPr sz="900" dirty="0">
                <a:solidFill>
                  <a:srgbClr val="0048AA"/>
                </a:solidFill>
                <a:latin typeface="Arial"/>
                <a:cs typeface="Arial"/>
              </a:rPr>
              <a:t>2017.</a:t>
            </a:r>
            <a:endParaRPr sz="900">
              <a:latin typeface="Arial"/>
              <a:cs typeface="Arial"/>
            </a:endParaRPr>
          </a:p>
        </p:txBody>
      </p:sp>
    </p:spTree>
    <p:extLst>
      <p:ext uri="{BB962C8B-B14F-4D97-AF65-F5344CB8AC3E}">
        <p14:creationId xmlns:p14="http://schemas.microsoft.com/office/powerpoint/2010/main" val="232704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ourse Information: Syllabus"/>
          <p:cNvSpPr txBox="1">
            <a:spLocks noGrp="1"/>
          </p:cNvSpPr>
          <p:nvPr>
            <p:ph type="title"/>
          </p:nvPr>
        </p:nvSpPr>
        <p:spPr>
          <a:prstGeom prst="rect">
            <a:avLst/>
          </a:prstGeom>
        </p:spPr>
        <p:txBody>
          <a:bodyPr/>
          <a:lstStyle/>
          <a:p>
            <a:r>
              <a:t>Course Information: Syllabus</a:t>
            </a:r>
          </a:p>
        </p:txBody>
      </p:sp>
      <p:sp>
        <p:nvSpPr>
          <p:cNvPr id="98" name="10/04: Introduction…"/>
          <p:cNvSpPr txBox="1">
            <a:spLocks noGrp="1"/>
          </p:cNvSpPr>
          <p:nvPr>
            <p:ph type="body" idx="1"/>
          </p:nvPr>
        </p:nvSpPr>
        <p:spPr>
          <a:prstGeom prst="rect">
            <a:avLst/>
          </a:prstGeom>
        </p:spPr>
        <p:txBody>
          <a:bodyPr/>
          <a:lstStyle/>
          <a:p>
            <a:r>
              <a:t>10/04: </a:t>
            </a:r>
            <a:r>
              <a:rPr b="1"/>
              <a:t>Introduction</a:t>
            </a:r>
          </a:p>
          <a:p>
            <a:pPr lvl="1"/>
            <a:r>
              <a:t>History of deep learning, recent success in vision and speech. </a:t>
            </a:r>
          </a:p>
          <a:p>
            <a:pPr lvl="1"/>
            <a:r>
              <a:t>Need for theory, basics of statistical learning.</a:t>
            </a:r>
          </a:p>
          <a:p>
            <a:pPr lvl="1"/>
            <a:r>
              <a:t>Intro to approximation, optimization and generalization.</a:t>
            </a:r>
          </a:p>
          <a:p>
            <a:pPr lvl="1"/>
            <a:r>
              <a:t>Class syllabus.</a:t>
            </a:r>
          </a:p>
          <a:p>
            <a:r>
              <a:t>10/11: </a:t>
            </a:r>
            <a:r>
              <a:rPr b="1"/>
              <a:t>Optimization</a:t>
            </a:r>
            <a:r>
              <a:t>: analysis of landscape of deep networks.</a:t>
            </a:r>
          </a:p>
          <a:p>
            <a:r>
              <a:t>10/18: No class (Fall break).</a:t>
            </a:r>
          </a:p>
          <a:p>
            <a:r>
              <a:t>10/25: </a:t>
            </a:r>
            <a:r>
              <a:rPr b="1"/>
              <a:t>Optimization</a:t>
            </a:r>
            <a:r>
              <a:t>: analysis of stochastic gradient descent (SGD) and variants (Guest lecture by Pratik Chaudhary).</a:t>
            </a:r>
          </a:p>
          <a:p>
            <a:r>
              <a:t>11/01: </a:t>
            </a:r>
            <a:r>
              <a:rPr b="1"/>
              <a:t>Optimization</a:t>
            </a:r>
            <a:r>
              <a:t>: analysis of entropy stochastic gradient descent (Guest lecture by Pratik Chaudhary).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6058" y="6178550"/>
            <a:ext cx="2275840" cy="679450"/>
          </a:xfrm>
          <a:custGeom>
            <a:avLst/>
            <a:gdLst/>
            <a:ahLst/>
            <a:cxnLst/>
            <a:rect l="l" t="t" r="r" b="b"/>
            <a:pathLst>
              <a:path w="2275840" h="679450">
                <a:moveTo>
                  <a:pt x="0" y="0"/>
                </a:moveTo>
                <a:lnTo>
                  <a:pt x="2275682" y="0"/>
                </a:lnTo>
                <a:lnTo>
                  <a:pt x="2275682" y="679450"/>
                </a:lnTo>
                <a:lnTo>
                  <a:pt x="0" y="679450"/>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65359" y="6388206"/>
            <a:ext cx="151546" cy="246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0251" y="6284388"/>
            <a:ext cx="327660" cy="106680"/>
          </a:xfrm>
          <a:custGeom>
            <a:avLst/>
            <a:gdLst/>
            <a:ahLst/>
            <a:cxnLst/>
            <a:rect l="l" t="t" r="r" b="b"/>
            <a:pathLst>
              <a:path w="327659" h="106679">
                <a:moveTo>
                  <a:pt x="163799" y="0"/>
                </a:moveTo>
                <a:lnTo>
                  <a:pt x="123575" y="1069"/>
                </a:lnTo>
                <a:lnTo>
                  <a:pt x="83903" y="4236"/>
                </a:lnTo>
                <a:lnTo>
                  <a:pt x="44833" y="9439"/>
                </a:lnTo>
                <a:lnTo>
                  <a:pt x="6421" y="16616"/>
                </a:lnTo>
                <a:lnTo>
                  <a:pt x="0" y="53088"/>
                </a:lnTo>
                <a:lnTo>
                  <a:pt x="208" y="66917"/>
                </a:lnTo>
                <a:lnTo>
                  <a:pt x="820" y="80357"/>
                </a:lnTo>
                <a:lnTo>
                  <a:pt x="1812" y="93423"/>
                </a:lnTo>
                <a:lnTo>
                  <a:pt x="3163" y="106130"/>
                </a:lnTo>
                <a:lnTo>
                  <a:pt x="56243" y="96855"/>
                </a:lnTo>
                <a:lnTo>
                  <a:pt x="109913" y="91290"/>
                </a:lnTo>
                <a:lnTo>
                  <a:pt x="163872" y="89433"/>
                </a:lnTo>
                <a:lnTo>
                  <a:pt x="326100" y="89433"/>
                </a:lnTo>
                <a:lnTo>
                  <a:pt x="326271" y="87183"/>
                </a:lnTo>
                <a:lnTo>
                  <a:pt x="42705" y="87183"/>
                </a:lnTo>
                <a:lnTo>
                  <a:pt x="41394" y="85825"/>
                </a:lnTo>
                <a:lnTo>
                  <a:pt x="42237" y="84215"/>
                </a:lnTo>
                <a:lnTo>
                  <a:pt x="68411" y="26361"/>
                </a:lnTo>
                <a:lnTo>
                  <a:pt x="68691" y="25828"/>
                </a:lnTo>
                <a:lnTo>
                  <a:pt x="69347" y="25229"/>
                </a:lnTo>
                <a:lnTo>
                  <a:pt x="70208" y="25116"/>
                </a:lnTo>
                <a:lnTo>
                  <a:pt x="72716" y="24732"/>
                </a:lnTo>
                <a:lnTo>
                  <a:pt x="82096" y="17449"/>
                </a:lnTo>
                <a:lnTo>
                  <a:pt x="100458" y="15292"/>
                </a:lnTo>
                <a:lnTo>
                  <a:pt x="314125" y="15292"/>
                </a:lnTo>
                <a:lnTo>
                  <a:pt x="282614" y="9411"/>
                </a:lnTo>
                <a:lnTo>
                  <a:pt x="243596" y="4223"/>
                </a:lnTo>
                <a:lnTo>
                  <a:pt x="203974" y="1065"/>
                </a:lnTo>
                <a:lnTo>
                  <a:pt x="163799" y="0"/>
                </a:lnTo>
                <a:close/>
              </a:path>
              <a:path w="327659" h="106679">
                <a:moveTo>
                  <a:pt x="326100" y="89433"/>
                </a:moveTo>
                <a:lnTo>
                  <a:pt x="163872" y="89433"/>
                </a:lnTo>
                <a:lnTo>
                  <a:pt x="217890" y="91290"/>
                </a:lnTo>
                <a:lnTo>
                  <a:pt x="271553" y="96855"/>
                </a:lnTo>
                <a:lnTo>
                  <a:pt x="324454" y="106093"/>
                </a:lnTo>
                <a:lnTo>
                  <a:pt x="325800" y="93398"/>
                </a:lnTo>
                <a:lnTo>
                  <a:pt x="326100" y="89433"/>
                </a:lnTo>
                <a:close/>
              </a:path>
              <a:path w="327659" h="106679">
                <a:moveTo>
                  <a:pt x="163781" y="76988"/>
                </a:moveTo>
                <a:lnTo>
                  <a:pt x="104881" y="79100"/>
                </a:lnTo>
                <a:lnTo>
                  <a:pt x="44212" y="86893"/>
                </a:lnTo>
                <a:lnTo>
                  <a:pt x="42705" y="87183"/>
                </a:lnTo>
                <a:lnTo>
                  <a:pt x="284885" y="87183"/>
                </a:lnTo>
                <a:lnTo>
                  <a:pt x="222714" y="79100"/>
                </a:lnTo>
                <a:lnTo>
                  <a:pt x="163781" y="76988"/>
                </a:lnTo>
                <a:close/>
              </a:path>
              <a:path w="327659" h="106679">
                <a:moveTo>
                  <a:pt x="314125" y="15292"/>
                </a:moveTo>
                <a:lnTo>
                  <a:pt x="227134" y="15292"/>
                </a:lnTo>
                <a:lnTo>
                  <a:pt x="245493" y="17449"/>
                </a:lnTo>
                <a:lnTo>
                  <a:pt x="254882" y="24732"/>
                </a:lnTo>
                <a:lnTo>
                  <a:pt x="258244"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5" y="15292"/>
                </a:lnTo>
                <a:close/>
              </a:path>
              <a:path w="327659" h="106679">
                <a:moveTo>
                  <a:pt x="227134" y="15292"/>
                </a:moveTo>
                <a:lnTo>
                  <a:pt x="100458" y="15292"/>
                </a:lnTo>
                <a:lnTo>
                  <a:pt x="121725" y="15626"/>
                </a:lnTo>
                <a:lnTo>
                  <a:pt x="143595" y="18513"/>
                </a:lnTo>
                <a:lnTo>
                  <a:pt x="163762" y="24012"/>
                </a:lnTo>
                <a:lnTo>
                  <a:pt x="183997" y="18513"/>
                </a:lnTo>
                <a:lnTo>
                  <a:pt x="205866" y="15626"/>
                </a:lnTo>
                <a:lnTo>
                  <a:pt x="227134" y="15292"/>
                </a:lnTo>
                <a:close/>
              </a:path>
            </a:pathLst>
          </a:custGeom>
          <a:solidFill>
            <a:srgbClr val="002E73"/>
          </a:solidFill>
        </p:spPr>
        <p:txBody>
          <a:bodyPr wrap="square" lIns="0" tIns="0" rIns="0" bIns="0" rtlCol="0"/>
          <a:lstStyle/>
          <a:p>
            <a:endParaRPr/>
          </a:p>
        </p:txBody>
      </p:sp>
      <p:sp>
        <p:nvSpPr>
          <p:cNvPr id="5" name="object 5"/>
          <p:cNvSpPr/>
          <p:nvPr/>
        </p:nvSpPr>
        <p:spPr>
          <a:xfrm>
            <a:off x="7012954" y="6309285"/>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7"/>
                </a:lnTo>
                <a:lnTo>
                  <a:pt x="13564" y="36987"/>
                </a:lnTo>
                <a:lnTo>
                  <a:pt x="26576" y="0"/>
                </a:lnTo>
                <a:close/>
              </a:path>
              <a:path w="109220" h="53339">
                <a:moveTo>
                  <a:pt x="35053" y="34527"/>
                </a:moveTo>
                <a:lnTo>
                  <a:pt x="13564" y="36987"/>
                </a:lnTo>
                <a:lnTo>
                  <a:pt x="76985" y="36987"/>
                </a:lnTo>
                <a:lnTo>
                  <a:pt x="59100" y="34754"/>
                </a:lnTo>
                <a:lnTo>
                  <a:pt x="35053" y="34527"/>
                </a:lnTo>
                <a:close/>
              </a:path>
            </a:pathLst>
          </a:custGeom>
          <a:solidFill>
            <a:srgbClr val="002E73"/>
          </a:solidFill>
        </p:spPr>
        <p:txBody>
          <a:bodyPr wrap="square" lIns="0" tIns="0" rIns="0" bIns="0" rtlCol="0"/>
          <a:lstStyle/>
          <a:p>
            <a:endParaRPr/>
          </a:p>
        </p:txBody>
      </p:sp>
      <p:sp>
        <p:nvSpPr>
          <p:cNvPr id="6" name="object 6"/>
          <p:cNvSpPr/>
          <p:nvPr/>
        </p:nvSpPr>
        <p:spPr>
          <a:xfrm>
            <a:off x="7125650" y="6309285"/>
            <a:ext cx="109220" cy="53340"/>
          </a:xfrm>
          <a:custGeom>
            <a:avLst/>
            <a:gdLst/>
            <a:ahLst/>
            <a:cxnLst/>
            <a:rect l="l" t="t" r="r" b="b"/>
            <a:pathLst>
              <a:path w="109220" h="53339">
                <a:moveTo>
                  <a:pt x="74084" y="34527"/>
                </a:moveTo>
                <a:lnTo>
                  <a:pt x="50018" y="34754"/>
                </a:lnTo>
                <a:lnTo>
                  <a:pt x="24840" y="37895"/>
                </a:lnTo>
                <a:lnTo>
                  <a:pt x="0" y="44176"/>
                </a:lnTo>
                <a:lnTo>
                  <a:pt x="1938" y="44176"/>
                </a:lnTo>
                <a:lnTo>
                  <a:pt x="3276" y="44869"/>
                </a:lnTo>
                <a:lnTo>
                  <a:pt x="4353" y="45356"/>
                </a:lnTo>
                <a:lnTo>
                  <a:pt x="28656" y="45888"/>
                </a:lnTo>
                <a:lnTo>
                  <a:pt x="57804" y="47708"/>
                </a:lnTo>
                <a:lnTo>
                  <a:pt x="86416" y="50324"/>
                </a:lnTo>
                <a:lnTo>
                  <a:pt x="109113" y="53247"/>
                </a:lnTo>
                <a:lnTo>
                  <a:pt x="102865" y="36987"/>
                </a:lnTo>
                <a:lnTo>
                  <a:pt x="95586" y="36987"/>
                </a:lnTo>
                <a:lnTo>
                  <a:pt x="74084" y="34527"/>
                </a:lnTo>
                <a:close/>
              </a:path>
              <a:path w="109220" h="53339">
                <a:moveTo>
                  <a:pt x="82527" y="0"/>
                </a:moveTo>
                <a:lnTo>
                  <a:pt x="95586" y="36987"/>
                </a:lnTo>
                <a:lnTo>
                  <a:pt x="102865" y="36987"/>
                </a:lnTo>
                <a:lnTo>
                  <a:pt x="91168"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1199" y="6388198"/>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08753" y="6298491"/>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2699" y="6298493"/>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8564245" cy="574040"/>
          </a:xfrm>
          <a:prstGeom prst="rect">
            <a:avLst/>
          </a:prstGeom>
        </p:spPr>
        <p:txBody>
          <a:bodyPr vert="horz" wrap="square" lIns="0" tIns="12700" rIns="0" bIns="0" rtlCol="0">
            <a:spAutoFit/>
          </a:bodyPr>
          <a:lstStyle/>
          <a:p>
            <a:pPr marL="12700">
              <a:lnSpc>
                <a:spcPct val="100000"/>
              </a:lnSpc>
              <a:spcBef>
                <a:spcPts val="100"/>
              </a:spcBef>
            </a:pPr>
            <a:r>
              <a:rPr sz="3600" dirty="0"/>
              <a:t>Part </a:t>
            </a:r>
            <a:r>
              <a:rPr sz="3600" spc="-5" dirty="0"/>
              <a:t>II: </a:t>
            </a:r>
            <a:r>
              <a:rPr sz="3600" dirty="0"/>
              <a:t>Analysis of Dropout </a:t>
            </a:r>
            <a:r>
              <a:rPr sz="3600" spc="-5" dirty="0"/>
              <a:t>for </a:t>
            </a:r>
            <a:r>
              <a:rPr sz="3600" dirty="0"/>
              <a:t>Linear</a:t>
            </a:r>
            <a:r>
              <a:rPr sz="3600" spc="-290" dirty="0"/>
              <a:t> </a:t>
            </a:r>
            <a:r>
              <a:rPr sz="3600" spc="-5" dirty="0"/>
              <a:t>Nets</a:t>
            </a:r>
            <a:endParaRPr sz="3600"/>
          </a:p>
        </p:txBody>
      </p:sp>
      <p:sp>
        <p:nvSpPr>
          <p:cNvPr id="11" name="object 11"/>
          <p:cNvSpPr txBox="1"/>
          <p:nvPr/>
        </p:nvSpPr>
        <p:spPr>
          <a:xfrm>
            <a:off x="228600" y="901700"/>
            <a:ext cx="3131185" cy="4442460"/>
          </a:xfrm>
          <a:prstGeom prst="rect">
            <a:avLst/>
          </a:prstGeom>
        </p:spPr>
        <p:txBody>
          <a:bodyPr vert="horz" wrap="square" lIns="0" tIns="33020" rIns="0" bIns="0" rtlCol="0">
            <a:spAutoFit/>
          </a:bodyPr>
          <a:lstStyle/>
          <a:p>
            <a:pPr marL="355600" marR="564515" indent="-342900">
              <a:lnSpc>
                <a:spcPts val="2800"/>
              </a:lnSpc>
              <a:spcBef>
                <a:spcPts val="260"/>
              </a:spcBef>
              <a:buChar char="•"/>
              <a:tabLst>
                <a:tab pos="354965" algn="l"/>
                <a:tab pos="355600" algn="l"/>
              </a:tabLst>
            </a:pPr>
            <a:r>
              <a:rPr sz="2400" spc="-5" dirty="0">
                <a:solidFill>
                  <a:srgbClr val="0048AA"/>
                </a:solidFill>
                <a:latin typeface="Arial"/>
                <a:cs typeface="Arial"/>
              </a:rPr>
              <a:t>What objective  function </a:t>
            </a:r>
            <a:r>
              <a:rPr sz="2400" dirty="0">
                <a:solidFill>
                  <a:srgbClr val="0048AA"/>
                </a:solidFill>
                <a:latin typeface="Arial"/>
                <a:cs typeface="Arial"/>
              </a:rPr>
              <a:t>is</a:t>
            </a:r>
            <a:r>
              <a:rPr sz="2400" spc="-70" dirty="0">
                <a:solidFill>
                  <a:srgbClr val="0048AA"/>
                </a:solidFill>
                <a:latin typeface="Arial"/>
                <a:cs typeface="Arial"/>
              </a:rPr>
              <a:t> </a:t>
            </a:r>
            <a:r>
              <a:rPr sz="2400" dirty="0">
                <a:solidFill>
                  <a:srgbClr val="0048AA"/>
                </a:solidFill>
                <a:latin typeface="Arial"/>
                <a:cs typeface="Arial"/>
              </a:rPr>
              <a:t>being  minimized by  </a:t>
            </a:r>
            <a:r>
              <a:rPr sz="2400" spc="-5" dirty="0">
                <a:solidFill>
                  <a:srgbClr val="0048AA"/>
                </a:solidFill>
                <a:latin typeface="Arial"/>
                <a:cs typeface="Arial"/>
              </a:rPr>
              <a:t>dropout?</a:t>
            </a:r>
            <a:endParaRPr sz="2400">
              <a:latin typeface="Arial"/>
              <a:cs typeface="Arial"/>
            </a:endParaRPr>
          </a:p>
          <a:p>
            <a:pPr>
              <a:lnSpc>
                <a:spcPct val="100000"/>
              </a:lnSpc>
              <a:spcBef>
                <a:spcPts val="5"/>
              </a:spcBef>
              <a:buClr>
                <a:srgbClr val="0048AA"/>
              </a:buClr>
              <a:buFont typeface="Arial"/>
              <a:buChar char="•"/>
            </a:pPr>
            <a:endParaRPr sz="2950">
              <a:latin typeface="Times New Roman"/>
              <a:cs typeface="Times New Roman"/>
            </a:endParaRPr>
          </a:p>
          <a:p>
            <a:pPr marL="355600" marR="5080" indent="-342900">
              <a:lnSpc>
                <a:spcPts val="2800"/>
              </a:lnSpc>
              <a:buChar char="•"/>
              <a:tabLst>
                <a:tab pos="354965" algn="l"/>
                <a:tab pos="355600" algn="l"/>
              </a:tabLst>
            </a:pPr>
            <a:r>
              <a:rPr sz="2400" spc="-5" dirty="0">
                <a:solidFill>
                  <a:srgbClr val="0048AA"/>
                </a:solidFill>
                <a:latin typeface="Arial"/>
                <a:cs typeface="Arial"/>
              </a:rPr>
              <a:t>What type </a:t>
            </a:r>
            <a:r>
              <a:rPr sz="2400" dirty="0">
                <a:solidFill>
                  <a:srgbClr val="0048AA"/>
                </a:solidFill>
                <a:latin typeface="Arial"/>
                <a:cs typeface="Arial"/>
              </a:rPr>
              <a:t>of  </a:t>
            </a:r>
            <a:r>
              <a:rPr sz="2400" spc="-5" dirty="0">
                <a:solidFill>
                  <a:srgbClr val="0048AA"/>
                </a:solidFill>
                <a:latin typeface="Arial"/>
                <a:cs typeface="Arial"/>
              </a:rPr>
              <a:t>regularization </a:t>
            </a:r>
            <a:r>
              <a:rPr sz="2400" dirty="0">
                <a:solidFill>
                  <a:srgbClr val="0048AA"/>
                </a:solidFill>
                <a:latin typeface="Arial"/>
                <a:cs typeface="Arial"/>
              </a:rPr>
              <a:t>is  induced by</a:t>
            </a:r>
            <a:r>
              <a:rPr sz="2400" spc="-70" dirty="0">
                <a:solidFill>
                  <a:srgbClr val="0048AA"/>
                </a:solidFill>
                <a:latin typeface="Arial"/>
                <a:cs typeface="Arial"/>
              </a:rPr>
              <a:t> </a:t>
            </a:r>
            <a:r>
              <a:rPr sz="2400" spc="-5" dirty="0">
                <a:solidFill>
                  <a:srgbClr val="0048AA"/>
                </a:solidFill>
                <a:latin typeface="Arial"/>
                <a:cs typeface="Arial"/>
              </a:rPr>
              <a:t>dropout?</a:t>
            </a:r>
            <a:endParaRPr sz="2400">
              <a:latin typeface="Arial"/>
              <a:cs typeface="Arial"/>
            </a:endParaRPr>
          </a:p>
          <a:p>
            <a:pPr>
              <a:lnSpc>
                <a:spcPct val="100000"/>
              </a:lnSpc>
              <a:spcBef>
                <a:spcPts val="25"/>
              </a:spcBef>
              <a:buClr>
                <a:srgbClr val="0048AA"/>
              </a:buClr>
              <a:buFont typeface="Arial"/>
              <a:buChar char="•"/>
            </a:pPr>
            <a:endParaRPr sz="2850">
              <a:latin typeface="Times New Roman"/>
              <a:cs typeface="Times New Roman"/>
            </a:endParaRPr>
          </a:p>
          <a:p>
            <a:pPr marL="355600" marR="496570" indent="-342900">
              <a:lnSpc>
                <a:spcPts val="2800"/>
              </a:lnSpc>
              <a:buChar char="•"/>
              <a:tabLst>
                <a:tab pos="354965" algn="l"/>
                <a:tab pos="355600" algn="l"/>
              </a:tabLst>
            </a:pPr>
            <a:r>
              <a:rPr sz="2400" spc="-5" dirty="0">
                <a:solidFill>
                  <a:srgbClr val="0048AA"/>
                </a:solidFill>
                <a:latin typeface="Arial"/>
                <a:cs typeface="Arial"/>
              </a:rPr>
              <a:t>What </a:t>
            </a:r>
            <a:r>
              <a:rPr sz="2400" dirty="0">
                <a:solidFill>
                  <a:srgbClr val="0048AA"/>
                </a:solidFill>
                <a:latin typeface="Arial"/>
                <a:cs typeface="Arial"/>
              </a:rPr>
              <a:t>are </a:t>
            </a:r>
            <a:r>
              <a:rPr sz="2400" spc="-5" dirty="0">
                <a:solidFill>
                  <a:srgbClr val="0048AA"/>
                </a:solidFill>
                <a:latin typeface="Arial"/>
                <a:cs typeface="Arial"/>
              </a:rPr>
              <a:t>the  properties </a:t>
            </a:r>
            <a:r>
              <a:rPr sz="2400" dirty="0">
                <a:solidFill>
                  <a:srgbClr val="0048AA"/>
                </a:solidFill>
                <a:latin typeface="Arial"/>
                <a:cs typeface="Arial"/>
              </a:rPr>
              <a:t>of </a:t>
            </a:r>
            <a:r>
              <a:rPr sz="2400" spc="-5" dirty="0">
                <a:solidFill>
                  <a:srgbClr val="0048AA"/>
                </a:solidFill>
                <a:latin typeface="Arial"/>
                <a:cs typeface="Arial"/>
              </a:rPr>
              <a:t>the  optimal</a:t>
            </a:r>
            <a:r>
              <a:rPr sz="2400" spc="-35" dirty="0">
                <a:solidFill>
                  <a:srgbClr val="0048AA"/>
                </a:solidFill>
                <a:latin typeface="Arial"/>
                <a:cs typeface="Arial"/>
              </a:rPr>
              <a:t> </a:t>
            </a:r>
            <a:r>
              <a:rPr sz="2400" spc="-5" dirty="0">
                <a:solidFill>
                  <a:srgbClr val="0048AA"/>
                </a:solidFill>
                <a:latin typeface="Arial"/>
                <a:cs typeface="Arial"/>
              </a:rPr>
              <a:t>weights?</a:t>
            </a:r>
            <a:endParaRPr sz="2400">
              <a:latin typeface="Arial"/>
              <a:cs typeface="Arial"/>
            </a:endParaRPr>
          </a:p>
        </p:txBody>
      </p:sp>
      <p:sp>
        <p:nvSpPr>
          <p:cNvPr id="12" name="object 12"/>
          <p:cNvSpPr txBox="1"/>
          <p:nvPr/>
        </p:nvSpPr>
        <p:spPr>
          <a:xfrm>
            <a:off x="25400" y="6197600"/>
            <a:ext cx="166306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0048AA"/>
                </a:solidFill>
                <a:latin typeface="Arial"/>
                <a:cs typeface="Arial"/>
              </a:rPr>
              <a:t>Picture courtesy </a:t>
            </a:r>
            <a:r>
              <a:rPr sz="900" dirty="0">
                <a:solidFill>
                  <a:srgbClr val="0048AA"/>
                </a:solidFill>
                <a:latin typeface="Arial"/>
                <a:cs typeface="Arial"/>
              </a:rPr>
              <a:t>of Ben</a:t>
            </a:r>
            <a:r>
              <a:rPr sz="900" spc="-10" dirty="0">
                <a:solidFill>
                  <a:srgbClr val="0048AA"/>
                </a:solidFill>
                <a:latin typeface="Arial"/>
                <a:cs typeface="Arial"/>
              </a:rPr>
              <a:t> </a:t>
            </a:r>
            <a:r>
              <a:rPr sz="900" spc="-5" dirty="0">
                <a:solidFill>
                  <a:srgbClr val="0048AA"/>
                </a:solidFill>
                <a:latin typeface="Arial"/>
                <a:cs typeface="Arial"/>
              </a:rPr>
              <a:t>Haeffele</a:t>
            </a:r>
            <a:endParaRPr sz="900">
              <a:latin typeface="Arial"/>
              <a:cs typeface="Arial"/>
            </a:endParaRPr>
          </a:p>
        </p:txBody>
      </p:sp>
      <p:sp>
        <p:nvSpPr>
          <p:cNvPr id="13" name="object 13"/>
          <p:cNvSpPr/>
          <p:nvPr/>
        </p:nvSpPr>
        <p:spPr>
          <a:xfrm>
            <a:off x="3979199" y="1013055"/>
            <a:ext cx="5084136" cy="494223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124954" y="3844154"/>
            <a:ext cx="1566541" cy="1657356"/>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417709" y="1399677"/>
            <a:ext cx="1901743" cy="792413"/>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408534" y="3631571"/>
            <a:ext cx="2617216" cy="955538"/>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4232743" y="1740786"/>
            <a:ext cx="1065530" cy="1334770"/>
          </a:xfrm>
          <a:custGeom>
            <a:avLst/>
            <a:gdLst/>
            <a:ahLst/>
            <a:cxnLst/>
            <a:rect l="l" t="t" r="r" b="b"/>
            <a:pathLst>
              <a:path w="1065529" h="1334770">
                <a:moveTo>
                  <a:pt x="0" y="755142"/>
                </a:moveTo>
                <a:lnTo>
                  <a:pt x="254671" y="1334516"/>
                </a:lnTo>
                <a:lnTo>
                  <a:pt x="493477" y="863600"/>
                </a:lnTo>
                <a:lnTo>
                  <a:pt x="357478" y="863600"/>
                </a:lnTo>
                <a:lnTo>
                  <a:pt x="177604" y="853313"/>
                </a:lnTo>
                <a:lnTo>
                  <a:pt x="182381" y="760629"/>
                </a:lnTo>
                <a:lnTo>
                  <a:pt x="0" y="755142"/>
                </a:lnTo>
                <a:close/>
              </a:path>
              <a:path w="1065529" h="1334770">
                <a:moveTo>
                  <a:pt x="182381" y="760629"/>
                </a:moveTo>
                <a:lnTo>
                  <a:pt x="177604" y="853313"/>
                </a:lnTo>
                <a:lnTo>
                  <a:pt x="357478" y="863600"/>
                </a:lnTo>
                <a:lnTo>
                  <a:pt x="361294" y="789686"/>
                </a:lnTo>
                <a:lnTo>
                  <a:pt x="356840" y="789686"/>
                </a:lnTo>
                <a:lnTo>
                  <a:pt x="361655" y="766024"/>
                </a:lnTo>
                <a:lnTo>
                  <a:pt x="182381" y="760629"/>
                </a:lnTo>
                <a:close/>
              </a:path>
              <a:path w="1065529" h="1334770">
                <a:moveTo>
                  <a:pt x="365473" y="766139"/>
                </a:moveTo>
                <a:lnTo>
                  <a:pt x="362025" y="775545"/>
                </a:lnTo>
                <a:lnTo>
                  <a:pt x="357478" y="863600"/>
                </a:lnTo>
                <a:lnTo>
                  <a:pt x="493477" y="863600"/>
                </a:lnTo>
                <a:lnTo>
                  <a:pt x="540233" y="771398"/>
                </a:lnTo>
                <a:lnTo>
                  <a:pt x="365473" y="766139"/>
                </a:lnTo>
                <a:close/>
              </a:path>
              <a:path w="1065529" h="1334770">
                <a:moveTo>
                  <a:pt x="361655" y="766024"/>
                </a:moveTo>
                <a:lnTo>
                  <a:pt x="356840" y="789686"/>
                </a:lnTo>
                <a:lnTo>
                  <a:pt x="362025" y="775545"/>
                </a:lnTo>
                <a:lnTo>
                  <a:pt x="362515" y="766050"/>
                </a:lnTo>
                <a:lnTo>
                  <a:pt x="361655" y="766024"/>
                </a:lnTo>
                <a:close/>
              </a:path>
              <a:path w="1065529" h="1334770">
                <a:moveTo>
                  <a:pt x="362025" y="775545"/>
                </a:moveTo>
                <a:lnTo>
                  <a:pt x="356840" y="789686"/>
                </a:lnTo>
                <a:lnTo>
                  <a:pt x="361294" y="789686"/>
                </a:lnTo>
                <a:lnTo>
                  <a:pt x="362025" y="775545"/>
                </a:lnTo>
                <a:close/>
              </a:path>
              <a:path w="1065529" h="1334770">
                <a:moveTo>
                  <a:pt x="362515" y="766050"/>
                </a:moveTo>
                <a:lnTo>
                  <a:pt x="362025" y="775545"/>
                </a:lnTo>
                <a:lnTo>
                  <a:pt x="365473" y="766139"/>
                </a:lnTo>
                <a:lnTo>
                  <a:pt x="362515" y="766050"/>
                </a:lnTo>
                <a:close/>
              </a:path>
              <a:path w="1065529" h="1334770">
                <a:moveTo>
                  <a:pt x="367706" y="760349"/>
                </a:moveTo>
                <a:lnTo>
                  <a:pt x="362809" y="760349"/>
                </a:lnTo>
                <a:lnTo>
                  <a:pt x="362515" y="766050"/>
                </a:lnTo>
                <a:lnTo>
                  <a:pt x="365473" y="766139"/>
                </a:lnTo>
                <a:lnTo>
                  <a:pt x="365827" y="765175"/>
                </a:lnTo>
                <a:lnTo>
                  <a:pt x="366665" y="762888"/>
                </a:lnTo>
                <a:lnTo>
                  <a:pt x="367706" y="760349"/>
                </a:lnTo>
                <a:close/>
              </a:path>
              <a:path w="1065529" h="1334770">
                <a:moveTo>
                  <a:pt x="362809" y="760349"/>
                </a:moveTo>
                <a:lnTo>
                  <a:pt x="361655" y="766024"/>
                </a:lnTo>
                <a:lnTo>
                  <a:pt x="362515" y="766050"/>
                </a:lnTo>
                <a:lnTo>
                  <a:pt x="362809" y="760349"/>
                </a:lnTo>
                <a:close/>
              </a:path>
              <a:path w="1065529" h="1334770">
                <a:moveTo>
                  <a:pt x="544679" y="180007"/>
                </a:moveTo>
                <a:lnTo>
                  <a:pt x="472065" y="246380"/>
                </a:lnTo>
                <a:lnTo>
                  <a:pt x="432239" y="292988"/>
                </a:lnTo>
                <a:lnTo>
                  <a:pt x="394192" y="341375"/>
                </a:lnTo>
                <a:lnTo>
                  <a:pt x="358066" y="391668"/>
                </a:lnTo>
                <a:lnTo>
                  <a:pt x="324234" y="443102"/>
                </a:lnTo>
                <a:lnTo>
                  <a:pt x="292131" y="496697"/>
                </a:lnTo>
                <a:lnTo>
                  <a:pt x="262442" y="551561"/>
                </a:lnTo>
                <a:lnTo>
                  <a:pt x="235276" y="607187"/>
                </a:lnTo>
                <a:lnTo>
                  <a:pt x="210524" y="663956"/>
                </a:lnTo>
                <a:lnTo>
                  <a:pt x="183705" y="734949"/>
                </a:lnTo>
                <a:lnTo>
                  <a:pt x="182381" y="760629"/>
                </a:lnTo>
                <a:lnTo>
                  <a:pt x="361655" y="766024"/>
                </a:lnTo>
                <a:lnTo>
                  <a:pt x="362809" y="760349"/>
                </a:lnTo>
                <a:lnTo>
                  <a:pt x="367706" y="760349"/>
                </a:lnTo>
                <a:lnTo>
                  <a:pt x="375531" y="740537"/>
                </a:lnTo>
                <a:lnTo>
                  <a:pt x="376334" y="738505"/>
                </a:lnTo>
                <a:lnTo>
                  <a:pt x="385802" y="716152"/>
                </a:lnTo>
                <a:lnTo>
                  <a:pt x="386661" y="714121"/>
                </a:lnTo>
                <a:lnTo>
                  <a:pt x="396655" y="691896"/>
                </a:lnTo>
                <a:lnTo>
                  <a:pt x="397567" y="689863"/>
                </a:lnTo>
                <a:lnTo>
                  <a:pt x="409073" y="665734"/>
                </a:lnTo>
                <a:lnTo>
                  <a:pt x="420312" y="643382"/>
                </a:lnTo>
                <a:lnTo>
                  <a:pt x="432774" y="619633"/>
                </a:lnTo>
                <a:lnTo>
                  <a:pt x="433777" y="617727"/>
                </a:lnTo>
                <a:lnTo>
                  <a:pt x="445832" y="596138"/>
                </a:lnTo>
                <a:lnTo>
                  <a:pt x="446892" y="594233"/>
                </a:lnTo>
                <a:lnTo>
                  <a:pt x="459594" y="572643"/>
                </a:lnTo>
                <a:lnTo>
                  <a:pt x="460488" y="571119"/>
                </a:lnTo>
                <a:lnTo>
                  <a:pt x="473089" y="550545"/>
                </a:lnTo>
                <a:lnTo>
                  <a:pt x="474719" y="547877"/>
                </a:lnTo>
                <a:lnTo>
                  <a:pt x="502813" y="505206"/>
                </a:lnTo>
                <a:lnTo>
                  <a:pt x="504899" y="502031"/>
                </a:lnTo>
                <a:lnTo>
                  <a:pt x="534100" y="461518"/>
                </a:lnTo>
                <a:lnTo>
                  <a:pt x="536474" y="458216"/>
                </a:lnTo>
                <a:lnTo>
                  <a:pt x="567263" y="419226"/>
                </a:lnTo>
                <a:lnTo>
                  <a:pt x="567136" y="419226"/>
                </a:lnTo>
                <a:lnTo>
                  <a:pt x="569561" y="416306"/>
                </a:lnTo>
                <a:lnTo>
                  <a:pt x="601619" y="378841"/>
                </a:lnTo>
                <a:lnTo>
                  <a:pt x="604330" y="375666"/>
                </a:lnTo>
                <a:lnTo>
                  <a:pt x="604476" y="375666"/>
                </a:lnTo>
                <a:lnTo>
                  <a:pt x="625093" y="353695"/>
                </a:lnTo>
                <a:lnTo>
                  <a:pt x="620076" y="353695"/>
                </a:lnTo>
                <a:lnTo>
                  <a:pt x="626811" y="348304"/>
                </a:lnTo>
                <a:lnTo>
                  <a:pt x="544679" y="180007"/>
                </a:lnTo>
                <a:close/>
              </a:path>
              <a:path w="1065529" h="1334770">
                <a:moveTo>
                  <a:pt x="366665" y="762888"/>
                </a:moveTo>
                <a:lnTo>
                  <a:pt x="365800" y="765175"/>
                </a:lnTo>
                <a:lnTo>
                  <a:pt x="366173" y="764230"/>
                </a:lnTo>
                <a:lnTo>
                  <a:pt x="366665" y="762888"/>
                </a:lnTo>
                <a:close/>
              </a:path>
              <a:path w="1065529" h="1334770">
                <a:moveTo>
                  <a:pt x="366173" y="764230"/>
                </a:moveTo>
                <a:lnTo>
                  <a:pt x="365800" y="765175"/>
                </a:lnTo>
                <a:lnTo>
                  <a:pt x="366173" y="764230"/>
                </a:lnTo>
                <a:close/>
              </a:path>
              <a:path w="1065529" h="1334770">
                <a:moveTo>
                  <a:pt x="366703" y="762888"/>
                </a:moveTo>
                <a:lnTo>
                  <a:pt x="366173" y="764230"/>
                </a:lnTo>
                <a:lnTo>
                  <a:pt x="366703" y="762888"/>
                </a:lnTo>
                <a:close/>
              </a:path>
              <a:path w="1065529" h="1334770">
                <a:moveTo>
                  <a:pt x="376073" y="739164"/>
                </a:moveTo>
                <a:lnTo>
                  <a:pt x="375493" y="740537"/>
                </a:lnTo>
                <a:lnTo>
                  <a:pt x="376073" y="739164"/>
                </a:lnTo>
                <a:close/>
              </a:path>
              <a:path w="1065529" h="1334770">
                <a:moveTo>
                  <a:pt x="376352" y="738505"/>
                </a:moveTo>
                <a:lnTo>
                  <a:pt x="376073" y="739164"/>
                </a:lnTo>
                <a:lnTo>
                  <a:pt x="376352" y="738505"/>
                </a:lnTo>
                <a:close/>
              </a:path>
              <a:path w="1065529" h="1334770">
                <a:moveTo>
                  <a:pt x="386271" y="715044"/>
                </a:moveTo>
                <a:lnTo>
                  <a:pt x="385773" y="716152"/>
                </a:lnTo>
                <a:lnTo>
                  <a:pt x="386271" y="715044"/>
                </a:lnTo>
                <a:close/>
              </a:path>
              <a:path w="1065529" h="1334770">
                <a:moveTo>
                  <a:pt x="386685" y="714121"/>
                </a:moveTo>
                <a:lnTo>
                  <a:pt x="386271" y="715044"/>
                </a:lnTo>
                <a:lnTo>
                  <a:pt x="386685" y="714121"/>
                </a:lnTo>
                <a:close/>
              </a:path>
              <a:path w="1065529" h="1334770">
                <a:moveTo>
                  <a:pt x="397608" y="689863"/>
                </a:moveTo>
                <a:lnTo>
                  <a:pt x="396875" y="691406"/>
                </a:lnTo>
                <a:lnTo>
                  <a:pt x="397608" y="689863"/>
                </a:lnTo>
                <a:close/>
              </a:path>
              <a:path w="1065529" h="1334770">
                <a:moveTo>
                  <a:pt x="409122" y="665734"/>
                </a:moveTo>
                <a:lnTo>
                  <a:pt x="408232" y="667512"/>
                </a:lnTo>
                <a:lnTo>
                  <a:pt x="409122" y="665734"/>
                </a:lnTo>
                <a:close/>
              </a:path>
              <a:path w="1065529" h="1334770">
                <a:moveTo>
                  <a:pt x="421203" y="641604"/>
                </a:moveTo>
                <a:lnTo>
                  <a:pt x="420265" y="643382"/>
                </a:lnTo>
                <a:lnTo>
                  <a:pt x="421203" y="641604"/>
                </a:lnTo>
                <a:close/>
              </a:path>
              <a:path w="1065529" h="1334770">
                <a:moveTo>
                  <a:pt x="433087" y="619038"/>
                </a:moveTo>
                <a:lnTo>
                  <a:pt x="432756" y="619633"/>
                </a:lnTo>
                <a:lnTo>
                  <a:pt x="433087" y="619038"/>
                </a:lnTo>
                <a:close/>
              </a:path>
              <a:path w="1065529" h="1334770">
                <a:moveTo>
                  <a:pt x="433816" y="617727"/>
                </a:moveTo>
                <a:lnTo>
                  <a:pt x="433087" y="619038"/>
                </a:lnTo>
                <a:lnTo>
                  <a:pt x="433816" y="617727"/>
                </a:lnTo>
                <a:close/>
              </a:path>
              <a:path w="1065529" h="1334770">
                <a:moveTo>
                  <a:pt x="446212" y="595454"/>
                </a:moveTo>
                <a:lnTo>
                  <a:pt x="445811" y="596138"/>
                </a:lnTo>
                <a:lnTo>
                  <a:pt x="446212" y="595454"/>
                </a:lnTo>
                <a:close/>
              </a:path>
              <a:path w="1065529" h="1334770">
                <a:moveTo>
                  <a:pt x="446929" y="594233"/>
                </a:moveTo>
                <a:lnTo>
                  <a:pt x="446212" y="595454"/>
                </a:lnTo>
                <a:lnTo>
                  <a:pt x="446929" y="594233"/>
                </a:lnTo>
                <a:close/>
              </a:path>
              <a:path w="1065529" h="1334770">
                <a:moveTo>
                  <a:pt x="460517" y="571119"/>
                </a:moveTo>
                <a:lnTo>
                  <a:pt x="459779" y="572327"/>
                </a:lnTo>
                <a:lnTo>
                  <a:pt x="460517" y="571119"/>
                </a:lnTo>
                <a:close/>
              </a:path>
              <a:path w="1065529" h="1334770">
                <a:moveTo>
                  <a:pt x="474719" y="547877"/>
                </a:moveTo>
                <a:lnTo>
                  <a:pt x="473014" y="550545"/>
                </a:lnTo>
                <a:lnTo>
                  <a:pt x="474093" y="548901"/>
                </a:lnTo>
                <a:lnTo>
                  <a:pt x="474719" y="547877"/>
                </a:lnTo>
                <a:close/>
              </a:path>
              <a:path w="1065529" h="1334770">
                <a:moveTo>
                  <a:pt x="474093" y="548901"/>
                </a:moveTo>
                <a:lnTo>
                  <a:pt x="473014" y="550545"/>
                </a:lnTo>
                <a:lnTo>
                  <a:pt x="474093" y="548901"/>
                </a:lnTo>
                <a:close/>
              </a:path>
              <a:path w="1065529" h="1334770">
                <a:moveTo>
                  <a:pt x="474766" y="547877"/>
                </a:moveTo>
                <a:lnTo>
                  <a:pt x="474093" y="548901"/>
                </a:lnTo>
                <a:lnTo>
                  <a:pt x="474766" y="547877"/>
                </a:lnTo>
                <a:close/>
              </a:path>
              <a:path w="1065529" h="1334770">
                <a:moveTo>
                  <a:pt x="971670" y="135127"/>
                </a:moveTo>
                <a:lnTo>
                  <a:pt x="620916" y="135127"/>
                </a:lnTo>
                <a:lnTo>
                  <a:pt x="708529" y="301498"/>
                </a:lnTo>
                <a:lnTo>
                  <a:pt x="631319" y="347060"/>
                </a:lnTo>
                <a:lnTo>
                  <a:pt x="627954" y="350646"/>
                </a:lnTo>
                <a:lnTo>
                  <a:pt x="708649" y="516000"/>
                </a:lnTo>
                <a:lnTo>
                  <a:pt x="971670" y="135127"/>
                </a:lnTo>
                <a:close/>
              </a:path>
              <a:path w="1065529" h="1334770">
                <a:moveTo>
                  <a:pt x="504899" y="502031"/>
                </a:moveTo>
                <a:lnTo>
                  <a:pt x="502690" y="505206"/>
                </a:lnTo>
                <a:lnTo>
                  <a:pt x="504123" y="503212"/>
                </a:lnTo>
                <a:lnTo>
                  <a:pt x="504899" y="502031"/>
                </a:lnTo>
                <a:close/>
              </a:path>
              <a:path w="1065529" h="1334770">
                <a:moveTo>
                  <a:pt x="504123" y="503212"/>
                </a:moveTo>
                <a:lnTo>
                  <a:pt x="502690" y="505206"/>
                </a:lnTo>
                <a:lnTo>
                  <a:pt x="504123" y="503212"/>
                </a:lnTo>
                <a:close/>
              </a:path>
              <a:path w="1065529" h="1334770">
                <a:moveTo>
                  <a:pt x="504972" y="502031"/>
                </a:moveTo>
                <a:lnTo>
                  <a:pt x="504123" y="503212"/>
                </a:lnTo>
                <a:lnTo>
                  <a:pt x="504972" y="502031"/>
                </a:lnTo>
                <a:close/>
              </a:path>
              <a:path w="1065529" h="1334770">
                <a:moveTo>
                  <a:pt x="536474" y="458216"/>
                </a:moveTo>
                <a:lnTo>
                  <a:pt x="533989" y="461518"/>
                </a:lnTo>
                <a:lnTo>
                  <a:pt x="535280" y="459876"/>
                </a:lnTo>
                <a:lnTo>
                  <a:pt x="536474" y="458216"/>
                </a:lnTo>
                <a:close/>
              </a:path>
              <a:path w="1065529" h="1334770">
                <a:moveTo>
                  <a:pt x="535280" y="459876"/>
                </a:moveTo>
                <a:lnTo>
                  <a:pt x="533989" y="461518"/>
                </a:lnTo>
                <a:lnTo>
                  <a:pt x="535280" y="459876"/>
                </a:lnTo>
                <a:close/>
              </a:path>
              <a:path w="1065529" h="1334770">
                <a:moveTo>
                  <a:pt x="536587" y="458216"/>
                </a:moveTo>
                <a:lnTo>
                  <a:pt x="535280" y="459876"/>
                </a:lnTo>
                <a:lnTo>
                  <a:pt x="536587" y="458216"/>
                </a:lnTo>
                <a:close/>
              </a:path>
              <a:path w="1065529" h="1334770">
                <a:moveTo>
                  <a:pt x="569561" y="416306"/>
                </a:moveTo>
                <a:lnTo>
                  <a:pt x="567136" y="419226"/>
                </a:lnTo>
                <a:lnTo>
                  <a:pt x="568759" y="417325"/>
                </a:lnTo>
                <a:lnTo>
                  <a:pt x="569561" y="416306"/>
                </a:lnTo>
                <a:close/>
              </a:path>
              <a:path w="1065529" h="1334770">
                <a:moveTo>
                  <a:pt x="568759" y="417325"/>
                </a:moveTo>
                <a:lnTo>
                  <a:pt x="567136" y="419226"/>
                </a:lnTo>
                <a:lnTo>
                  <a:pt x="567263" y="419226"/>
                </a:lnTo>
                <a:lnTo>
                  <a:pt x="568759" y="417325"/>
                </a:lnTo>
                <a:close/>
              </a:path>
              <a:path w="1065529" h="1334770">
                <a:moveTo>
                  <a:pt x="569630" y="416306"/>
                </a:moveTo>
                <a:lnTo>
                  <a:pt x="568759" y="417325"/>
                </a:lnTo>
                <a:lnTo>
                  <a:pt x="569630" y="416306"/>
                </a:lnTo>
                <a:close/>
              </a:path>
              <a:path w="1065529" h="1334770">
                <a:moveTo>
                  <a:pt x="604330" y="375666"/>
                </a:moveTo>
                <a:lnTo>
                  <a:pt x="601497" y="378841"/>
                </a:lnTo>
                <a:lnTo>
                  <a:pt x="602856" y="377392"/>
                </a:lnTo>
                <a:lnTo>
                  <a:pt x="604330" y="375666"/>
                </a:lnTo>
                <a:close/>
              </a:path>
              <a:path w="1065529" h="1334770">
                <a:moveTo>
                  <a:pt x="602856" y="377392"/>
                </a:moveTo>
                <a:lnTo>
                  <a:pt x="601497" y="378841"/>
                </a:lnTo>
                <a:lnTo>
                  <a:pt x="602856" y="377392"/>
                </a:lnTo>
                <a:close/>
              </a:path>
              <a:path w="1065529" h="1334770">
                <a:moveTo>
                  <a:pt x="604476" y="375666"/>
                </a:moveTo>
                <a:lnTo>
                  <a:pt x="604330" y="375666"/>
                </a:lnTo>
                <a:lnTo>
                  <a:pt x="602856" y="377392"/>
                </a:lnTo>
                <a:lnTo>
                  <a:pt x="604476" y="375666"/>
                </a:lnTo>
                <a:close/>
              </a:path>
              <a:path w="1065529" h="1334770">
                <a:moveTo>
                  <a:pt x="626811" y="348304"/>
                </a:moveTo>
                <a:lnTo>
                  <a:pt x="620076" y="353695"/>
                </a:lnTo>
                <a:lnTo>
                  <a:pt x="627347" y="349404"/>
                </a:lnTo>
                <a:lnTo>
                  <a:pt x="626811" y="348304"/>
                </a:lnTo>
                <a:close/>
              </a:path>
              <a:path w="1065529" h="1334770">
                <a:moveTo>
                  <a:pt x="627347" y="349404"/>
                </a:moveTo>
                <a:lnTo>
                  <a:pt x="620076" y="353695"/>
                </a:lnTo>
                <a:lnTo>
                  <a:pt x="625093" y="353695"/>
                </a:lnTo>
                <a:lnTo>
                  <a:pt x="627954" y="350646"/>
                </a:lnTo>
                <a:lnTo>
                  <a:pt x="627347" y="349404"/>
                </a:lnTo>
                <a:close/>
              </a:path>
              <a:path w="1065529" h="1334770">
                <a:moveTo>
                  <a:pt x="631319" y="347060"/>
                </a:moveTo>
                <a:lnTo>
                  <a:pt x="627347" y="349404"/>
                </a:lnTo>
                <a:lnTo>
                  <a:pt x="627954" y="350646"/>
                </a:lnTo>
                <a:lnTo>
                  <a:pt x="631319" y="347060"/>
                </a:lnTo>
                <a:close/>
              </a:path>
              <a:path w="1065529" h="1334770">
                <a:moveTo>
                  <a:pt x="640228" y="337566"/>
                </a:moveTo>
                <a:lnTo>
                  <a:pt x="626811" y="348304"/>
                </a:lnTo>
                <a:lnTo>
                  <a:pt x="627347" y="349404"/>
                </a:lnTo>
                <a:lnTo>
                  <a:pt x="631319" y="347060"/>
                </a:lnTo>
                <a:lnTo>
                  <a:pt x="640228" y="337566"/>
                </a:lnTo>
                <a:close/>
              </a:path>
              <a:path w="1065529" h="1334770">
                <a:moveTo>
                  <a:pt x="620916" y="135127"/>
                </a:moveTo>
                <a:lnTo>
                  <a:pt x="544679" y="180007"/>
                </a:lnTo>
                <a:lnTo>
                  <a:pt x="626811" y="348304"/>
                </a:lnTo>
                <a:lnTo>
                  <a:pt x="640228" y="337566"/>
                </a:lnTo>
                <a:lnTo>
                  <a:pt x="647408" y="337566"/>
                </a:lnTo>
                <a:lnTo>
                  <a:pt x="708529" y="301498"/>
                </a:lnTo>
                <a:lnTo>
                  <a:pt x="620916" y="135127"/>
                </a:lnTo>
                <a:close/>
              </a:path>
              <a:path w="1065529" h="1334770">
                <a:moveTo>
                  <a:pt x="647408" y="337566"/>
                </a:moveTo>
                <a:lnTo>
                  <a:pt x="640228" y="337566"/>
                </a:lnTo>
                <a:lnTo>
                  <a:pt x="631319" y="347060"/>
                </a:lnTo>
                <a:lnTo>
                  <a:pt x="647408" y="337566"/>
                </a:lnTo>
                <a:close/>
              </a:path>
              <a:path w="1065529" h="1334770">
                <a:moveTo>
                  <a:pt x="1064986" y="0"/>
                </a:moveTo>
                <a:lnTo>
                  <a:pt x="460799" y="8127"/>
                </a:lnTo>
                <a:lnTo>
                  <a:pt x="544679" y="180007"/>
                </a:lnTo>
                <a:lnTo>
                  <a:pt x="620916" y="135127"/>
                </a:lnTo>
                <a:lnTo>
                  <a:pt x="971670" y="135127"/>
                </a:lnTo>
                <a:lnTo>
                  <a:pt x="1064986" y="0"/>
                </a:lnTo>
                <a:close/>
              </a:path>
            </a:pathLst>
          </a:custGeom>
          <a:solidFill>
            <a:srgbClr val="BDD7EE"/>
          </a:solidFill>
        </p:spPr>
        <p:txBody>
          <a:bodyPr wrap="square" lIns="0" tIns="0" rIns="0" bIns="0" rtlCol="0"/>
          <a:lstStyle/>
          <a:p>
            <a:endParaRPr/>
          </a:p>
        </p:txBody>
      </p:sp>
      <p:sp>
        <p:nvSpPr>
          <p:cNvPr id="18" name="object 18"/>
          <p:cNvSpPr/>
          <p:nvPr/>
        </p:nvSpPr>
        <p:spPr>
          <a:xfrm>
            <a:off x="5802870" y="4744717"/>
            <a:ext cx="1871345" cy="1202690"/>
          </a:xfrm>
          <a:custGeom>
            <a:avLst/>
            <a:gdLst/>
            <a:ahLst/>
            <a:cxnLst/>
            <a:rect l="l" t="t" r="r" b="b"/>
            <a:pathLst>
              <a:path w="1871345" h="1202689">
                <a:moveTo>
                  <a:pt x="0" y="666369"/>
                </a:moveTo>
                <a:lnTo>
                  <a:pt x="328712" y="1202435"/>
                </a:lnTo>
                <a:lnTo>
                  <a:pt x="420305" y="1037842"/>
                </a:lnTo>
                <a:lnTo>
                  <a:pt x="342884" y="990180"/>
                </a:lnTo>
                <a:lnTo>
                  <a:pt x="433440" y="825500"/>
                </a:lnTo>
                <a:lnTo>
                  <a:pt x="538469" y="825500"/>
                </a:lnTo>
                <a:lnTo>
                  <a:pt x="602781" y="709930"/>
                </a:lnTo>
                <a:lnTo>
                  <a:pt x="0" y="666369"/>
                </a:lnTo>
                <a:close/>
              </a:path>
              <a:path w="1871345" h="1202689">
                <a:moveTo>
                  <a:pt x="516175" y="865561"/>
                </a:moveTo>
                <a:lnTo>
                  <a:pt x="511664" y="873667"/>
                </a:lnTo>
                <a:lnTo>
                  <a:pt x="512226" y="874013"/>
                </a:lnTo>
                <a:lnTo>
                  <a:pt x="511472" y="874013"/>
                </a:lnTo>
                <a:lnTo>
                  <a:pt x="420305" y="1037842"/>
                </a:lnTo>
                <a:lnTo>
                  <a:pt x="438604" y="1049108"/>
                </a:lnTo>
                <a:lnTo>
                  <a:pt x="496613" y="1055128"/>
                </a:lnTo>
                <a:lnTo>
                  <a:pt x="537927" y="1057680"/>
                </a:lnTo>
                <a:lnTo>
                  <a:pt x="619235" y="1057985"/>
                </a:lnTo>
                <a:lnTo>
                  <a:pt x="702344" y="1052346"/>
                </a:lnTo>
                <a:lnTo>
                  <a:pt x="786053" y="1040929"/>
                </a:lnTo>
                <a:lnTo>
                  <a:pt x="870003" y="1024216"/>
                </a:lnTo>
                <a:lnTo>
                  <a:pt x="953712" y="1002423"/>
                </a:lnTo>
                <a:lnTo>
                  <a:pt x="1036702" y="975880"/>
                </a:lnTo>
                <a:lnTo>
                  <a:pt x="1118970" y="944866"/>
                </a:lnTo>
                <a:lnTo>
                  <a:pt x="1199798" y="909471"/>
                </a:lnTo>
                <a:lnTo>
                  <a:pt x="1271079" y="874013"/>
                </a:lnTo>
                <a:lnTo>
                  <a:pt x="512226" y="874013"/>
                </a:lnTo>
                <a:lnTo>
                  <a:pt x="511592" y="873797"/>
                </a:lnTo>
                <a:lnTo>
                  <a:pt x="1271514" y="873797"/>
                </a:lnTo>
                <a:lnTo>
                  <a:pt x="1278943" y="870101"/>
                </a:lnTo>
                <a:lnTo>
                  <a:pt x="1283294" y="867663"/>
                </a:lnTo>
                <a:lnTo>
                  <a:pt x="610707" y="867663"/>
                </a:lnTo>
                <a:lnTo>
                  <a:pt x="613703" y="867461"/>
                </a:lnTo>
                <a:lnTo>
                  <a:pt x="545974" y="867345"/>
                </a:lnTo>
                <a:lnTo>
                  <a:pt x="541050" y="867193"/>
                </a:lnTo>
                <a:lnTo>
                  <a:pt x="543429" y="867193"/>
                </a:lnTo>
                <a:lnTo>
                  <a:pt x="516175" y="865561"/>
                </a:lnTo>
                <a:close/>
              </a:path>
              <a:path w="1871345" h="1202689">
                <a:moveTo>
                  <a:pt x="433440" y="825500"/>
                </a:moveTo>
                <a:lnTo>
                  <a:pt x="342884" y="990180"/>
                </a:lnTo>
                <a:lnTo>
                  <a:pt x="420305" y="1037842"/>
                </a:lnTo>
                <a:lnTo>
                  <a:pt x="511592" y="873797"/>
                </a:lnTo>
                <a:lnTo>
                  <a:pt x="475715" y="861567"/>
                </a:lnTo>
                <a:lnTo>
                  <a:pt x="492014" y="861567"/>
                </a:lnTo>
                <a:lnTo>
                  <a:pt x="433440" y="825500"/>
                </a:lnTo>
                <a:close/>
              </a:path>
              <a:path w="1871345" h="1202689">
                <a:moveTo>
                  <a:pt x="511664" y="873667"/>
                </a:moveTo>
                <a:lnTo>
                  <a:pt x="511592" y="873797"/>
                </a:lnTo>
                <a:lnTo>
                  <a:pt x="512226" y="874013"/>
                </a:lnTo>
                <a:lnTo>
                  <a:pt x="511664" y="873667"/>
                </a:lnTo>
                <a:close/>
              </a:path>
              <a:path w="1871345" h="1202689">
                <a:moveTo>
                  <a:pt x="475715" y="861567"/>
                </a:moveTo>
                <a:lnTo>
                  <a:pt x="511592" y="873797"/>
                </a:lnTo>
                <a:lnTo>
                  <a:pt x="511664" y="873667"/>
                </a:lnTo>
                <a:lnTo>
                  <a:pt x="495313" y="863599"/>
                </a:lnTo>
                <a:lnTo>
                  <a:pt x="475715" y="861567"/>
                </a:lnTo>
                <a:close/>
              </a:path>
              <a:path w="1871345" h="1202689">
                <a:moveTo>
                  <a:pt x="495313" y="863599"/>
                </a:moveTo>
                <a:lnTo>
                  <a:pt x="511664" y="873667"/>
                </a:lnTo>
                <a:lnTo>
                  <a:pt x="516175" y="865561"/>
                </a:lnTo>
                <a:lnTo>
                  <a:pt x="513104" y="865377"/>
                </a:lnTo>
                <a:lnTo>
                  <a:pt x="512466" y="865377"/>
                </a:lnTo>
                <a:lnTo>
                  <a:pt x="508863" y="865123"/>
                </a:lnTo>
                <a:lnTo>
                  <a:pt x="510016" y="865123"/>
                </a:lnTo>
                <a:lnTo>
                  <a:pt x="495313" y="863599"/>
                </a:lnTo>
                <a:close/>
              </a:path>
              <a:path w="1871345" h="1202689">
                <a:moveTo>
                  <a:pt x="613703" y="867461"/>
                </a:moveTo>
                <a:lnTo>
                  <a:pt x="610707" y="867663"/>
                </a:lnTo>
                <a:lnTo>
                  <a:pt x="616832" y="867472"/>
                </a:lnTo>
                <a:lnTo>
                  <a:pt x="613703" y="867461"/>
                </a:lnTo>
                <a:close/>
              </a:path>
              <a:path w="1871345" h="1202689">
                <a:moveTo>
                  <a:pt x="683901" y="862728"/>
                </a:moveTo>
                <a:lnTo>
                  <a:pt x="613703" y="867461"/>
                </a:lnTo>
                <a:lnTo>
                  <a:pt x="616832" y="867472"/>
                </a:lnTo>
                <a:lnTo>
                  <a:pt x="610707" y="867663"/>
                </a:lnTo>
                <a:lnTo>
                  <a:pt x="1283294" y="867663"/>
                </a:lnTo>
                <a:lnTo>
                  <a:pt x="1291678" y="862964"/>
                </a:lnTo>
                <a:lnTo>
                  <a:pt x="682167" y="862964"/>
                </a:lnTo>
                <a:lnTo>
                  <a:pt x="683901" y="862728"/>
                </a:lnTo>
                <a:close/>
              </a:path>
              <a:path w="1871345" h="1202689">
                <a:moveTo>
                  <a:pt x="541050" y="867193"/>
                </a:moveTo>
                <a:lnTo>
                  <a:pt x="545974" y="867345"/>
                </a:lnTo>
                <a:lnTo>
                  <a:pt x="543585" y="867202"/>
                </a:lnTo>
                <a:lnTo>
                  <a:pt x="541050" y="867193"/>
                </a:lnTo>
                <a:close/>
              </a:path>
              <a:path w="1871345" h="1202689">
                <a:moveTo>
                  <a:pt x="543585" y="867202"/>
                </a:moveTo>
                <a:lnTo>
                  <a:pt x="545974" y="867345"/>
                </a:lnTo>
                <a:lnTo>
                  <a:pt x="582386" y="867345"/>
                </a:lnTo>
                <a:lnTo>
                  <a:pt x="543585" y="867202"/>
                </a:lnTo>
                <a:close/>
              </a:path>
              <a:path w="1871345" h="1202689">
                <a:moveTo>
                  <a:pt x="543429" y="867193"/>
                </a:moveTo>
                <a:lnTo>
                  <a:pt x="541050" y="867193"/>
                </a:lnTo>
                <a:lnTo>
                  <a:pt x="543585" y="867202"/>
                </a:lnTo>
                <a:lnTo>
                  <a:pt x="543429" y="867193"/>
                </a:lnTo>
                <a:close/>
              </a:path>
              <a:path w="1871345" h="1202689">
                <a:moveTo>
                  <a:pt x="538469" y="825500"/>
                </a:moveTo>
                <a:lnTo>
                  <a:pt x="433440" y="825500"/>
                </a:lnTo>
                <a:lnTo>
                  <a:pt x="495313" y="863599"/>
                </a:lnTo>
                <a:lnTo>
                  <a:pt x="511593" y="865286"/>
                </a:lnTo>
                <a:lnTo>
                  <a:pt x="516175" y="865561"/>
                </a:lnTo>
                <a:lnTo>
                  <a:pt x="538469" y="825500"/>
                </a:lnTo>
                <a:close/>
              </a:path>
              <a:path w="1871345" h="1202689">
                <a:moveTo>
                  <a:pt x="508863" y="865123"/>
                </a:moveTo>
                <a:lnTo>
                  <a:pt x="512466" y="865377"/>
                </a:lnTo>
                <a:lnTo>
                  <a:pt x="511593" y="865286"/>
                </a:lnTo>
                <a:lnTo>
                  <a:pt x="508863" y="865123"/>
                </a:lnTo>
                <a:close/>
              </a:path>
              <a:path w="1871345" h="1202689">
                <a:moveTo>
                  <a:pt x="511593" y="865286"/>
                </a:moveTo>
                <a:lnTo>
                  <a:pt x="512466" y="865377"/>
                </a:lnTo>
                <a:lnTo>
                  <a:pt x="513104" y="865377"/>
                </a:lnTo>
                <a:lnTo>
                  <a:pt x="511593" y="865286"/>
                </a:lnTo>
                <a:close/>
              </a:path>
              <a:path w="1871345" h="1202689">
                <a:moveTo>
                  <a:pt x="510016" y="865123"/>
                </a:moveTo>
                <a:lnTo>
                  <a:pt x="508863" y="865123"/>
                </a:lnTo>
                <a:lnTo>
                  <a:pt x="511593" y="865286"/>
                </a:lnTo>
                <a:lnTo>
                  <a:pt x="510016" y="865123"/>
                </a:lnTo>
                <a:close/>
              </a:path>
              <a:path w="1871345" h="1202689">
                <a:moveTo>
                  <a:pt x="492014" y="861567"/>
                </a:moveTo>
                <a:lnTo>
                  <a:pt x="475715" y="861567"/>
                </a:lnTo>
                <a:lnTo>
                  <a:pt x="495313" y="863599"/>
                </a:lnTo>
                <a:lnTo>
                  <a:pt x="492014" y="861567"/>
                </a:lnTo>
                <a:close/>
              </a:path>
              <a:path w="1871345" h="1202689">
                <a:moveTo>
                  <a:pt x="687932" y="862456"/>
                </a:moveTo>
                <a:lnTo>
                  <a:pt x="683901" y="862728"/>
                </a:lnTo>
                <a:lnTo>
                  <a:pt x="682167" y="862964"/>
                </a:lnTo>
                <a:lnTo>
                  <a:pt x="687932" y="862456"/>
                </a:lnTo>
                <a:close/>
              </a:path>
              <a:path w="1871345" h="1202689">
                <a:moveTo>
                  <a:pt x="1292585" y="862456"/>
                </a:moveTo>
                <a:lnTo>
                  <a:pt x="687932" y="862456"/>
                </a:lnTo>
                <a:lnTo>
                  <a:pt x="682167" y="862964"/>
                </a:lnTo>
                <a:lnTo>
                  <a:pt x="1291678" y="862964"/>
                </a:lnTo>
                <a:lnTo>
                  <a:pt x="1292585" y="862456"/>
                </a:lnTo>
                <a:close/>
              </a:path>
              <a:path w="1871345" h="1202689">
                <a:moveTo>
                  <a:pt x="758237" y="852601"/>
                </a:moveTo>
                <a:lnTo>
                  <a:pt x="683901" y="862728"/>
                </a:lnTo>
                <a:lnTo>
                  <a:pt x="687932" y="862456"/>
                </a:lnTo>
                <a:lnTo>
                  <a:pt x="1292585" y="862456"/>
                </a:lnTo>
                <a:lnTo>
                  <a:pt x="1309127" y="853185"/>
                </a:lnTo>
                <a:lnTo>
                  <a:pt x="755308" y="853185"/>
                </a:lnTo>
                <a:lnTo>
                  <a:pt x="758237" y="852601"/>
                </a:lnTo>
                <a:close/>
              </a:path>
              <a:path w="1871345" h="1202689">
                <a:moveTo>
                  <a:pt x="760472" y="852296"/>
                </a:moveTo>
                <a:lnTo>
                  <a:pt x="758237" y="852601"/>
                </a:lnTo>
                <a:lnTo>
                  <a:pt x="755308" y="853185"/>
                </a:lnTo>
                <a:lnTo>
                  <a:pt x="760472" y="852296"/>
                </a:lnTo>
                <a:close/>
              </a:path>
              <a:path w="1871345" h="1202689">
                <a:moveTo>
                  <a:pt x="1310713" y="852296"/>
                </a:moveTo>
                <a:lnTo>
                  <a:pt x="760472" y="852296"/>
                </a:lnTo>
                <a:lnTo>
                  <a:pt x="755308" y="853185"/>
                </a:lnTo>
                <a:lnTo>
                  <a:pt x="1309127" y="853185"/>
                </a:lnTo>
                <a:lnTo>
                  <a:pt x="1310713" y="852296"/>
                </a:lnTo>
                <a:close/>
              </a:path>
              <a:path w="1871345" h="1202689">
                <a:moveTo>
                  <a:pt x="831928" y="837894"/>
                </a:moveTo>
                <a:lnTo>
                  <a:pt x="758237" y="852601"/>
                </a:lnTo>
                <a:lnTo>
                  <a:pt x="760472" y="852296"/>
                </a:lnTo>
                <a:lnTo>
                  <a:pt x="1310713" y="852296"/>
                </a:lnTo>
                <a:lnTo>
                  <a:pt x="1335186" y="838581"/>
                </a:lnTo>
                <a:lnTo>
                  <a:pt x="829289" y="838581"/>
                </a:lnTo>
                <a:lnTo>
                  <a:pt x="831928" y="837894"/>
                </a:lnTo>
                <a:close/>
              </a:path>
              <a:path w="1871345" h="1202689">
                <a:moveTo>
                  <a:pt x="834213" y="837438"/>
                </a:moveTo>
                <a:lnTo>
                  <a:pt x="831928" y="837894"/>
                </a:lnTo>
                <a:lnTo>
                  <a:pt x="829289" y="838581"/>
                </a:lnTo>
                <a:lnTo>
                  <a:pt x="834213" y="837438"/>
                </a:lnTo>
                <a:close/>
              </a:path>
              <a:path w="1871345" h="1202689">
                <a:moveTo>
                  <a:pt x="1337225" y="837438"/>
                </a:moveTo>
                <a:lnTo>
                  <a:pt x="834213" y="837438"/>
                </a:lnTo>
                <a:lnTo>
                  <a:pt x="829289" y="838581"/>
                </a:lnTo>
                <a:lnTo>
                  <a:pt x="1335186" y="838581"/>
                </a:lnTo>
                <a:lnTo>
                  <a:pt x="1337225" y="837438"/>
                </a:lnTo>
                <a:close/>
              </a:path>
              <a:path w="1871345" h="1202689">
                <a:moveTo>
                  <a:pt x="907298" y="818271"/>
                </a:moveTo>
                <a:lnTo>
                  <a:pt x="831928" y="837894"/>
                </a:lnTo>
                <a:lnTo>
                  <a:pt x="834213" y="837438"/>
                </a:lnTo>
                <a:lnTo>
                  <a:pt x="1337225" y="837438"/>
                </a:lnTo>
                <a:lnTo>
                  <a:pt x="1355807" y="827024"/>
                </a:lnTo>
                <a:lnTo>
                  <a:pt x="1367928" y="819404"/>
                </a:lnTo>
                <a:lnTo>
                  <a:pt x="903751" y="819404"/>
                </a:lnTo>
                <a:lnTo>
                  <a:pt x="907298" y="818271"/>
                </a:lnTo>
                <a:close/>
              </a:path>
              <a:path w="1871345" h="1202689">
                <a:moveTo>
                  <a:pt x="908315" y="818007"/>
                </a:moveTo>
                <a:lnTo>
                  <a:pt x="907298" y="818271"/>
                </a:lnTo>
                <a:lnTo>
                  <a:pt x="903751" y="819404"/>
                </a:lnTo>
                <a:lnTo>
                  <a:pt x="908315" y="818007"/>
                </a:lnTo>
                <a:close/>
              </a:path>
              <a:path w="1871345" h="1202689">
                <a:moveTo>
                  <a:pt x="1370150" y="818007"/>
                </a:moveTo>
                <a:lnTo>
                  <a:pt x="908315" y="818007"/>
                </a:lnTo>
                <a:lnTo>
                  <a:pt x="903751" y="819404"/>
                </a:lnTo>
                <a:lnTo>
                  <a:pt x="1367928" y="819404"/>
                </a:lnTo>
                <a:lnTo>
                  <a:pt x="1370150" y="818007"/>
                </a:lnTo>
                <a:close/>
              </a:path>
              <a:path w="1871345" h="1202689">
                <a:moveTo>
                  <a:pt x="979273" y="795299"/>
                </a:moveTo>
                <a:lnTo>
                  <a:pt x="907298" y="818271"/>
                </a:lnTo>
                <a:lnTo>
                  <a:pt x="908315" y="818007"/>
                </a:lnTo>
                <a:lnTo>
                  <a:pt x="1370150" y="818007"/>
                </a:lnTo>
                <a:lnTo>
                  <a:pt x="1405705" y="795655"/>
                </a:lnTo>
                <a:lnTo>
                  <a:pt x="978333" y="795655"/>
                </a:lnTo>
                <a:lnTo>
                  <a:pt x="979273" y="795299"/>
                </a:lnTo>
                <a:close/>
              </a:path>
              <a:path w="1871345" h="1202689">
                <a:moveTo>
                  <a:pt x="982536" y="794258"/>
                </a:moveTo>
                <a:lnTo>
                  <a:pt x="979273" y="795299"/>
                </a:lnTo>
                <a:lnTo>
                  <a:pt x="978333" y="795655"/>
                </a:lnTo>
                <a:lnTo>
                  <a:pt x="982536" y="794258"/>
                </a:lnTo>
                <a:close/>
              </a:path>
              <a:path w="1871345" h="1202689">
                <a:moveTo>
                  <a:pt x="1407927" y="794258"/>
                </a:moveTo>
                <a:lnTo>
                  <a:pt x="982536" y="794258"/>
                </a:lnTo>
                <a:lnTo>
                  <a:pt x="978333" y="795655"/>
                </a:lnTo>
                <a:lnTo>
                  <a:pt x="1405705" y="795655"/>
                </a:lnTo>
                <a:lnTo>
                  <a:pt x="1407927" y="794258"/>
                </a:lnTo>
                <a:close/>
              </a:path>
              <a:path w="1871345" h="1202689">
                <a:moveTo>
                  <a:pt x="1055232" y="766586"/>
                </a:moveTo>
                <a:lnTo>
                  <a:pt x="979273" y="795299"/>
                </a:lnTo>
                <a:lnTo>
                  <a:pt x="982536" y="794258"/>
                </a:lnTo>
                <a:lnTo>
                  <a:pt x="1407927" y="794258"/>
                </a:lnTo>
                <a:lnTo>
                  <a:pt x="1430149" y="780288"/>
                </a:lnTo>
                <a:lnTo>
                  <a:pt x="1447742" y="767969"/>
                </a:lnTo>
                <a:lnTo>
                  <a:pt x="1052074" y="767969"/>
                </a:lnTo>
                <a:lnTo>
                  <a:pt x="1055232" y="766586"/>
                </a:lnTo>
                <a:close/>
              </a:path>
              <a:path w="1871345" h="1202689">
                <a:moveTo>
                  <a:pt x="1056278" y="766191"/>
                </a:moveTo>
                <a:lnTo>
                  <a:pt x="1055232" y="766586"/>
                </a:lnTo>
                <a:lnTo>
                  <a:pt x="1052074" y="767969"/>
                </a:lnTo>
                <a:lnTo>
                  <a:pt x="1056278" y="766191"/>
                </a:lnTo>
                <a:close/>
              </a:path>
              <a:path w="1871345" h="1202689">
                <a:moveTo>
                  <a:pt x="1450281" y="766191"/>
                </a:moveTo>
                <a:lnTo>
                  <a:pt x="1056278" y="766191"/>
                </a:lnTo>
                <a:lnTo>
                  <a:pt x="1052074" y="767969"/>
                </a:lnTo>
                <a:lnTo>
                  <a:pt x="1447742" y="767969"/>
                </a:lnTo>
                <a:lnTo>
                  <a:pt x="1450281" y="766191"/>
                </a:lnTo>
                <a:close/>
              </a:path>
              <a:path w="1871345" h="1202689">
                <a:moveTo>
                  <a:pt x="1126717" y="735286"/>
                </a:moveTo>
                <a:lnTo>
                  <a:pt x="1055232" y="766586"/>
                </a:lnTo>
                <a:lnTo>
                  <a:pt x="1056278" y="766191"/>
                </a:lnTo>
                <a:lnTo>
                  <a:pt x="1450281" y="766191"/>
                </a:lnTo>
                <a:lnTo>
                  <a:pt x="1493265" y="736092"/>
                </a:lnTo>
                <a:lnTo>
                  <a:pt x="1125095" y="736092"/>
                </a:lnTo>
                <a:lnTo>
                  <a:pt x="1126717" y="735286"/>
                </a:lnTo>
                <a:close/>
              </a:path>
              <a:path w="1871345" h="1202689">
                <a:moveTo>
                  <a:pt x="1128938" y="734314"/>
                </a:moveTo>
                <a:lnTo>
                  <a:pt x="1126717" y="735286"/>
                </a:lnTo>
                <a:lnTo>
                  <a:pt x="1125095" y="736092"/>
                </a:lnTo>
                <a:lnTo>
                  <a:pt x="1128938" y="734314"/>
                </a:lnTo>
                <a:close/>
              </a:path>
              <a:path w="1871345" h="1202689">
                <a:moveTo>
                  <a:pt x="1495804" y="734314"/>
                </a:moveTo>
                <a:lnTo>
                  <a:pt x="1128938" y="734314"/>
                </a:lnTo>
                <a:lnTo>
                  <a:pt x="1125095" y="736092"/>
                </a:lnTo>
                <a:lnTo>
                  <a:pt x="1493265" y="736092"/>
                </a:lnTo>
                <a:lnTo>
                  <a:pt x="1495804" y="734314"/>
                </a:lnTo>
                <a:close/>
              </a:path>
              <a:path w="1871345" h="1202689">
                <a:moveTo>
                  <a:pt x="1198330" y="699721"/>
                </a:moveTo>
                <a:lnTo>
                  <a:pt x="1126717" y="735286"/>
                </a:lnTo>
                <a:lnTo>
                  <a:pt x="1128938" y="734314"/>
                </a:lnTo>
                <a:lnTo>
                  <a:pt x="1495804" y="734314"/>
                </a:lnTo>
                <a:lnTo>
                  <a:pt x="1501608" y="730250"/>
                </a:lnTo>
                <a:lnTo>
                  <a:pt x="1539313" y="700786"/>
                </a:lnTo>
                <a:lnTo>
                  <a:pt x="1196435" y="700786"/>
                </a:lnTo>
                <a:lnTo>
                  <a:pt x="1198330" y="699721"/>
                </a:lnTo>
                <a:close/>
              </a:path>
              <a:path w="1871345" h="1202689">
                <a:moveTo>
                  <a:pt x="1200278" y="698754"/>
                </a:moveTo>
                <a:lnTo>
                  <a:pt x="1198330" y="699721"/>
                </a:lnTo>
                <a:lnTo>
                  <a:pt x="1196435" y="700786"/>
                </a:lnTo>
                <a:lnTo>
                  <a:pt x="1200278" y="698754"/>
                </a:lnTo>
                <a:close/>
              </a:path>
              <a:path w="1871345" h="1202689">
                <a:moveTo>
                  <a:pt x="1541913" y="698754"/>
                </a:moveTo>
                <a:lnTo>
                  <a:pt x="1200278" y="698754"/>
                </a:lnTo>
                <a:lnTo>
                  <a:pt x="1196435" y="700786"/>
                </a:lnTo>
                <a:lnTo>
                  <a:pt x="1539313" y="700786"/>
                </a:lnTo>
                <a:lnTo>
                  <a:pt x="1541913" y="698754"/>
                </a:lnTo>
                <a:close/>
              </a:path>
              <a:path w="1871345" h="1202689">
                <a:moveTo>
                  <a:pt x="1268691" y="660194"/>
                </a:moveTo>
                <a:lnTo>
                  <a:pt x="1198330" y="699721"/>
                </a:lnTo>
                <a:lnTo>
                  <a:pt x="1200278" y="698754"/>
                </a:lnTo>
                <a:lnTo>
                  <a:pt x="1541913" y="698754"/>
                </a:lnTo>
                <a:lnTo>
                  <a:pt x="1569704" y="677037"/>
                </a:lnTo>
                <a:lnTo>
                  <a:pt x="1586820" y="662051"/>
                </a:lnTo>
                <a:lnTo>
                  <a:pt x="1265732" y="662051"/>
                </a:lnTo>
                <a:lnTo>
                  <a:pt x="1268691" y="660194"/>
                </a:lnTo>
                <a:close/>
              </a:path>
              <a:path w="1871345" h="1202689">
                <a:moveTo>
                  <a:pt x="1269455" y="659765"/>
                </a:moveTo>
                <a:lnTo>
                  <a:pt x="1268691" y="660194"/>
                </a:lnTo>
                <a:lnTo>
                  <a:pt x="1265732" y="662051"/>
                </a:lnTo>
                <a:lnTo>
                  <a:pt x="1269455" y="659765"/>
                </a:lnTo>
                <a:close/>
              </a:path>
              <a:path w="1871345" h="1202689">
                <a:moveTo>
                  <a:pt x="1589431" y="659765"/>
                </a:moveTo>
                <a:lnTo>
                  <a:pt x="1269455" y="659765"/>
                </a:lnTo>
                <a:lnTo>
                  <a:pt x="1265732" y="662051"/>
                </a:lnTo>
                <a:lnTo>
                  <a:pt x="1586820" y="662051"/>
                </a:lnTo>
                <a:lnTo>
                  <a:pt x="1589431" y="659765"/>
                </a:lnTo>
                <a:close/>
              </a:path>
              <a:path w="1871345" h="1202689">
                <a:moveTo>
                  <a:pt x="1334218" y="619066"/>
                </a:moveTo>
                <a:lnTo>
                  <a:pt x="1268691" y="660194"/>
                </a:lnTo>
                <a:lnTo>
                  <a:pt x="1269455" y="659765"/>
                </a:lnTo>
                <a:lnTo>
                  <a:pt x="1589431" y="659765"/>
                </a:lnTo>
                <a:lnTo>
                  <a:pt x="1634542" y="620268"/>
                </a:lnTo>
                <a:lnTo>
                  <a:pt x="1332508" y="620268"/>
                </a:lnTo>
                <a:lnTo>
                  <a:pt x="1334218" y="619066"/>
                </a:lnTo>
                <a:close/>
              </a:path>
              <a:path w="1871345" h="1202689">
                <a:moveTo>
                  <a:pt x="1863501" y="366014"/>
                </a:moveTo>
                <a:lnTo>
                  <a:pt x="1587600" y="366014"/>
                </a:lnTo>
                <a:lnTo>
                  <a:pt x="1734242" y="476631"/>
                </a:lnTo>
                <a:lnTo>
                  <a:pt x="1688458" y="544360"/>
                </a:lnTo>
                <a:lnTo>
                  <a:pt x="1858064" y="638810"/>
                </a:lnTo>
                <a:lnTo>
                  <a:pt x="1863501" y="366014"/>
                </a:lnTo>
                <a:close/>
              </a:path>
              <a:path w="1871345" h="1202689">
                <a:moveTo>
                  <a:pt x="1336351" y="617728"/>
                </a:moveTo>
                <a:lnTo>
                  <a:pt x="1334218" y="619066"/>
                </a:lnTo>
                <a:lnTo>
                  <a:pt x="1332508" y="620268"/>
                </a:lnTo>
                <a:lnTo>
                  <a:pt x="1336351" y="617728"/>
                </a:lnTo>
                <a:close/>
              </a:path>
              <a:path w="1871345" h="1202689">
                <a:moveTo>
                  <a:pt x="1637443" y="617728"/>
                </a:moveTo>
                <a:lnTo>
                  <a:pt x="1336351" y="617728"/>
                </a:lnTo>
                <a:lnTo>
                  <a:pt x="1332508" y="620268"/>
                </a:lnTo>
                <a:lnTo>
                  <a:pt x="1634542" y="620268"/>
                </a:lnTo>
                <a:lnTo>
                  <a:pt x="1637443" y="617728"/>
                </a:lnTo>
                <a:close/>
              </a:path>
              <a:path w="1871345" h="1202689">
                <a:moveTo>
                  <a:pt x="1398690" y="573776"/>
                </a:moveTo>
                <a:lnTo>
                  <a:pt x="1334218" y="619066"/>
                </a:lnTo>
                <a:lnTo>
                  <a:pt x="1336351" y="617728"/>
                </a:lnTo>
                <a:lnTo>
                  <a:pt x="1637443" y="617728"/>
                </a:lnTo>
                <a:lnTo>
                  <a:pt x="1640925" y="614680"/>
                </a:lnTo>
                <a:lnTo>
                  <a:pt x="1667366" y="575564"/>
                </a:lnTo>
                <a:lnTo>
                  <a:pt x="1396401" y="575564"/>
                </a:lnTo>
                <a:lnTo>
                  <a:pt x="1398690" y="573776"/>
                </a:lnTo>
                <a:close/>
              </a:path>
              <a:path w="1871345" h="1202689">
                <a:moveTo>
                  <a:pt x="1400124" y="572770"/>
                </a:moveTo>
                <a:lnTo>
                  <a:pt x="1398690" y="573776"/>
                </a:lnTo>
                <a:lnTo>
                  <a:pt x="1396401" y="575564"/>
                </a:lnTo>
                <a:lnTo>
                  <a:pt x="1400124" y="572770"/>
                </a:lnTo>
                <a:close/>
              </a:path>
              <a:path w="1871345" h="1202689">
                <a:moveTo>
                  <a:pt x="1669255" y="572770"/>
                </a:moveTo>
                <a:lnTo>
                  <a:pt x="1400124" y="572770"/>
                </a:lnTo>
                <a:lnTo>
                  <a:pt x="1396401" y="575564"/>
                </a:lnTo>
                <a:lnTo>
                  <a:pt x="1667366" y="575564"/>
                </a:lnTo>
                <a:lnTo>
                  <a:pt x="1669255" y="572770"/>
                </a:lnTo>
                <a:close/>
              </a:path>
              <a:path w="1871345" h="1202689">
                <a:moveTo>
                  <a:pt x="1458680" y="526940"/>
                </a:moveTo>
                <a:lnTo>
                  <a:pt x="1398690" y="573776"/>
                </a:lnTo>
                <a:lnTo>
                  <a:pt x="1400124" y="572770"/>
                </a:lnTo>
                <a:lnTo>
                  <a:pt x="1669255" y="572770"/>
                </a:lnTo>
                <a:lnTo>
                  <a:pt x="1688458" y="544360"/>
                </a:lnTo>
                <a:lnTo>
                  <a:pt x="1660110" y="528574"/>
                </a:lnTo>
                <a:lnTo>
                  <a:pt x="1456811" y="528574"/>
                </a:lnTo>
                <a:lnTo>
                  <a:pt x="1458680" y="526940"/>
                </a:lnTo>
                <a:close/>
              </a:path>
              <a:path w="1871345" h="1202689">
                <a:moveTo>
                  <a:pt x="1587600" y="366014"/>
                </a:moveTo>
                <a:lnTo>
                  <a:pt x="1527645" y="454807"/>
                </a:lnTo>
                <a:lnTo>
                  <a:pt x="1688458" y="544360"/>
                </a:lnTo>
                <a:lnTo>
                  <a:pt x="1734242" y="476631"/>
                </a:lnTo>
                <a:lnTo>
                  <a:pt x="1587600" y="366014"/>
                </a:lnTo>
                <a:close/>
              </a:path>
              <a:path w="1871345" h="1202689">
                <a:moveTo>
                  <a:pt x="1460654" y="525399"/>
                </a:moveTo>
                <a:lnTo>
                  <a:pt x="1458680" y="526940"/>
                </a:lnTo>
                <a:lnTo>
                  <a:pt x="1456811" y="528574"/>
                </a:lnTo>
                <a:lnTo>
                  <a:pt x="1460654" y="525399"/>
                </a:lnTo>
                <a:close/>
              </a:path>
              <a:path w="1871345" h="1202689">
                <a:moveTo>
                  <a:pt x="1654408" y="525399"/>
                </a:moveTo>
                <a:lnTo>
                  <a:pt x="1460654" y="525399"/>
                </a:lnTo>
                <a:lnTo>
                  <a:pt x="1456811" y="528574"/>
                </a:lnTo>
                <a:lnTo>
                  <a:pt x="1660110" y="528574"/>
                </a:lnTo>
                <a:lnTo>
                  <a:pt x="1654408" y="525399"/>
                </a:lnTo>
                <a:close/>
              </a:path>
              <a:path w="1871345" h="1202689">
                <a:moveTo>
                  <a:pt x="1508128" y="483713"/>
                </a:moveTo>
                <a:lnTo>
                  <a:pt x="1458680" y="526940"/>
                </a:lnTo>
                <a:lnTo>
                  <a:pt x="1460654" y="525399"/>
                </a:lnTo>
                <a:lnTo>
                  <a:pt x="1654408" y="525399"/>
                </a:lnTo>
                <a:lnTo>
                  <a:pt x="1597850" y="493903"/>
                </a:lnTo>
                <a:lnTo>
                  <a:pt x="1501247" y="493903"/>
                </a:lnTo>
                <a:lnTo>
                  <a:pt x="1508128" y="483713"/>
                </a:lnTo>
                <a:close/>
              </a:path>
              <a:path w="1871345" h="1202689">
                <a:moveTo>
                  <a:pt x="1517101" y="475869"/>
                </a:moveTo>
                <a:lnTo>
                  <a:pt x="1508128" y="483713"/>
                </a:lnTo>
                <a:lnTo>
                  <a:pt x="1501247" y="493903"/>
                </a:lnTo>
                <a:lnTo>
                  <a:pt x="1517101" y="475869"/>
                </a:lnTo>
                <a:close/>
              </a:path>
              <a:path w="1871345" h="1202689">
                <a:moveTo>
                  <a:pt x="1565466" y="475869"/>
                </a:moveTo>
                <a:lnTo>
                  <a:pt x="1517101" y="475869"/>
                </a:lnTo>
                <a:lnTo>
                  <a:pt x="1501247" y="493903"/>
                </a:lnTo>
                <a:lnTo>
                  <a:pt x="1597850" y="493903"/>
                </a:lnTo>
                <a:lnTo>
                  <a:pt x="1565466" y="475869"/>
                </a:lnTo>
                <a:close/>
              </a:path>
              <a:path w="1871345" h="1202689">
                <a:moveTo>
                  <a:pt x="1527645" y="454807"/>
                </a:moveTo>
                <a:lnTo>
                  <a:pt x="1508128" y="483713"/>
                </a:lnTo>
                <a:lnTo>
                  <a:pt x="1517101" y="475869"/>
                </a:lnTo>
                <a:lnTo>
                  <a:pt x="1565466" y="475869"/>
                </a:lnTo>
                <a:lnTo>
                  <a:pt x="1527645" y="454807"/>
                </a:lnTo>
                <a:close/>
              </a:path>
              <a:path w="1871345" h="1202689">
                <a:moveTo>
                  <a:pt x="1870796" y="0"/>
                </a:moveTo>
                <a:lnTo>
                  <a:pt x="1379827" y="372491"/>
                </a:lnTo>
                <a:lnTo>
                  <a:pt x="1527645" y="454807"/>
                </a:lnTo>
                <a:lnTo>
                  <a:pt x="1587600" y="366014"/>
                </a:lnTo>
                <a:lnTo>
                  <a:pt x="1863501" y="366014"/>
                </a:lnTo>
                <a:lnTo>
                  <a:pt x="1870796" y="0"/>
                </a:lnTo>
                <a:close/>
              </a:path>
            </a:pathLst>
          </a:custGeom>
          <a:solidFill>
            <a:srgbClr val="BDD7EE"/>
          </a:solidFill>
        </p:spPr>
        <p:txBody>
          <a:bodyPr wrap="square" lIns="0" tIns="0" rIns="0" bIns="0" rtlCol="0"/>
          <a:lstStyle/>
          <a:p>
            <a:endParaRPr/>
          </a:p>
        </p:txBody>
      </p:sp>
      <p:sp>
        <p:nvSpPr>
          <p:cNvPr id="19" name="object 19"/>
          <p:cNvSpPr/>
          <p:nvPr/>
        </p:nvSpPr>
        <p:spPr>
          <a:xfrm>
            <a:off x="7439711" y="1795904"/>
            <a:ext cx="936625" cy="1580515"/>
          </a:xfrm>
          <a:custGeom>
            <a:avLst/>
            <a:gdLst/>
            <a:ahLst/>
            <a:cxnLst/>
            <a:rect l="l" t="t" r="r" b="b"/>
            <a:pathLst>
              <a:path w="936625" h="1580514">
                <a:moveTo>
                  <a:pt x="409181" y="960246"/>
                </a:moveTo>
                <a:lnTo>
                  <a:pt x="554621" y="1580388"/>
                </a:lnTo>
                <a:lnTo>
                  <a:pt x="904019" y="1127378"/>
                </a:lnTo>
                <a:lnTo>
                  <a:pt x="742577" y="1127378"/>
                </a:lnTo>
                <a:lnTo>
                  <a:pt x="563749" y="1104011"/>
                </a:lnTo>
                <a:lnTo>
                  <a:pt x="575945" y="999765"/>
                </a:lnTo>
                <a:lnTo>
                  <a:pt x="409181" y="960246"/>
                </a:lnTo>
                <a:close/>
              </a:path>
              <a:path w="936625" h="1580514">
                <a:moveTo>
                  <a:pt x="575945" y="999765"/>
                </a:moveTo>
                <a:lnTo>
                  <a:pt x="563749" y="1104011"/>
                </a:lnTo>
                <a:lnTo>
                  <a:pt x="742577" y="1127378"/>
                </a:lnTo>
                <a:lnTo>
                  <a:pt x="752585" y="1041623"/>
                </a:lnTo>
                <a:lnTo>
                  <a:pt x="575945" y="999765"/>
                </a:lnTo>
                <a:close/>
              </a:path>
              <a:path w="936625" h="1580514">
                <a:moveTo>
                  <a:pt x="752585" y="1041623"/>
                </a:moveTo>
                <a:lnTo>
                  <a:pt x="742577" y="1127378"/>
                </a:lnTo>
                <a:lnTo>
                  <a:pt x="904019" y="1127378"/>
                </a:lnTo>
                <a:lnTo>
                  <a:pt x="936539" y="1085214"/>
                </a:lnTo>
                <a:lnTo>
                  <a:pt x="752585" y="1041623"/>
                </a:lnTo>
                <a:close/>
              </a:path>
              <a:path w="936625" h="1580514">
                <a:moveTo>
                  <a:pt x="578216" y="980354"/>
                </a:moveTo>
                <a:lnTo>
                  <a:pt x="575945" y="999765"/>
                </a:lnTo>
                <a:lnTo>
                  <a:pt x="752585" y="1041623"/>
                </a:lnTo>
                <a:lnTo>
                  <a:pt x="758272" y="992886"/>
                </a:lnTo>
                <a:lnTo>
                  <a:pt x="579963" y="992886"/>
                </a:lnTo>
                <a:lnTo>
                  <a:pt x="578216" y="980354"/>
                </a:lnTo>
                <a:close/>
              </a:path>
              <a:path w="936625" h="1580514">
                <a:moveTo>
                  <a:pt x="579721" y="967486"/>
                </a:moveTo>
                <a:lnTo>
                  <a:pt x="578216" y="980354"/>
                </a:lnTo>
                <a:lnTo>
                  <a:pt x="579963" y="992886"/>
                </a:lnTo>
                <a:lnTo>
                  <a:pt x="579721" y="967486"/>
                </a:lnTo>
                <a:close/>
              </a:path>
              <a:path w="936625" h="1580514">
                <a:moveTo>
                  <a:pt x="758517" y="967486"/>
                </a:moveTo>
                <a:lnTo>
                  <a:pt x="579721" y="967486"/>
                </a:lnTo>
                <a:lnTo>
                  <a:pt x="579963" y="992886"/>
                </a:lnTo>
                <a:lnTo>
                  <a:pt x="758272" y="992886"/>
                </a:lnTo>
                <a:lnTo>
                  <a:pt x="759992" y="978153"/>
                </a:lnTo>
                <a:lnTo>
                  <a:pt x="758517" y="967486"/>
                </a:lnTo>
                <a:close/>
              </a:path>
              <a:path w="936625" h="1580514">
                <a:moveTo>
                  <a:pt x="572267" y="937676"/>
                </a:moveTo>
                <a:lnTo>
                  <a:pt x="578216" y="980354"/>
                </a:lnTo>
                <a:lnTo>
                  <a:pt x="579721" y="967486"/>
                </a:lnTo>
                <a:lnTo>
                  <a:pt x="758517" y="967486"/>
                </a:lnTo>
                <a:lnTo>
                  <a:pt x="754936" y="941577"/>
                </a:lnTo>
                <a:lnTo>
                  <a:pt x="572997" y="941577"/>
                </a:lnTo>
                <a:lnTo>
                  <a:pt x="572267" y="937676"/>
                </a:lnTo>
                <a:close/>
              </a:path>
              <a:path w="936625" h="1580514">
                <a:moveTo>
                  <a:pt x="572156" y="936878"/>
                </a:moveTo>
                <a:lnTo>
                  <a:pt x="572267" y="937676"/>
                </a:lnTo>
                <a:lnTo>
                  <a:pt x="572997" y="941577"/>
                </a:lnTo>
                <a:lnTo>
                  <a:pt x="572156" y="936878"/>
                </a:lnTo>
                <a:close/>
              </a:path>
              <a:path w="936625" h="1580514">
                <a:moveTo>
                  <a:pt x="754287" y="936878"/>
                </a:moveTo>
                <a:lnTo>
                  <a:pt x="572156" y="936878"/>
                </a:lnTo>
                <a:lnTo>
                  <a:pt x="572997" y="941577"/>
                </a:lnTo>
                <a:lnTo>
                  <a:pt x="754936" y="941577"/>
                </a:lnTo>
                <a:lnTo>
                  <a:pt x="754287" y="936878"/>
                </a:lnTo>
                <a:close/>
              </a:path>
              <a:path w="936625" h="1580514">
                <a:moveTo>
                  <a:pt x="746149" y="885698"/>
                </a:moveTo>
                <a:lnTo>
                  <a:pt x="562547" y="885698"/>
                </a:lnTo>
                <a:lnTo>
                  <a:pt x="563509" y="890524"/>
                </a:lnTo>
                <a:lnTo>
                  <a:pt x="572267" y="937676"/>
                </a:lnTo>
                <a:lnTo>
                  <a:pt x="572156" y="936878"/>
                </a:lnTo>
                <a:lnTo>
                  <a:pt x="754287" y="936878"/>
                </a:lnTo>
                <a:lnTo>
                  <a:pt x="750144" y="906906"/>
                </a:lnTo>
                <a:lnTo>
                  <a:pt x="746149" y="885698"/>
                </a:lnTo>
                <a:close/>
              </a:path>
              <a:path w="936625" h="1580514">
                <a:moveTo>
                  <a:pt x="563236" y="889381"/>
                </a:moveTo>
                <a:lnTo>
                  <a:pt x="563450" y="890524"/>
                </a:lnTo>
                <a:lnTo>
                  <a:pt x="563236" y="889381"/>
                </a:lnTo>
                <a:close/>
              </a:path>
              <a:path w="936625" h="1580514">
                <a:moveTo>
                  <a:pt x="562547" y="885698"/>
                </a:moveTo>
                <a:lnTo>
                  <a:pt x="563236" y="889381"/>
                </a:lnTo>
                <a:lnTo>
                  <a:pt x="563509" y="890524"/>
                </a:lnTo>
                <a:lnTo>
                  <a:pt x="562547" y="885698"/>
                </a:lnTo>
                <a:close/>
              </a:path>
              <a:path w="936625" h="1580514">
                <a:moveTo>
                  <a:pt x="550679" y="836749"/>
                </a:moveTo>
                <a:lnTo>
                  <a:pt x="563236" y="889381"/>
                </a:lnTo>
                <a:lnTo>
                  <a:pt x="562547" y="885698"/>
                </a:lnTo>
                <a:lnTo>
                  <a:pt x="746149" y="885698"/>
                </a:lnTo>
                <a:lnTo>
                  <a:pt x="738734" y="846327"/>
                </a:lnTo>
                <a:lnTo>
                  <a:pt x="737133" y="839596"/>
                </a:lnTo>
                <a:lnTo>
                  <a:pt x="551498" y="839596"/>
                </a:lnTo>
                <a:lnTo>
                  <a:pt x="550679" y="836749"/>
                </a:lnTo>
                <a:close/>
              </a:path>
              <a:path w="936625" h="1580514">
                <a:moveTo>
                  <a:pt x="550298" y="835151"/>
                </a:moveTo>
                <a:lnTo>
                  <a:pt x="550679" y="836749"/>
                </a:lnTo>
                <a:lnTo>
                  <a:pt x="551498" y="839596"/>
                </a:lnTo>
                <a:lnTo>
                  <a:pt x="550298" y="835151"/>
                </a:lnTo>
                <a:close/>
              </a:path>
              <a:path w="936625" h="1580514">
                <a:moveTo>
                  <a:pt x="736075" y="835151"/>
                </a:moveTo>
                <a:lnTo>
                  <a:pt x="550298" y="835151"/>
                </a:lnTo>
                <a:lnTo>
                  <a:pt x="551498" y="839596"/>
                </a:lnTo>
                <a:lnTo>
                  <a:pt x="737133" y="839596"/>
                </a:lnTo>
                <a:lnTo>
                  <a:pt x="736075" y="835151"/>
                </a:lnTo>
                <a:close/>
              </a:path>
              <a:path w="936625" h="1580514">
                <a:moveTo>
                  <a:pt x="723928" y="784478"/>
                </a:moveTo>
                <a:lnTo>
                  <a:pt x="535645" y="784478"/>
                </a:lnTo>
                <a:lnTo>
                  <a:pt x="536967" y="788924"/>
                </a:lnTo>
                <a:lnTo>
                  <a:pt x="550679" y="836749"/>
                </a:lnTo>
                <a:lnTo>
                  <a:pt x="550298" y="835151"/>
                </a:lnTo>
                <a:lnTo>
                  <a:pt x="736075" y="835151"/>
                </a:lnTo>
                <a:lnTo>
                  <a:pt x="724442" y="786256"/>
                </a:lnTo>
                <a:lnTo>
                  <a:pt x="723928" y="784478"/>
                </a:lnTo>
                <a:close/>
              </a:path>
              <a:path w="936625" h="1580514">
                <a:moveTo>
                  <a:pt x="536675" y="788060"/>
                </a:moveTo>
                <a:lnTo>
                  <a:pt x="536923" y="788924"/>
                </a:lnTo>
                <a:lnTo>
                  <a:pt x="536675" y="788060"/>
                </a:lnTo>
                <a:close/>
              </a:path>
              <a:path w="936625" h="1580514">
                <a:moveTo>
                  <a:pt x="535645" y="784478"/>
                </a:moveTo>
                <a:lnTo>
                  <a:pt x="536675" y="788060"/>
                </a:lnTo>
                <a:lnTo>
                  <a:pt x="536967" y="788924"/>
                </a:lnTo>
                <a:lnTo>
                  <a:pt x="535645" y="784478"/>
                </a:lnTo>
                <a:close/>
              </a:path>
              <a:path w="936625" h="1580514">
                <a:moveTo>
                  <a:pt x="709506" y="734567"/>
                </a:moveTo>
                <a:lnTo>
                  <a:pt x="518591" y="734567"/>
                </a:lnTo>
                <a:lnTo>
                  <a:pt x="520033" y="738631"/>
                </a:lnTo>
                <a:lnTo>
                  <a:pt x="536675" y="788060"/>
                </a:lnTo>
                <a:lnTo>
                  <a:pt x="535645" y="784478"/>
                </a:lnTo>
                <a:lnTo>
                  <a:pt x="723928" y="784478"/>
                </a:lnTo>
                <a:lnTo>
                  <a:pt x="709506" y="734567"/>
                </a:lnTo>
                <a:close/>
              </a:path>
              <a:path w="936625" h="1580514">
                <a:moveTo>
                  <a:pt x="519536" y="737361"/>
                </a:moveTo>
                <a:lnTo>
                  <a:pt x="519965" y="738631"/>
                </a:lnTo>
                <a:lnTo>
                  <a:pt x="519536" y="737361"/>
                </a:lnTo>
                <a:close/>
              </a:path>
              <a:path w="936625" h="1580514">
                <a:moveTo>
                  <a:pt x="518591" y="734567"/>
                </a:moveTo>
                <a:lnTo>
                  <a:pt x="519536" y="737361"/>
                </a:lnTo>
                <a:lnTo>
                  <a:pt x="520033" y="738631"/>
                </a:lnTo>
                <a:lnTo>
                  <a:pt x="518591" y="734567"/>
                </a:lnTo>
                <a:close/>
              </a:path>
              <a:path w="936625" h="1580514">
                <a:moveTo>
                  <a:pt x="499056" y="685014"/>
                </a:moveTo>
                <a:lnTo>
                  <a:pt x="519536" y="737361"/>
                </a:lnTo>
                <a:lnTo>
                  <a:pt x="518591" y="734567"/>
                </a:lnTo>
                <a:lnTo>
                  <a:pt x="709506" y="734567"/>
                </a:lnTo>
                <a:lnTo>
                  <a:pt x="707268" y="726820"/>
                </a:lnTo>
                <a:lnTo>
                  <a:pt x="694486" y="688975"/>
                </a:lnTo>
                <a:lnTo>
                  <a:pt x="500816" y="688975"/>
                </a:lnTo>
                <a:lnTo>
                  <a:pt x="499056" y="685014"/>
                </a:lnTo>
                <a:close/>
              </a:path>
              <a:path w="936625" h="1580514">
                <a:moveTo>
                  <a:pt x="693113" y="684911"/>
                </a:moveTo>
                <a:lnTo>
                  <a:pt x="499016" y="684911"/>
                </a:lnTo>
                <a:lnTo>
                  <a:pt x="500816" y="688975"/>
                </a:lnTo>
                <a:lnTo>
                  <a:pt x="694486" y="688975"/>
                </a:lnTo>
                <a:lnTo>
                  <a:pt x="693113" y="684911"/>
                </a:lnTo>
                <a:close/>
              </a:path>
              <a:path w="936625" h="1580514">
                <a:moveTo>
                  <a:pt x="674886" y="636015"/>
                </a:moveTo>
                <a:lnTo>
                  <a:pt x="477277" y="636015"/>
                </a:lnTo>
                <a:lnTo>
                  <a:pt x="479198" y="640079"/>
                </a:lnTo>
                <a:lnTo>
                  <a:pt x="499056" y="685014"/>
                </a:lnTo>
                <a:lnTo>
                  <a:pt x="693113" y="684911"/>
                </a:lnTo>
                <a:lnTo>
                  <a:pt x="687452" y="668146"/>
                </a:lnTo>
                <a:lnTo>
                  <a:pt x="674886" y="636015"/>
                </a:lnTo>
                <a:close/>
              </a:path>
              <a:path w="936625" h="1580514">
                <a:moveTo>
                  <a:pt x="478131" y="637936"/>
                </a:moveTo>
                <a:lnTo>
                  <a:pt x="479083" y="640079"/>
                </a:lnTo>
                <a:lnTo>
                  <a:pt x="478131" y="637936"/>
                </a:lnTo>
                <a:close/>
              </a:path>
              <a:path w="936625" h="1580514">
                <a:moveTo>
                  <a:pt x="477277" y="636015"/>
                </a:moveTo>
                <a:lnTo>
                  <a:pt x="478131" y="637936"/>
                </a:lnTo>
                <a:lnTo>
                  <a:pt x="479198" y="640079"/>
                </a:lnTo>
                <a:lnTo>
                  <a:pt x="477277" y="636015"/>
                </a:lnTo>
                <a:close/>
              </a:path>
              <a:path w="936625" h="1580514">
                <a:moveTo>
                  <a:pt x="654979" y="588009"/>
                </a:moveTo>
                <a:lnTo>
                  <a:pt x="453257" y="588009"/>
                </a:lnTo>
                <a:lnTo>
                  <a:pt x="455179" y="591692"/>
                </a:lnTo>
                <a:lnTo>
                  <a:pt x="478131" y="637936"/>
                </a:lnTo>
                <a:lnTo>
                  <a:pt x="477277" y="636015"/>
                </a:lnTo>
                <a:lnTo>
                  <a:pt x="674886" y="636015"/>
                </a:lnTo>
                <a:lnTo>
                  <a:pt x="664753" y="610107"/>
                </a:lnTo>
                <a:lnTo>
                  <a:pt x="654979" y="588009"/>
                </a:lnTo>
                <a:close/>
              </a:path>
              <a:path w="936625" h="1580514">
                <a:moveTo>
                  <a:pt x="454335" y="590172"/>
                </a:moveTo>
                <a:lnTo>
                  <a:pt x="455092" y="591692"/>
                </a:lnTo>
                <a:lnTo>
                  <a:pt x="454335" y="590172"/>
                </a:lnTo>
                <a:close/>
              </a:path>
              <a:path w="936625" h="1580514">
                <a:moveTo>
                  <a:pt x="453257" y="588009"/>
                </a:moveTo>
                <a:lnTo>
                  <a:pt x="454335" y="590172"/>
                </a:lnTo>
                <a:lnTo>
                  <a:pt x="455179" y="591692"/>
                </a:lnTo>
                <a:lnTo>
                  <a:pt x="453257" y="588009"/>
                </a:lnTo>
                <a:close/>
              </a:path>
              <a:path w="936625" h="1580514">
                <a:moveTo>
                  <a:pt x="427426" y="541704"/>
                </a:moveTo>
                <a:lnTo>
                  <a:pt x="454335" y="590172"/>
                </a:lnTo>
                <a:lnTo>
                  <a:pt x="453257" y="588009"/>
                </a:lnTo>
                <a:lnTo>
                  <a:pt x="654979" y="588009"/>
                </a:lnTo>
                <a:lnTo>
                  <a:pt x="639532" y="553084"/>
                </a:lnTo>
                <a:lnTo>
                  <a:pt x="635216" y="544449"/>
                </a:lnTo>
                <a:lnTo>
                  <a:pt x="429117" y="544449"/>
                </a:lnTo>
                <a:lnTo>
                  <a:pt x="427426" y="541704"/>
                </a:lnTo>
                <a:close/>
              </a:path>
              <a:path w="936625" h="1580514">
                <a:moveTo>
                  <a:pt x="0" y="0"/>
                </a:moveTo>
                <a:lnTo>
                  <a:pt x="246325" y="583438"/>
                </a:lnTo>
                <a:lnTo>
                  <a:pt x="356818" y="441100"/>
                </a:lnTo>
                <a:lnTo>
                  <a:pt x="286678" y="371728"/>
                </a:lnTo>
                <a:lnTo>
                  <a:pt x="409661" y="232537"/>
                </a:lnTo>
                <a:lnTo>
                  <a:pt x="518720" y="232537"/>
                </a:lnTo>
                <a:lnTo>
                  <a:pt x="589210" y="141731"/>
                </a:lnTo>
                <a:lnTo>
                  <a:pt x="0" y="0"/>
                </a:lnTo>
                <a:close/>
              </a:path>
              <a:path w="936625" h="1580514">
                <a:moveTo>
                  <a:pt x="426835" y="540638"/>
                </a:moveTo>
                <a:lnTo>
                  <a:pt x="427426" y="541704"/>
                </a:lnTo>
                <a:lnTo>
                  <a:pt x="429117" y="544449"/>
                </a:lnTo>
                <a:lnTo>
                  <a:pt x="426835" y="540638"/>
                </a:lnTo>
                <a:close/>
              </a:path>
              <a:path w="936625" h="1580514">
                <a:moveTo>
                  <a:pt x="633312" y="540638"/>
                </a:moveTo>
                <a:lnTo>
                  <a:pt x="426835" y="540638"/>
                </a:lnTo>
                <a:lnTo>
                  <a:pt x="429117" y="544449"/>
                </a:lnTo>
                <a:lnTo>
                  <a:pt x="635216" y="544449"/>
                </a:lnTo>
                <a:lnTo>
                  <a:pt x="633312" y="540638"/>
                </a:lnTo>
                <a:close/>
              </a:path>
              <a:path w="936625" h="1580514">
                <a:moveTo>
                  <a:pt x="610121" y="494538"/>
                </a:moveTo>
                <a:lnTo>
                  <a:pt x="398372" y="494538"/>
                </a:lnTo>
                <a:lnTo>
                  <a:pt x="400533" y="497966"/>
                </a:lnTo>
                <a:lnTo>
                  <a:pt x="427426" y="541704"/>
                </a:lnTo>
                <a:lnTo>
                  <a:pt x="426835" y="540638"/>
                </a:lnTo>
                <a:lnTo>
                  <a:pt x="633312" y="540638"/>
                </a:lnTo>
                <a:lnTo>
                  <a:pt x="611550" y="497118"/>
                </a:lnTo>
                <a:lnTo>
                  <a:pt x="610121" y="494538"/>
                </a:lnTo>
                <a:close/>
              </a:path>
              <a:path w="936625" h="1580514">
                <a:moveTo>
                  <a:pt x="399962" y="497118"/>
                </a:moveTo>
                <a:lnTo>
                  <a:pt x="400484" y="497966"/>
                </a:lnTo>
                <a:lnTo>
                  <a:pt x="399962" y="497118"/>
                </a:lnTo>
                <a:close/>
              </a:path>
              <a:path w="936625" h="1580514">
                <a:moveTo>
                  <a:pt x="398372" y="494538"/>
                </a:moveTo>
                <a:lnTo>
                  <a:pt x="399962" y="497118"/>
                </a:lnTo>
                <a:lnTo>
                  <a:pt x="400533" y="497966"/>
                </a:lnTo>
                <a:lnTo>
                  <a:pt x="398372" y="494538"/>
                </a:lnTo>
                <a:close/>
              </a:path>
              <a:path w="936625" h="1580514">
                <a:moveTo>
                  <a:pt x="372969" y="457074"/>
                </a:moveTo>
                <a:lnTo>
                  <a:pt x="399962" y="497118"/>
                </a:lnTo>
                <a:lnTo>
                  <a:pt x="398372" y="494538"/>
                </a:lnTo>
                <a:lnTo>
                  <a:pt x="610121" y="494538"/>
                </a:lnTo>
                <a:lnTo>
                  <a:pt x="592959" y="463550"/>
                </a:lnTo>
                <a:lnTo>
                  <a:pt x="379516" y="463550"/>
                </a:lnTo>
                <a:lnTo>
                  <a:pt x="372969" y="457074"/>
                </a:lnTo>
                <a:close/>
              </a:path>
              <a:path w="936625" h="1580514">
                <a:moveTo>
                  <a:pt x="367746" y="449325"/>
                </a:moveTo>
                <a:lnTo>
                  <a:pt x="372969" y="457074"/>
                </a:lnTo>
                <a:lnTo>
                  <a:pt x="379516" y="463550"/>
                </a:lnTo>
                <a:lnTo>
                  <a:pt x="367746" y="449325"/>
                </a:lnTo>
                <a:close/>
              </a:path>
              <a:path w="936625" h="1580514">
                <a:moveTo>
                  <a:pt x="585082" y="449325"/>
                </a:moveTo>
                <a:lnTo>
                  <a:pt x="367746" y="449325"/>
                </a:lnTo>
                <a:lnTo>
                  <a:pt x="379516" y="463550"/>
                </a:lnTo>
                <a:lnTo>
                  <a:pt x="592959" y="463550"/>
                </a:lnTo>
                <a:lnTo>
                  <a:pt x="585082" y="449325"/>
                </a:lnTo>
                <a:close/>
              </a:path>
              <a:path w="936625" h="1580514">
                <a:moveTo>
                  <a:pt x="471369" y="293535"/>
                </a:moveTo>
                <a:lnTo>
                  <a:pt x="356818" y="441100"/>
                </a:lnTo>
                <a:lnTo>
                  <a:pt x="372969" y="457074"/>
                </a:lnTo>
                <a:lnTo>
                  <a:pt x="367746" y="449325"/>
                </a:lnTo>
                <a:lnTo>
                  <a:pt x="585082" y="449325"/>
                </a:lnTo>
                <a:lnTo>
                  <a:pt x="581284" y="442467"/>
                </a:lnTo>
                <a:lnTo>
                  <a:pt x="548377" y="389000"/>
                </a:lnTo>
                <a:lnTo>
                  <a:pt x="509103" y="330834"/>
                </a:lnTo>
                <a:lnTo>
                  <a:pt x="471369" y="293535"/>
                </a:lnTo>
                <a:close/>
              </a:path>
              <a:path w="936625" h="1580514">
                <a:moveTo>
                  <a:pt x="409661" y="232537"/>
                </a:moveTo>
                <a:lnTo>
                  <a:pt x="286678" y="371728"/>
                </a:lnTo>
                <a:lnTo>
                  <a:pt x="356818" y="441100"/>
                </a:lnTo>
                <a:lnTo>
                  <a:pt x="471369" y="293535"/>
                </a:lnTo>
                <a:lnTo>
                  <a:pt x="409661" y="232537"/>
                </a:lnTo>
                <a:close/>
              </a:path>
              <a:path w="936625" h="1580514">
                <a:moveTo>
                  <a:pt x="518720" y="232537"/>
                </a:moveTo>
                <a:lnTo>
                  <a:pt x="409661" y="232537"/>
                </a:lnTo>
                <a:lnTo>
                  <a:pt x="471369" y="293535"/>
                </a:lnTo>
                <a:lnTo>
                  <a:pt x="518720" y="232537"/>
                </a:lnTo>
                <a:close/>
              </a:path>
            </a:pathLst>
          </a:custGeom>
          <a:solidFill>
            <a:srgbClr val="BDD7EE"/>
          </a:solidFill>
        </p:spPr>
        <p:txBody>
          <a:bodyPr wrap="square" lIns="0" tIns="0" rIns="0" bIns="0" rtlCol="0"/>
          <a:lstStyle/>
          <a:p>
            <a:endParaRPr/>
          </a:p>
        </p:txBody>
      </p:sp>
      <p:sp>
        <p:nvSpPr>
          <p:cNvPr id="20" name="object 20"/>
          <p:cNvSpPr txBox="1"/>
          <p:nvPr/>
        </p:nvSpPr>
        <p:spPr>
          <a:xfrm>
            <a:off x="5616866" y="920619"/>
            <a:ext cx="150368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Architecture</a:t>
            </a:r>
            <a:endParaRPr sz="2400">
              <a:latin typeface="Calibri"/>
              <a:cs typeface="Calibri"/>
            </a:endParaRPr>
          </a:p>
        </p:txBody>
      </p:sp>
      <p:sp>
        <p:nvSpPr>
          <p:cNvPr id="21" name="object 21"/>
          <p:cNvSpPr txBox="1"/>
          <p:nvPr/>
        </p:nvSpPr>
        <p:spPr>
          <a:xfrm>
            <a:off x="6930518" y="3390262"/>
            <a:ext cx="158115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Calibri"/>
                <a:cs typeface="Calibri"/>
              </a:rPr>
              <a:t>Optimization</a:t>
            </a:r>
            <a:endParaRPr sz="2400">
              <a:latin typeface="Calibri"/>
              <a:cs typeface="Calibri"/>
            </a:endParaRPr>
          </a:p>
        </p:txBody>
      </p:sp>
      <p:sp>
        <p:nvSpPr>
          <p:cNvPr id="22" name="object 22"/>
          <p:cNvSpPr txBox="1"/>
          <p:nvPr/>
        </p:nvSpPr>
        <p:spPr>
          <a:xfrm>
            <a:off x="3966454" y="3026533"/>
            <a:ext cx="1887855" cy="756920"/>
          </a:xfrm>
          <a:prstGeom prst="rect">
            <a:avLst/>
          </a:prstGeom>
        </p:spPr>
        <p:txBody>
          <a:bodyPr vert="horz" wrap="square" lIns="0" tIns="12700" rIns="0" bIns="0" rtlCol="0">
            <a:spAutoFit/>
          </a:bodyPr>
          <a:lstStyle/>
          <a:p>
            <a:pPr marL="88265" marR="5080" indent="-76200">
              <a:lnSpc>
                <a:spcPct val="100000"/>
              </a:lnSpc>
              <a:spcBef>
                <a:spcPts val="100"/>
              </a:spcBef>
            </a:pPr>
            <a:r>
              <a:rPr sz="2400" b="1" spc="-80" dirty="0">
                <a:latin typeface="Calibri"/>
                <a:cs typeface="Calibri"/>
              </a:rPr>
              <a:t>Gene</a:t>
            </a:r>
            <a:r>
              <a:rPr sz="2400" b="1" spc="-105" dirty="0">
                <a:latin typeface="Calibri"/>
                <a:cs typeface="Calibri"/>
              </a:rPr>
              <a:t>r</a:t>
            </a:r>
            <a:r>
              <a:rPr sz="2400" b="1" spc="-50" dirty="0">
                <a:latin typeface="Calibri"/>
                <a:cs typeface="Calibri"/>
              </a:rPr>
              <a:t>al</a:t>
            </a:r>
            <a:r>
              <a:rPr sz="2400" b="1" spc="-45" dirty="0">
                <a:latin typeface="Calibri"/>
                <a:cs typeface="Calibri"/>
              </a:rPr>
              <a:t>i</a:t>
            </a:r>
            <a:r>
              <a:rPr sz="2400" b="1" spc="-90" dirty="0">
                <a:latin typeface="Calibri"/>
                <a:cs typeface="Calibri"/>
              </a:rPr>
              <a:t>za</a:t>
            </a:r>
            <a:r>
              <a:rPr sz="2400" b="1" spc="-50" dirty="0">
                <a:latin typeface="Calibri"/>
                <a:cs typeface="Calibri"/>
              </a:rPr>
              <a:t>tion/  </a:t>
            </a:r>
            <a:r>
              <a:rPr sz="2400" b="1" spc="-70" dirty="0">
                <a:latin typeface="Calibri"/>
                <a:cs typeface="Calibri"/>
              </a:rPr>
              <a:t>Regularization</a:t>
            </a:r>
            <a:endParaRPr sz="2400">
              <a:latin typeface="Calibri"/>
              <a:cs typeface="Calibri"/>
            </a:endParaRPr>
          </a:p>
        </p:txBody>
      </p:sp>
      <p:sp>
        <p:nvSpPr>
          <p:cNvPr id="23" name="object 23"/>
          <p:cNvSpPr/>
          <p:nvPr/>
        </p:nvSpPr>
        <p:spPr>
          <a:xfrm>
            <a:off x="7368899" y="1602030"/>
            <a:ext cx="1270000" cy="1835785"/>
          </a:xfrm>
          <a:custGeom>
            <a:avLst/>
            <a:gdLst/>
            <a:ahLst/>
            <a:cxnLst/>
            <a:rect l="l" t="t" r="r" b="b"/>
            <a:pathLst>
              <a:path w="1270000" h="1835785">
                <a:moveTo>
                  <a:pt x="0" y="0"/>
                </a:moveTo>
                <a:lnTo>
                  <a:pt x="1270000" y="0"/>
                </a:lnTo>
                <a:lnTo>
                  <a:pt x="1270000" y="1835677"/>
                </a:lnTo>
                <a:lnTo>
                  <a:pt x="0" y="1835677"/>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4066899" y="1221030"/>
            <a:ext cx="1270000" cy="1835785"/>
          </a:xfrm>
          <a:custGeom>
            <a:avLst/>
            <a:gdLst/>
            <a:ahLst/>
            <a:cxnLst/>
            <a:rect l="l" t="t" r="r" b="b"/>
            <a:pathLst>
              <a:path w="1270000" h="1835785">
                <a:moveTo>
                  <a:pt x="0" y="0"/>
                </a:moveTo>
                <a:lnTo>
                  <a:pt x="1270000" y="0"/>
                </a:lnTo>
                <a:lnTo>
                  <a:pt x="1270000" y="1835677"/>
                </a:lnTo>
                <a:lnTo>
                  <a:pt x="0" y="1835677"/>
                </a:lnTo>
                <a:lnTo>
                  <a:pt x="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0237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5794375" cy="574040"/>
          </a:xfrm>
          <a:prstGeom prst="rect">
            <a:avLst/>
          </a:prstGeom>
        </p:spPr>
        <p:txBody>
          <a:bodyPr vert="horz" wrap="square" lIns="0" tIns="12700" rIns="0" bIns="0" rtlCol="0">
            <a:spAutoFit/>
          </a:bodyPr>
          <a:lstStyle/>
          <a:p>
            <a:pPr marL="12700">
              <a:lnSpc>
                <a:spcPct val="100000"/>
              </a:lnSpc>
              <a:spcBef>
                <a:spcPts val="100"/>
              </a:spcBef>
            </a:pPr>
            <a:r>
              <a:rPr sz="3600" dirty="0"/>
              <a:t>Main </a:t>
            </a:r>
            <a:r>
              <a:rPr sz="3600" spc="-5" dirty="0"/>
              <a:t>Results for </a:t>
            </a:r>
            <a:r>
              <a:rPr sz="3600" dirty="0"/>
              <a:t>Linear</a:t>
            </a:r>
            <a:r>
              <a:rPr sz="3600" spc="-50" dirty="0"/>
              <a:t> </a:t>
            </a:r>
            <a:r>
              <a:rPr sz="3600" spc="-5" dirty="0"/>
              <a:t>Nets</a:t>
            </a:r>
            <a:endParaRPr sz="3600"/>
          </a:p>
        </p:txBody>
      </p:sp>
      <p:sp>
        <p:nvSpPr>
          <p:cNvPr id="11" name="object 11"/>
          <p:cNvSpPr txBox="1"/>
          <p:nvPr/>
        </p:nvSpPr>
        <p:spPr>
          <a:xfrm>
            <a:off x="381000" y="4038600"/>
            <a:ext cx="4227195" cy="1869439"/>
          </a:xfrm>
          <a:prstGeom prst="rect">
            <a:avLst/>
          </a:prstGeom>
        </p:spPr>
        <p:txBody>
          <a:bodyPr vert="horz" wrap="square" lIns="0" tIns="12700" rIns="0" bIns="0" rtlCol="0">
            <a:spAutoFit/>
          </a:bodyPr>
          <a:lstStyle/>
          <a:p>
            <a:pPr marL="12700">
              <a:lnSpc>
                <a:spcPts val="3660"/>
              </a:lnSpc>
              <a:spcBef>
                <a:spcPts val="100"/>
              </a:spcBef>
            </a:pPr>
            <a:r>
              <a:rPr sz="3100" b="1" dirty="0">
                <a:solidFill>
                  <a:srgbClr val="0048AA"/>
                </a:solidFill>
                <a:latin typeface="Arial"/>
                <a:cs typeface="Arial"/>
              </a:rPr>
              <a:t>Theorem</a:t>
            </a:r>
            <a:r>
              <a:rPr sz="3100" b="1" spc="-5" dirty="0">
                <a:solidFill>
                  <a:srgbClr val="0048AA"/>
                </a:solidFill>
                <a:latin typeface="Arial"/>
                <a:cs typeface="Arial"/>
              </a:rPr>
              <a:t> 4:</a:t>
            </a:r>
            <a:endParaRPr sz="3100">
              <a:latin typeface="Arial"/>
              <a:cs typeface="Arial"/>
            </a:endParaRPr>
          </a:p>
          <a:p>
            <a:pPr marL="12700" marR="5080">
              <a:lnSpc>
                <a:spcPts val="3600"/>
              </a:lnSpc>
              <a:spcBef>
                <a:spcPts val="160"/>
              </a:spcBef>
            </a:pPr>
            <a:r>
              <a:rPr sz="3100" dirty="0">
                <a:solidFill>
                  <a:srgbClr val="0048AA"/>
                </a:solidFill>
                <a:latin typeface="Arial"/>
                <a:cs typeface="Arial"/>
              </a:rPr>
              <a:t>Dropout induces explicit  low-rank </a:t>
            </a:r>
            <a:r>
              <a:rPr sz="3100" spc="-5" dirty="0">
                <a:solidFill>
                  <a:srgbClr val="0048AA"/>
                </a:solidFill>
                <a:latin typeface="Arial"/>
                <a:cs typeface="Arial"/>
              </a:rPr>
              <a:t>regularization  </a:t>
            </a:r>
            <a:r>
              <a:rPr sz="3100" dirty="0">
                <a:solidFill>
                  <a:srgbClr val="0048AA"/>
                </a:solidFill>
                <a:latin typeface="Arial"/>
                <a:cs typeface="Arial"/>
              </a:rPr>
              <a:t>(nuclear norm</a:t>
            </a:r>
            <a:r>
              <a:rPr sz="3100" spc="-110" dirty="0">
                <a:solidFill>
                  <a:srgbClr val="0048AA"/>
                </a:solidFill>
                <a:latin typeface="Arial"/>
                <a:cs typeface="Arial"/>
              </a:rPr>
              <a:t> </a:t>
            </a:r>
            <a:r>
              <a:rPr sz="3100" dirty="0">
                <a:solidFill>
                  <a:srgbClr val="0048AA"/>
                </a:solidFill>
                <a:latin typeface="Arial"/>
                <a:cs typeface="Arial"/>
              </a:rPr>
              <a:t>squared).</a:t>
            </a:r>
            <a:endParaRPr sz="3100">
              <a:latin typeface="Arial"/>
              <a:cs typeface="Arial"/>
            </a:endParaRPr>
          </a:p>
        </p:txBody>
      </p:sp>
      <p:sp>
        <p:nvSpPr>
          <p:cNvPr id="12" name="object 12"/>
          <p:cNvSpPr txBox="1"/>
          <p:nvPr/>
        </p:nvSpPr>
        <p:spPr>
          <a:xfrm>
            <a:off x="25400" y="6197600"/>
            <a:ext cx="6595745"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0048AA"/>
                </a:solidFill>
                <a:latin typeface="Arial"/>
                <a:cs typeface="Arial"/>
              </a:rPr>
              <a:t>Jacopo Cavazza, Connor Lane, Benjamin D. </a:t>
            </a:r>
            <a:r>
              <a:rPr sz="900" spc="-5" dirty="0">
                <a:solidFill>
                  <a:srgbClr val="0048AA"/>
                </a:solidFill>
                <a:latin typeface="Arial"/>
                <a:cs typeface="Arial"/>
              </a:rPr>
              <a:t>Haeffele, Vittorio </a:t>
            </a:r>
            <a:r>
              <a:rPr sz="900" dirty="0">
                <a:solidFill>
                  <a:srgbClr val="0048AA"/>
                </a:solidFill>
                <a:latin typeface="Arial"/>
                <a:cs typeface="Arial"/>
              </a:rPr>
              <a:t>Murino, René </a:t>
            </a:r>
            <a:r>
              <a:rPr sz="900" spc="-5" dirty="0">
                <a:solidFill>
                  <a:srgbClr val="0048AA"/>
                </a:solidFill>
                <a:latin typeface="Arial"/>
                <a:cs typeface="Arial"/>
              </a:rPr>
              <a:t>Vidal. </a:t>
            </a:r>
            <a:r>
              <a:rPr sz="900" dirty="0">
                <a:solidFill>
                  <a:srgbClr val="0048AA"/>
                </a:solidFill>
                <a:latin typeface="Arial"/>
                <a:cs typeface="Arial"/>
              </a:rPr>
              <a:t>An Analysis of Dropout for Matrix</a:t>
            </a:r>
            <a:r>
              <a:rPr sz="900" spc="-105" dirty="0">
                <a:solidFill>
                  <a:srgbClr val="0048AA"/>
                </a:solidFill>
                <a:latin typeface="Arial"/>
                <a:cs typeface="Arial"/>
              </a:rPr>
              <a:t> </a:t>
            </a:r>
            <a:r>
              <a:rPr sz="900" spc="-5" dirty="0">
                <a:solidFill>
                  <a:srgbClr val="0048AA"/>
                </a:solidFill>
                <a:latin typeface="Arial"/>
                <a:cs typeface="Arial"/>
              </a:rPr>
              <a:t>Factorization.  </a:t>
            </a:r>
            <a:r>
              <a:rPr sz="900" spc="-25" dirty="0">
                <a:solidFill>
                  <a:srgbClr val="0048AA"/>
                </a:solidFill>
                <a:latin typeface="Arial"/>
                <a:cs typeface="Arial"/>
              </a:rPr>
              <a:t>AISTATS</a:t>
            </a:r>
            <a:r>
              <a:rPr sz="900" spc="-5" dirty="0">
                <a:solidFill>
                  <a:srgbClr val="0048AA"/>
                </a:solidFill>
                <a:latin typeface="Arial"/>
                <a:cs typeface="Arial"/>
              </a:rPr>
              <a:t> </a:t>
            </a:r>
            <a:r>
              <a:rPr sz="900" dirty="0">
                <a:solidFill>
                  <a:srgbClr val="0048AA"/>
                </a:solidFill>
                <a:latin typeface="Arial"/>
                <a:cs typeface="Arial"/>
              </a:rPr>
              <a:t>2018</a:t>
            </a:r>
            <a:endParaRPr sz="900">
              <a:latin typeface="Arial"/>
              <a:cs typeface="Arial"/>
            </a:endParaRPr>
          </a:p>
        </p:txBody>
      </p:sp>
      <p:sp>
        <p:nvSpPr>
          <p:cNvPr id="13" name="object 13"/>
          <p:cNvSpPr/>
          <p:nvPr/>
        </p:nvSpPr>
        <p:spPr>
          <a:xfrm>
            <a:off x="2237389" y="1419566"/>
            <a:ext cx="0" cy="424815"/>
          </a:xfrm>
          <a:custGeom>
            <a:avLst/>
            <a:gdLst/>
            <a:ahLst/>
            <a:cxnLst/>
            <a:rect l="l" t="t" r="r" b="b"/>
            <a:pathLst>
              <a:path h="424814">
                <a:moveTo>
                  <a:pt x="0" y="0"/>
                </a:moveTo>
                <a:lnTo>
                  <a:pt x="0" y="424575"/>
                </a:lnTo>
              </a:path>
            </a:pathLst>
          </a:custGeom>
          <a:ln w="42186">
            <a:solidFill>
              <a:srgbClr val="006A95"/>
            </a:solidFill>
          </a:ln>
        </p:spPr>
        <p:txBody>
          <a:bodyPr wrap="square" lIns="0" tIns="0" rIns="0" bIns="0" rtlCol="0"/>
          <a:lstStyle/>
          <a:p>
            <a:endParaRPr/>
          </a:p>
        </p:txBody>
      </p:sp>
      <p:sp>
        <p:nvSpPr>
          <p:cNvPr id="14" name="object 14"/>
          <p:cNvSpPr/>
          <p:nvPr/>
        </p:nvSpPr>
        <p:spPr>
          <a:xfrm>
            <a:off x="2461453" y="2060477"/>
            <a:ext cx="1409700" cy="901700"/>
          </a:xfrm>
          <a:custGeom>
            <a:avLst/>
            <a:gdLst/>
            <a:ahLst/>
            <a:cxnLst/>
            <a:rect l="l" t="t" r="r" b="b"/>
            <a:pathLst>
              <a:path w="1409700" h="901700">
                <a:moveTo>
                  <a:pt x="0" y="0"/>
                </a:moveTo>
                <a:lnTo>
                  <a:pt x="1409662" y="901396"/>
                </a:lnTo>
              </a:path>
            </a:pathLst>
          </a:custGeom>
          <a:ln w="42186">
            <a:solidFill>
              <a:srgbClr val="006A95"/>
            </a:solidFill>
          </a:ln>
        </p:spPr>
        <p:txBody>
          <a:bodyPr wrap="square" lIns="0" tIns="0" rIns="0" bIns="0" rtlCol="0"/>
          <a:lstStyle/>
          <a:p>
            <a:endParaRPr/>
          </a:p>
        </p:txBody>
      </p:sp>
      <p:sp>
        <p:nvSpPr>
          <p:cNvPr id="15" name="object 15"/>
          <p:cNvSpPr/>
          <p:nvPr/>
        </p:nvSpPr>
        <p:spPr>
          <a:xfrm>
            <a:off x="2395827" y="2213449"/>
            <a:ext cx="287020" cy="595630"/>
          </a:xfrm>
          <a:custGeom>
            <a:avLst/>
            <a:gdLst/>
            <a:ahLst/>
            <a:cxnLst/>
            <a:rect l="l" t="t" r="r" b="b"/>
            <a:pathLst>
              <a:path w="287019" h="595630">
                <a:moveTo>
                  <a:pt x="0" y="0"/>
                </a:moveTo>
                <a:lnTo>
                  <a:pt x="286683" y="595451"/>
                </a:lnTo>
              </a:path>
            </a:pathLst>
          </a:custGeom>
          <a:ln w="42186">
            <a:solidFill>
              <a:srgbClr val="006A95"/>
            </a:solidFill>
          </a:ln>
        </p:spPr>
        <p:txBody>
          <a:bodyPr wrap="square" lIns="0" tIns="0" rIns="0" bIns="0" rtlCol="0"/>
          <a:lstStyle/>
          <a:p>
            <a:endParaRPr/>
          </a:p>
        </p:txBody>
      </p:sp>
      <p:sp>
        <p:nvSpPr>
          <p:cNvPr id="16" name="object 16"/>
          <p:cNvSpPr/>
          <p:nvPr/>
        </p:nvSpPr>
        <p:spPr>
          <a:xfrm>
            <a:off x="1745153" y="2213449"/>
            <a:ext cx="334010" cy="595630"/>
          </a:xfrm>
          <a:custGeom>
            <a:avLst/>
            <a:gdLst/>
            <a:ahLst/>
            <a:cxnLst/>
            <a:rect l="l" t="t" r="r" b="b"/>
            <a:pathLst>
              <a:path w="334010" h="595630">
                <a:moveTo>
                  <a:pt x="333798" y="0"/>
                </a:moveTo>
                <a:lnTo>
                  <a:pt x="0" y="595451"/>
                </a:lnTo>
              </a:path>
            </a:pathLst>
          </a:custGeom>
          <a:ln w="42186">
            <a:solidFill>
              <a:srgbClr val="006A95"/>
            </a:solidFill>
          </a:ln>
        </p:spPr>
        <p:txBody>
          <a:bodyPr wrap="square" lIns="0" tIns="0" rIns="0" bIns="0" rtlCol="0"/>
          <a:lstStyle/>
          <a:p>
            <a:endParaRPr/>
          </a:p>
        </p:txBody>
      </p:sp>
      <p:sp>
        <p:nvSpPr>
          <p:cNvPr id="17" name="object 17"/>
          <p:cNvSpPr/>
          <p:nvPr/>
        </p:nvSpPr>
        <p:spPr>
          <a:xfrm>
            <a:off x="520582" y="2060477"/>
            <a:ext cx="1492885" cy="951230"/>
          </a:xfrm>
          <a:custGeom>
            <a:avLst/>
            <a:gdLst/>
            <a:ahLst/>
            <a:cxnLst/>
            <a:rect l="l" t="t" r="r" b="b"/>
            <a:pathLst>
              <a:path w="1492885" h="951230">
                <a:moveTo>
                  <a:pt x="1492742" y="0"/>
                </a:moveTo>
                <a:lnTo>
                  <a:pt x="0" y="950697"/>
                </a:lnTo>
              </a:path>
            </a:pathLst>
          </a:custGeom>
          <a:ln w="42186">
            <a:solidFill>
              <a:srgbClr val="006A95"/>
            </a:solidFill>
          </a:ln>
        </p:spPr>
        <p:txBody>
          <a:bodyPr wrap="square" lIns="0" tIns="0" rIns="0" bIns="0" rtlCol="0"/>
          <a:lstStyle/>
          <a:p>
            <a:endParaRPr/>
          </a:p>
        </p:txBody>
      </p:sp>
      <p:sp>
        <p:nvSpPr>
          <p:cNvPr id="18" name="object 18"/>
          <p:cNvSpPr/>
          <p:nvPr/>
        </p:nvSpPr>
        <p:spPr>
          <a:xfrm>
            <a:off x="2013324" y="986895"/>
            <a:ext cx="448309" cy="433070"/>
          </a:xfrm>
          <a:custGeom>
            <a:avLst/>
            <a:gdLst/>
            <a:ahLst/>
            <a:cxnLst/>
            <a:rect l="l" t="t" r="r" b="b"/>
            <a:pathLst>
              <a:path w="448310" h="433069">
                <a:moveTo>
                  <a:pt x="224064" y="0"/>
                </a:moveTo>
                <a:lnTo>
                  <a:pt x="178907" y="4395"/>
                </a:lnTo>
                <a:lnTo>
                  <a:pt x="136848" y="17000"/>
                </a:lnTo>
                <a:lnTo>
                  <a:pt x="98788" y="36946"/>
                </a:lnTo>
                <a:lnTo>
                  <a:pt x="65627" y="63363"/>
                </a:lnTo>
                <a:lnTo>
                  <a:pt x="38266" y="95380"/>
                </a:lnTo>
                <a:lnTo>
                  <a:pt x="17608" y="132127"/>
                </a:lnTo>
                <a:lnTo>
                  <a:pt x="4552" y="172736"/>
                </a:lnTo>
                <a:lnTo>
                  <a:pt x="0" y="216335"/>
                </a:lnTo>
                <a:lnTo>
                  <a:pt x="4552" y="259934"/>
                </a:lnTo>
                <a:lnTo>
                  <a:pt x="17608" y="300543"/>
                </a:lnTo>
                <a:lnTo>
                  <a:pt x="38266" y="337290"/>
                </a:lnTo>
                <a:lnTo>
                  <a:pt x="65627" y="369308"/>
                </a:lnTo>
                <a:lnTo>
                  <a:pt x="98788"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89D9FF"/>
          </a:solidFill>
        </p:spPr>
        <p:txBody>
          <a:bodyPr wrap="square" lIns="0" tIns="0" rIns="0" bIns="0" rtlCol="0"/>
          <a:lstStyle/>
          <a:p>
            <a:endParaRPr/>
          </a:p>
        </p:txBody>
      </p:sp>
      <p:sp>
        <p:nvSpPr>
          <p:cNvPr id="19" name="object 19"/>
          <p:cNvSpPr/>
          <p:nvPr/>
        </p:nvSpPr>
        <p:spPr>
          <a:xfrm>
            <a:off x="2013324" y="986895"/>
            <a:ext cx="448309" cy="433070"/>
          </a:xfrm>
          <a:custGeom>
            <a:avLst/>
            <a:gdLst/>
            <a:ahLst/>
            <a:cxnLst/>
            <a:rect l="l" t="t" r="r" b="b"/>
            <a:pathLst>
              <a:path w="448310" h="433069">
                <a:moveTo>
                  <a:pt x="0" y="216335"/>
                </a:moveTo>
                <a:lnTo>
                  <a:pt x="4552" y="172736"/>
                </a:lnTo>
                <a:lnTo>
                  <a:pt x="17608" y="132127"/>
                </a:lnTo>
                <a:lnTo>
                  <a:pt x="38266" y="95380"/>
                </a:lnTo>
                <a:lnTo>
                  <a:pt x="65627" y="63363"/>
                </a:lnTo>
                <a:lnTo>
                  <a:pt x="98787"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7"/>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6"/>
                </a:lnTo>
                <a:lnTo>
                  <a:pt x="224064" y="432671"/>
                </a:lnTo>
                <a:lnTo>
                  <a:pt x="178907" y="428276"/>
                </a:lnTo>
                <a:lnTo>
                  <a:pt x="136848" y="415670"/>
                </a:lnTo>
                <a:lnTo>
                  <a:pt x="98787"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20" name="object 20"/>
          <p:cNvSpPr/>
          <p:nvPr/>
        </p:nvSpPr>
        <p:spPr>
          <a:xfrm>
            <a:off x="2013324" y="1844141"/>
            <a:ext cx="448309" cy="433070"/>
          </a:xfrm>
          <a:custGeom>
            <a:avLst/>
            <a:gdLst/>
            <a:ahLst/>
            <a:cxnLst/>
            <a:rect l="l" t="t" r="r" b="b"/>
            <a:pathLst>
              <a:path w="448310" h="433069">
                <a:moveTo>
                  <a:pt x="224064" y="0"/>
                </a:moveTo>
                <a:lnTo>
                  <a:pt x="178907" y="4395"/>
                </a:lnTo>
                <a:lnTo>
                  <a:pt x="136848" y="17000"/>
                </a:lnTo>
                <a:lnTo>
                  <a:pt x="98788" y="36946"/>
                </a:lnTo>
                <a:lnTo>
                  <a:pt x="65627" y="63363"/>
                </a:lnTo>
                <a:lnTo>
                  <a:pt x="38266" y="95380"/>
                </a:lnTo>
                <a:lnTo>
                  <a:pt x="17608" y="132127"/>
                </a:lnTo>
                <a:lnTo>
                  <a:pt x="4552" y="172736"/>
                </a:lnTo>
                <a:lnTo>
                  <a:pt x="0" y="216335"/>
                </a:lnTo>
                <a:lnTo>
                  <a:pt x="4552" y="259934"/>
                </a:lnTo>
                <a:lnTo>
                  <a:pt x="17608" y="300543"/>
                </a:lnTo>
                <a:lnTo>
                  <a:pt x="38266" y="337290"/>
                </a:lnTo>
                <a:lnTo>
                  <a:pt x="65627" y="369308"/>
                </a:lnTo>
                <a:lnTo>
                  <a:pt x="98788"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89D9FF"/>
          </a:solidFill>
        </p:spPr>
        <p:txBody>
          <a:bodyPr wrap="square" lIns="0" tIns="0" rIns="0" bIns="0" rtlCol="0"/>
          <a:lstStyle/>
          <a:p>
            <a:endParaRPr/>
          </a:p>
        </p:txBody>
      </p:sp>
      <p:sp>
        <p:nvSpPr>
          <p:cNvPr id="21" name="object 21"/>
          <p:cNvSpPr/>
          <p:nvPr/>
        </p:nvSpPr>
        <p:spPr>
          <a:xfrm>
            <a:off x="2013324" y="1844141"/>
            <a:ext cx="448309" cy="433070"/>
          </a:xfrm>
          <a:custGeom>
            <a:avLst/>
            <a:gdLst/>
            <a:ahLst/>
            <a:cxnLst/>
            <a:rect l="l" t="t" r="r" b="b"/>
            <a:pathLst>
              <a:path w="448310" h="433069">
                <a:moveTo>
                  <a:pt x="0" y="216335"/>
                </a:moveTo>
                <a:lnTo>
                  <a:pt x="4552" y="172736"/>
                </a:lnTo>
                <a:lnTo>
                  <a:pt x="17608" y="132128"/>
                </a:lnTo>
                <a:lnTo>
                  <a:pt x="38266" y="95380"/>
                </a:lnTo>
                <a:lnTo>
                  <a:pt x="65627" y="63363"/>
                </a:lnTo>
                <a:lnTo>
                  <a:pt x="98787"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8"/>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7"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22" name="object 22"/>
          <p:cNvSpPr/>
          <p:nvPr/>
        </p:nvSpPr>
        <p:spPr>
          <a:xfrm>
            <a:off x="3082754" y="1844141"/>
            <a:ext cx="448309" cy="433070"/>
          </a:xfrm>
          <a:custGeom>
            <a:avLst/>
            <a:gdLst/>
            <a:ahLst/>
            <a:cxnLst/>
            <a:rect l="l" t="t" r="r" b="b"/>
            <a:pathLst>
              <a:path w="448310" h="433069">
                <a:moveTo>
                  <a:pt x="224064" y="0"/>
                </a:moveTo>
                <a:lnTo>
                  <a:pt x="178907" y="4395"/>
                </a:lnTo>
                <a:lnTo>
                  <a:pt x="136848" y="17000"/>
                </a:lnTo>
                <a:lnTo>
                  <a:pt x="98788" y="36946"/>
                </a:lnTo>
                <a:lnTo>
                  <a:pt x="65627" y="63363"/>
                </a:lnTo>
                <a:lnTo>
                  <a:pt x="38266" y="95380"/>
                </a:lnTo>
                <a:lnTo>
                  <a:pt x="17608" y="132127"/>
                </a:lnTo>
                <a:lnTo>
                  <a:pt x="4552" y="172736"/>
                </a:lnTo>
                <a:lnTo>
                  <a:pt x="0" y="216335"/>
                </a:lnTo>
                <a:lnTo>
                  <a:pt x="4552" y="259934"/>
                </a:lnTo>
                <a:lnTo>
                  <a:pt x="17608" y="300543"/>
                </a:lnTo>
                <a:lnTo>
                  <a:pt x="38266" y="337290"/>
                </a:lnTo>
                <a:lnTo>
                  <a:pt x="65627" y="369308"/>
                </a:lnTo>
                <a:lnTo>
                  <a:pt x="98788"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FFFFFF"/>
          </a:solidFill>
        </p:spPr>
        <p:txBody>
          <a:bodyPr wrap="square" lIns="0" tIns="0" rIns="0" bIns="0" rtlCol="0"/>
          <a:lstStyle/>
          <a:p>
            <a:endParaRPr/>
          </a:p>
        </p:txBody>
      </p:sp>
      <p:sp>
        <p:nvSpPr>
          <p:cNvPr id="23" name="object 23"/>
          <p:cNvSpPr/>
          <p:nvPr/>
        </p:nvSpPr>
        <p:spPr>
          <a:xfrm>
            <a:off x="3082754" y="1844141"/>
            <a:ext cx="448309" cy="433070"/>
          </a:xfrm>
          <a:custGeom>
            <a:avLst/>
            <a:gdLst/>
            <a:ahLst/>
            <a:cxnLst/>
            <a:rect l="l" t="t" r="r" b="b"/>
            <a:pathLst>
              <a:path w="448310" h="433069">
                <a:moveTo>
                  <a:pt x="0" y="216335"/>
                </a:moveTo>
                <a:lnTo>
                  <a:pt x="4552" y="172736"/>
                </a:lnTo>
                <a:lnTo>
                  <a:pt x="17608" y="132128"/>
                </a:lnTo>
                <a:lnTo>
                  <a:pt x="38266" y="95380"/>
                </a:lnTo>
                <a:lnTo>
                  <a:pt x="65627" y="63363"/>
                </a:lnTo>
                <a:lnTo>
                  <a:pt x="98788"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8"/>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8"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24" name="object 24"/>
          <p:cNvSpPr/>
          <p:nvPr/>
        </p:nvSpPr>
        <p:spPr>
          <a:xfrm>
            <a:off x="968710" y="1844141"/>
            <a:ext cx="448309" cy="433070"/>
          </a:xfrm>
          <a:custGeom>
            <a:avLst/>
            <a:gdLst/>
            <a:ahLst/>
            <a:cxnLst/>
            <a:rect l="l" t="t" r="r" b="b"/>
            <a:pathLst>
              <a:path w="448309" h="433069">
                <a:moveTo>
                  <a:pt x="0" y="216335"/>
                </a:moveTo>
                <a:lnTo>
                  <a:pt x="4552" y="172736"/>
                </a:lnTo>
                <a:lnTo>
                  <a:pt x="17608" y="132128"/>
                </a:lnTo>
                <a:lnTo>
                  <a:pt x="38266" y="95380"/>
                </a:lnTo>
                <a:lnTo>
                  <a:pt x="65627" y="63363"/>
                </a:lnTo>
                <a:lnTo>
                  <a:pt x="98788"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8"/>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8"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25" name="object 25"/>
          <p:cNvSpPr/>
          <p:nvPr/>
        </p:nvSpPr>
        <p:spPr>
          <a:xfrm>
            <a:off x="1362651" y="2745538"/>
            <a:ext cx="448309" cy="433070"/>
          </a:xfrm>
          <a:custGeom>
            <a:avLst/>
            <a:gdLst/>
            <a:ahLst/>
            <a:cxnLst/>
            <a:rect l="l" t="t" r="r" b="b"/>
            <a:pathLst>
              <a:path w="448310" h="433069">
                <a:moveTo>
                  <a:pt x="224064" y="0"/>
                </a:moveTo>
                <a:lnTo>
                  <a:pt x="178907" y="4395"/>
                </a:lnTo>
                <a:lnTo>
                  <a:pt x="136848" y="17000"/>
                </a:lnTo>
                <a:lnTo>
                  <a:pt x="98788" y="36946"/>
                </a:lnTo>
                <a:lnTo>
                  <a:pt x="65627" y="63363"/>
                </a:lnTo>
                <a:lnTo>
                  <a:pt x="38266" y="95380"/>
                </a:lnTo>
                <a:lnTo>
                  <a:pt x="17608" y="132127"/>
                </a:lnTo>
                <a:lnTo>
                  <a:pt x="4552" y="172736"/>
                </a:lnTo>
                <a:lnTo>
                  <a:pt x="0" y="216335"/>
                </a:lnTo>
                <a:lnTo>
                  <a:pt x="4552" y="259934"/>
                </a:lnTo>
                <a:lnTo>
                  <a:pt x="17608" y="300543"/>
                </a:lnTo>
                <a:lnTo>
                  <a:pt x="38266" y="337290"/>
                </a:lnTo>
                <a:lnTo>
                  <a:pt x="65627" y="369308"/>
                </a:lnTo>
                <a:lnTo>
                  <a:pt x="98788"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89D9FF"/>
          </a:solidFill>
        </p:spPr>
        <p:txBody>
          <a:bodyPr wrap="square" lIns="0" tIns="0" rIns="0" bIns="0" rtlCol="0"/>
          <a:lstStyle/>
          <a:p>
            <a:endParaRPr/>
          </a:p>
        </p:txBody>
      </p:sp>
      <p:sp>
        <p:nvSpPr>
          <p:cNvPr id="26" name="object 26"/>
          <p:cNvSpPr/>
          <p:nvPr/>
        </p:nvSpPr>
        <p:spPr>
          <a:xfrm>
            <a:off x="1362651" y="2745538"/>
            <a:ext cx="448309" cy="433070"/>
          </a:xfrm>
          <a:custGeom>
            <a:avLst/>
            <a:gdLst/>
            <a:ahLst/>
            <a:cxnLst/>
            <a:rect l="l" t="t" r="r" b="b"/>
            <a:pathLst>
              <a:path w="448310" h="433069">
                <a:moveTo>
                  <a:pt x="0" y="216335"/>
                </a:moveTo>
                <a:lnTo>
                  <a:pt x="4552" y="172736"/>
                </a:lnTo>
                <a:lnTo>
                  <a:pt x="17608" y="132127"/>
                </a:lnTo>
                <a:lnTo>
                  <a:pt x="38266" y="95380"/>
                </a:lnTo>
                <a:lnTo>
                  <a:pt x="65627" y="63363"/>
                </a:lnTo>
                <a:lnTo>
                  <a:pt x="98788"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7"/>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8"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27" name="object 27"/>
          <p:cNvSpPr/>
          <p:nvPr/>
        </p:nvSpPr>
        <p:spPr>
          <a:xfrm>
            <a:off x="2616883" y="2745538"/>
            <a:ext cx="448309" cy="433070"/>
          </a:xfrm>
          <a:custGeom>
            <a:avLst/>
            <a:gdLst/>
            <a:ahLst/>
            <a:cxnLst/>
            <a:rect l="l" t="t" r="r" b="b"/>
            <a:pathLst>
              <a:path w="448310" h="433069">
                <a:moveTo>
                  <a:pt x="224064" y="0"/>
                </a:moveTo>
                <a:lnTo>
                  <a:pt x="178907" y="4395"/>
                </a:lnTo>
                <a:lnTo>
                  <a:pt x="136848" y="17000"/>
                </a:lnTo>
                <a:lnTo>
                  <a:pt x="98788" y="36946"/>
                </a:lnTo>
                <a:lnTo>
                  <a:pt x="65627" y="63363"/>
                </a:lnTo>
                <a:lnTo>
                  <a:pt x="38266" y="95380"/>
                </a:lnTo>
                <a:lnTo>
                  <a:pt x="17608" y="132127"/>
                </a:lnTo>
                <a:lnTo>
                  <a:pt x="4552" y="172736"/>
                </a:lnTo>
                <a:lnTo>
                  <a:pt x="0" y="216335"/>
                </a:lnTo>
                <a:lnTo>
                  <a:pt x="4552" y="259934"/>
                </a:lnTo>
                <a:lnTo>
                  <a:pt x="17608" y="300543"/>
                </a:lnTo>
                <a:lnTo>
                  <a:pt x="38266" y="337290"/>
                </a:lnTo>
                <a:lnTo>
                  <a:pt x="65627" y="369308"/>
                </a:lnTo>
                <a:lnTo>
                  <a:pt x="98788"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89D9FF"/>
          </a:solidFill>
        </p:spPr>
        <p:txBody>
          <a:bodyPr wrap="square" lIns="0" tIns="0" rIns="0" bIns="0" rtlCol="0"/>
          <a:lstStyle/>
          <a:p>
            <a:endParaRPr/>
          </a:p>
        </p:txBody>
      </p:sp>
      <p:sp>
        <p:nvSpPr>
          <p:cNvPr id="28" name="object 28"/>
          <p:cNvSpPr/>
          <p:nvPr/>
        </p:nvSpPr>
        <p:spPr>
          <a:xfrm>
            <a:off x="2616883" y="2745538"/>
            <a:ext cx="448309" cy="433070"/>
          </a:xfrm>
          <a:custGeom>
            <a:avLst/>
            <a:gdLst/>
            <a:ahLst/>
            <a:cxnLst/>
            <a:rect l="l" t="t" r="r" b="b"/>
            <a:pathLst>
              <a:path w="448310" h="433069">
                <a:moveTo>
                  <a:pt x="0" y="216335"/>
                </a:moveTo>
                <a:lnTo>
                  <a:pt x="4552" y="172736"/>
                </a:lnTo>
                <a:lnTo>
                  <a:pt x="17608" y="132127"/>
                </a:lnTo>
                <a:lnTo>
                  <a:pt x="38266" y="95380"/>
                </a:lnTo>
                <a:lnTo>
                  <a:pt x="65627" y="63363"/>
                </a:lnTo>
                <a:lnTo>
                  <a:pt x="98788"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7"/>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8"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29" name="object 29"/>
          <p:cNvSpPr/>
          <p:nvPr/>
        </p:nvSpPr>
        <p:spPr>
          <a:xfrm>
            <a:off x="3871114" y="2745538"/>
            <a:ext cx="448309" cy="433070"/>
          </a:xfrm>
          <a:custGeom>
            <a:avLst/>
            <a:gdLst/>
            <a:ahLst/>
            <a:cxnLst/>
            <a:rect l="l" t="t" r="r" b="b"/>
            <a:pathLst>
              <a:path w="448310" h="433069">
                <a:moveTo>
                  <a:pt x="224064" y="0"/>
                </a:moveTo>
                <a:lnTo>
                  <a:pt x="178907" y="4395"/>
                </a:lnTo>
                <a:lnTo>
                  <a:pt x="136848" y="17000"/>
                </a:lnTo>
                <a:lnTo>
                  <a:pt x="98787" y="36946"/>
                </a:lnTo>
                <a:lnTo>
                  <a:pt x="65626" y="63363"/>
                </a:lnTo>
                <a:lnTo>
                  <a:pt x="38266" y="95380"/>
                </a:lnTo>
                <a:lnTo>
                  <a:pt x="17607" y="132127"/>
                </a:lnTo>
                <a:lnTo>
                  <a:pt x="4552" y="172736"/>
                </a:lnTo>
                <a:lnTo>
                  <a:pt x="0" y="216335"/>
                </a:lnTo>
                <a:lnTo>
                  <a:pt x="4552" y="259934"/>
                </a:lnTo>
                <a:lnTo>
                  <a:pt x="17607" y="300543"/>
                </a:lnTo>
                <a:lnTo>
                  <a:pt x="38266" y="337290"/>
                </a:lnTo>
                <a:lnTo>
                  <a:pt x="65626" y="369308"/>
                </a:lnTo>
                <a:lnTo>
                  <a:pt x="98787"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89D9FF"/>
          </a:solidFill>
        </p:spPr>
        <p:txBody>
          <a:bodyPr wrap="square" lIns="0" tIns="0" rIns="0" bIns="0" rtlCol="0"/>
          <a:lstStyle/>
          <a:p>
            <a:endParaRPr/>
          </a:p>
        </p:txBody>
      </p:sp>
      <p:sp>
        <p:nvSpPr>
          <p:cNvPr id="30" name="object 30"/>
          <p:cNvSpPr/>
          <p:nvPr/>
        </p:nvSpPr>
        <p:spPr>
          <a:xfrm>
            <a:off x="3871114" y="2745538"/>
            <a:ext cx="448309" cy="433070"/>
          </a:xfrm>
          <a:custGeom>
            <a:avLst/>
            <a:gdLst/>
            <a:ahLst/>
            <a:cxnLst/>
            <a:rect l="l" t="t" r="r" b="b"/>
            <a:pathLst>
              <a:path w="448310" h="433069">
                <a:moveTo>
                  <a:pt x="0" y="216335"/>
                </a:moveTo>
                <a:lnTo>
                  <a:pt x="4552" y="172736"/>
                </a:lnTo>
                <a:lnTo>
                  <a:pt x="17608" y="132127"/>
                </a:lnTo>
                <a:lnTo>
                  <a:pt x="38266" y="95380"/>
                </a:lnTo>
                <a:lnTo>
                  <a:pt x="65626" y="63363"/>
                </a:lnTo>
                <a:lnTo>
                  <a:pt x="98787"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7"/>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7" y="395724"/>
                </a:lnTo>
                <a:lnTo>
                  <a:pt x="65626"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31" name="object 31"/>
          <p:cNvSpPr/>
          <p:nvPr/>
        </p:nvSpPr>
        <p:spPr>
          <a:xfrm>
            <a:off x="108419" y="2745538"/>
            <a:ext cx="448309" cy="433070"/>
          </a:xfrm>
          <a:custGeom>
            <a:avLst/>
            <a:gdLst/>
            <a:ahLst/>
            <a:cxnLst/>
            <a:rect l="l" t="t" r="r" b="b"/>
            <a:pathLst>
              <a:path w="448309" h="433069">
                <a:moveTo>
                  <a:pt x="224064" y="0"/>
                </a:moveTo>
                <a:lnTo>
                  <a:pt x="178907" y="4395"/>
                </a:lnTo>
                <a:lnTo>
                  <a:pt x="136848" y="17000"/>
                </a:lnTo>
                <a:lnTo>
                  <a:pt x="98787" y="36946"/>
                </a:lnTo>
                <a:lnTo>
                  <a:pt x="65627" y="63363"/>
                </a:lnTo>
                <a:lnTo>
                  <a:pt x="38266" y="95380"/>
                </a:lnTo>
                <a:lnTo>
                  <a:pt x="17608" y="132127"/>
                </a:lnTo>
                <a:lnTo>
                  <a:pt x="4552" y="172736"/>
                </a:lnTo>
                <a:lnTo>
                  <a:pt x="0" y="216335"/>
                </a:lnTo>
                <a:lnTo>
                  <a:pt x="4552" y="259934"/>
                </a:lnTo>
                <a:lnTo>
                  <a:pt x="17608" y="300543"/>
                </a:lnTo>
                <a:lnTo>
                  <a:pt x="38266" y="337290"/>
                </a:lnTo>
                <a:lnTo>
                  <a:pt x="65627" y="369308"/>
                </a:lnTo>
                <a:lnTo>
                  <a:pt x="98787" y="395724"/>
                </a:lnTo>
                <a:lnTo>
                  <a:pt x="136848" y="415670"/>
                </a:lnTo>
                <a:lnTo>
                  <a:pt x="178907" y="428276"/>
                </a:lnTo>
                <a:lnTo>
                  <a:pt x="224064" y="432671"/>
                </a:lnTo>
                <a:lnTo>
                  <a:pt x="269221" y="428276"/>
                </a:lnTo>
                <a:lnTo>
                  <a:pt x="311280" y="415670"/>
                </a:lnTo>
                <a:lnTo>
                  <a:pt x="349341" y="395724"/>
                </a:lnTo>
                <a:lnTo>
                  <a:pt x="382502" y="369308"/>
                </a:lnTo>
                <a:lnTo>
                  <a:pt x="409862" y="337290"/>
                </a:lnTo>
                <a:lnTo>
                  <a:pt x="430521" y="300543"/>
                </a:lnTo>
                <a:lnTo>
                  <a:pt x="443577" y="259934"/>
                </a:lnTo>
                <a:lnTo>
                  <a:pt x="448129" y="216335"/>
                </a:lnTo>
                <a:lnTo>
                  <a:pt x="443577" y="172736"/>
                </a:lnTo>
                <a:lnTo>
                  <a:pt x="430521" y="132127"/>
                </a:lnTo>
                <a:lnTo>
                  <a:pt x="409862" y="95380"/>
                </a:lnTo>
                <a:lnTo>
                  <a:pt x="382502" y="63363"/>
                </a:lnTo>
                <a:lnTo>
                  <a:pt x="349341" y="36946"/>
                </a:lnTo>
                <a:lnTo>
                  <a:pt x="311280" y="17000"/>
                </a:lnTo>
                <a:lnTo>
                  <a:pt x="269221" y="4395"/>
                </a:lnTo>
                <a:lnTo>
                  <a:pt x="224064" y="0"/>
                </a:lnTo>
                <a:close/>
              </a:path>
            </a:pathLst>
          </a:custGeom>
          <a:solidFill>
            <a:srgbClr val="89D9FF"/>
          </a:solidFill>
        </p:spPr>
        <p:txBody>
          <a:bodyPr wrap="square" lIns="0" tIns="0" rIns="0" bIns="0" rtlCol="0"/>
          <a:lstStyle/>
          <a:p>
            <a:endParaRPr/>
          </a:p>
        </p:txBody>
      </p:sp>
      <p:sp>
        <p:nvSpPr>
          <p:cNvPr id="32" name="object 32"/>
          <p:cNvSpPr/>
          <p:nvPr/>
        </p:nvSpPr>
        <p:spPr>
          <a:xfrm>
            <a:off x="108419" y="2745538"/>
            <a:ext cx="448309" cy="433070"/>
          </a:xfrm>
          <a:custGeom>
            <a:avLst/>
            <a:gdLst/>
            <a:ahLst/>
            <a:cxnLst/>
            <a:rect l="l" t="t" r="r" b="b"/>
            <a:pathLst>
              <a:path w="448309" h="433069">
                <a:moveTo>
                  <a:pt x="0" y="216335"/>
                </a:moveTo>
                <a:lnTo>
                  <a:pt x="4552" y="172736"/>
                </a:lnTo>
                <a:lnTo>
                  <a:pt x="17608" y="132127"/>
                </a:lnTo>
                <a:lnTo>
                  <a:pt x="38266" y="95380"/>
                </a:lnTo>
                <a:lnTo>
                  <a:pt x="65627" y="63363"/>
                </a:lnTo>
                <a:lnTo>
                  <a:pt x="98787" y="36946"/>
                </a:lnTo>
                <a:lnTo>
                  <a:pt x="136848" y="17000"/>
                </a:lnTo>
                <a:lnTo>
                  <a:pt x="178907" y="4395"/>
                </a:lnTo>
                <a:lnTo>
                  <a:pt x="224064" y="0"/>
                </a:lnTo>
                <a:lnTo>
                  <a:pt x="269221" y="4395"/>
                </a:lnTo>
                <a:lnTo>
                  <a:pt x="311280" y="17000"/>
                </a:lnTo>
                <a:lnTo>
                  <a:pt x="349341" y="36946"/>
                </a:lnTo>
                <a:lnTo>
                  <a:pt x="382502" y="63363"/>
                </a:lnTo>
                <a:lnTo>
                  <a:pt x="409862" y="95380"/>
                </a:lnTo>
                <a:lnTo>
                  <a:pt x="430521" y="132127"/>
                </a:lnTo>
                <a:lnTo>
                  <a:pt x="443577" y="172736"/>
                </a:lnTo>
                <a:lnTo>
                  <a:pt x="448129" y="216335"/>
                </a:lnTo>
                <a:lnTo>
                  <a:pt x="443577" y="259934"/>
                </a:lnTo>
                <a:lnTo>
                  <a:pt x="430521" y="300543"/>
                </a:lnTo>
                <a:lnTo>
                  <a:pt x="409862" y="337290"/>
                </a:lnTo>
                <a:lnTo>
                  <a:pt x="382502" y="369307"/>
                </a:lnTo>
                <a:lnTo>
                  <a:pt x="349341" y="395724"/>
                </a:lnTo>
                <a:lnTo>
                  <a:pt x="311280" y="415670"/>
                </a:lnTo>
                <a:lnTo>
                  <a:pt x="269221" y="428275"/>
                </a:lnTo>
                <a:lnTo>
                  <a:pt x="224064" y="432671"/>
                </a:lnTo>
                <a:lnTo>
                  <a:pt x="178907" y="428275"/>
                </a:lnTo>
                <a:lnTo>
                  <a:pt x="136848" y="415670"/>
                </a:lnTo>
                <a:lnTo>
                  <a:pt x="98787" y="395724"/>
                </a:lnTo>
                <a:lnTo>
                  <a:pt x="65627" y="369307"/>
                </a:lnTo>
                <a:lnTo>
                  <a:pt x="38266" y="337290"/>
                </a:lnTo>
                <a:lnTo>
                  <a:pt x="17608" y="300543"/>
                </a:lnTo>
                <a:lnTo>
                  <a:pt x="4552" y="259934"/>
                </a:lnTo>
                <a:lnTo>
                  <a:pt x="0" y="216335"/>
                </a:lnTo>
                <a:close/>
              </a:path>
            </a:pathLst>
          </a:custGeom>
          <a:ln w="14629">
            <a:solidFill>
              <a:srgbClr val="006693"/>
            </a:solidFill>
          </a:ln>
        </p:spPr>
        <p:txBody>
          <a:bodyPr wrap="square" lIns="0" tIns="0" rIns="0" bIns="0" rtlCol="0"/>
          <a:lstStyle/>
          <a:p>
            <a:endParaRPr/>
          </a:p>
        </p:txBody>
      </p:sp>
      <p:sp>
        <p:nvSpPr>
          <p:cNvPr id="33" name="object 33"/>
          <p:cNvSpPr/>
          <p:nvPr/>
        </p:nvSpPr>
        <p:spPr>
          <a:xfrm>
            <a:off x="703825" y="1521930"/>
            <a:ext cx="838975" cy="834130"/>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3019656" y="1748792"/>
            <a:ext cx="838975" cy="834131"/>
          </a:xfrm>
          <a:prstGeom prst="rect">
            <a:avLst/>
          </a:prstGeom>
          <a:blipFill>
            <a:blip r:embed="rId6" cstate="print"/>
            <a:stretch>
              <a:fillRect/>
            </a:stretch>
          </a:blipFill>
        </p:spPr>
        <p:txBody>
          <a:bodyPr wrap="square" lIns="0" tIns="0" rIns="0" bIns="0" rtlCol="0"/>
          <a:lstStyle/>
          <a:p>
            <a:endParaRPr/>
          </a:p>
        </p:txBody>
      </p:sp>
      <p:sp>
        <p:nvSpPr>
          <p:cNvPr id="35" name="object 35"/>
          <p:cNvSpPr txBox="1"/>
          <p:nvPr/>
        </p:nvSpPr>
        <p:spPr>
          <a:xfrm>
            <a:off x="5118100" y="4089400"/>
            <a:ext cx="3177540" cy="1412240"/>
          </a:xfrm>
          <a:prstGeom prst="rect">
            <a:avLst/>
          </a:prstGeom>
        </p:spPr>
        <p:txBody>
          <a:bodyPr vert="horz" wrap="square" lIns="0" tIns="40640" rIns="0" bIns="0" rtlCol="0">
            <a:spAutoFit/>
          </a:bodyPr>
          <a:lstStyle/>
          <a:p>
            <a:pPr marL="12700" marR="5080">
              <a:lnSpc>
                <a:spcPts val="3600"/>
              </a:lnSpc>
              <a:spcBef>
                <a:spcPts val="320"/>
              </a:spcBef>
            </a:pPr>
            <a:r>
              <a:rPr sz="3100" b="1" dirty="0">
                <a:solidFill>
                  <a:srgbClr val="0048AA"/>
                </a:solidFill>
                <a:latin typeface="Arial"/>
                <a:cs typeface="Arial"/>
              </a:rPr>
              <a:t>Theorem </a:t>
            </a:r>
            <a:r>
              <a:rPr sz="3100" b="1" spc="-5" dirty="0">
                <a:solidFill>
                  <a:srgbClr val="0048AA"/>
                </a:solidFill>
                <a:latin typeface="Arial"/>
                <a:cs typeface="Arial"/>
              </a:rPr>
              <a:t>5:  </a:t>
            </a:r>
            <a:r>
              <a:rPr sz="3100" dirty="0">
                <a:solidFill>
                  <a:srgbClr val="0048AA"/>
                </a:solidFill>
                <a:latin typeface="Arial"/>
                <a:cs typeface="Arial"/>
              </a:rPr>
              <a:t>Dropout induces  balanced</a:t>
            </a:r>
            <a:r>
              <a:rPr sz="3100" spc="-65" dirty="0">
                <a:solidFill>
                  <a:srgbClr val="0048AA"/>
                </a:solidFill>
                <a:latin typeface="Arial"/>
                <a:cs typeface="Arial"/>
              </a:rPr>
              <a:t> </a:t>
            </a:r>
            <a:r>
              <a:rPr sz="3100" spc="-5" dirty="0">
                <a:solidFill>
                  <a:srgbClr val="0048AA"/>
                </a:solidFill>
                <a:latin typeface="Arial"/>
                <a:cs typeface="Arial"/>
              </a:rPr>
              <a:t>weights.</a:t>
            </a:r>
            <a:endParaRPr sz="3100">
              <a:latin typeface="Arial"/>
              <a:cs typeface="Arial"/>
            </a:endParaRPr>
          </a:p>
        </p:txBody>
      </p:sp>
      <p:sp>
        <p:nvSpPr>
          <p:cNvPr id="36" name="object 36"/>
          <p:cNvSpPr txBox="1"/>
          <p:nvPr/>
        </p:nvSpPr>
        <p:spPr>
          <a:xfrm>
            <a:off x="5118100" y="1054100"/>
            <a:ext cx="3549015" cy="1869439"/>
          </a:xfrm>
          <a:prstGeom prst="rect">
            <a:avLst/>
          </a:prstGeom>
        </p:spPr>
        <p:txBody>
          <a:bodyPr vert="horz" wrap="square" lIns="0" tIns="40640" rIns="0" bIns="0" rtlCol="0">
            <a:spAutoFit/>
          </a:bodyPr>
          <a:lstStyle/>
          <a:p>
            <a:pPr marL="12700" marR="5080">
              <a:lnSpc>
                <a:spcPts val="3600"/>
              </a:lnSpc>
              <a:spcBef>
                <a:spcPts val="320"/>
              </a:spcBef>
            </a:pPr>
            <a:r>
              <a:rPr sz="3100" b="1" dirty="0">
                <a:solidFill>
                  <a:srgbClr val="0048AA"/>
                </a:solidFill>
                <a:latin typeface="Arial"/>
                <a:cs typeface="Arial"/>
              </a:rPr>
              <a:t>Theorem </a:t>
            </a:r>
            <a:r>
              <a:rPr sz="3100" b="1" spc="-5" dirty="0">
                <a:solidFill>
                  <a:srgbClr val="0048AA"/>
                </a:solidFill>
                <a:latin typeface="Arial"/>
                <a:cs typeface="Arial"/>
              </a:rPr>
              <a:t>3:  </a:t>
            </a:r>
            <a:r>
              <a:rPr sz="3100" dirty="0">
                <a:solidFill>
                  <a:srgbClr val="0048AA"/>
                </a:solidFill>
                <a:latin typeface="Arial"/>
                <a:cs typeface="Arial"/>
              </a:rPr>
              <a:t>Dropout is </a:t>
            </a:r>
            <a:r>
              <a:rPr sz="3100" spc="-5" dirty="0">
                <a:solidFill>
                  <a:srgbClr val="0048AA"/>
                </a:solidFill>
                <a:latin typeface="Arial"/>
                <a:cs typeface="Arial"/>
              </a:rPr>
              <a:t>SGD  applied </a:t>
            </a:r>
            <a:r>
              <a:rPr sz="3100" dirty="0">
                <a:solidFill>
                  <a:srgbClr val="0048AA"/>
                </a:solidFill>
                <a:latin typeface="Arial"/>
                <a:cs typeface="Arial"/>
              </a:rPr>
              <a:t>to a  </a:t>
            </a:r>
            <a:r>
              <a:rPr sz="3100" spc="-5" dirty="0">
                <a:solidFill>
                  <a:srgbClr val="0048AA"/>
                </a:solidFill>
                <a:latin typeface="Arial"/>
                <a:cs typeface="Arial"/>
              </a:rPr>
              <a:t>stochastic</a:t>
            </a:r>
            <a:r>
              <a:rPr sz="3100" spc="-20" dirty="0">
                <a:solidFill>
                  <a:srgbClr val="0048AA"/>
                </a:solidFill>
                <a:latin typeface="Arial"/>
                <a:cs typeface="Arial"/>
              </a:rPr>
              <a:t> </a:t>
            </a:r>
            <a:r>
              <a:rPr sz="3100" spc="-5" dirty="0">
                <a:solidFill>
                  <a:srgbClr val="0048AA"/>
                </a:solidFill>
                <a:latin typeface="Arial"/>
                <a:cs typeface="Arial"/>
              </a:rPr>
              <a:t>objective.</a:t>
            </a:r>
            <a:endParaRPr sz="3100">
              <a:latin typeface="Arial"/>
              <a:cs typeface="Arial"/>
            </a:endParaRPr>
          </a:p>
        </p:txBody>
      </p:sp>
    </p:spTree>
    <p:extLst>
      <p:ext uri="{BB962C8B-B14F-4D97-AF65-F5344CB8AC3E}">
        <p14:creationId xmlns:p14="http://schemas.microsoft.com/office/powerpoint/2010/main" val="98271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ourse Information: Syllabus"/>
          <p:cNvSpPr txBox="1">
            <a:spLocks noGrp="1"/>
          </p:cNvSpPr>
          <p:nvPr>
            <p:ph type="title"/>
          </p:nvPr>
        </p:nvSpPr>
        <p:spPr>
          <a:prstGeom prst="rect">
            <a:avLst/>
          </a:prstGeom>
        </p:spPr>
        <p:txBody>
          <a:bodyPr/>
          <a:lstStyle/>
          <a:p>
            <a:r>
              <a:t>Course Information: Syllabus</a:t>
            </a:r>
          </a:p>
        </p:txBody>
      </p:sp>
      <p:sp>
        <p:nvSpPr>
          <p:cNvPr id="101" name="11/08: Generalization: inductive bias of dropout and GD.…"/>
          <p:cNvSpPr txBox="1">
            <a:spLocks noGrp="1"/>
          </p:cNvSpPr>
          <p:nvPr>
            <p:ph type="body" idx="1"/>
          </p:nvPr>
        </p:nvSpPr>
        <p:spPr>
          <a:prstGeom prst="rect">
            <a:avLst/>
          </a:prstGeom>
        </p:spPr>
        <p:txBody>
          <a:bodyPr/>
          <a:lstStyle/>
          <a:p>
            <a:r>
              <a:t>11/08: </a:t>
            </a:r>
            <a:r>
              <a:rPr b="1"/>
              <a:t>Generalization</a:t>
            </a:r>
            <a:r>
              <a:t>: inductive bias of dropout and GD.</a:t>
            </a:r>
          </a:p>
          <a:p>
            <a:r>
              <a:t>11/15: </a:t>
            </a:r>
            <a:r>
              <a:rPr b="1"/>
              <a:t>Generalization</a:t>
            </a:r>
            <a:r>
              <a:t>: theory for shallow &amp; deep networks.</a:t>
            </a:r>
          </a:p>
          <a:p>
            <a:r>
              <a:t>11/20: MINDS Symposium on the Foundations of Data Science (all day in Shriver Hall).</a:t>
            </a:r>
          </a:p>
          <a:p>
            <a:r>
              <a:t>11/22: </a:t>
            </a:r>
            <a:r>
              <a:rPr b="1"/>
              <a:t>Approximation</a:t>
            </a:r>
            <a:r>
              <a:t>: sparsity (Prof. Jeremias Sulam).</a:t>
            </a:r>
          </a:p>
          <a:p>
            <a:r>
              <a:t>11/29: No class (Thanksgiving).</a:t>
            </a:r>
          </a:p>
          <a:p>
            <a:r>
              <a:t>12/06: </a:t>
            </a:r>
            <a:r>
              <a:rPr b="1"/>
              <a:t>Approximation</a:t>
            </a:r>
            <a:r>
              <a:t>: theory for shallow &amp; deep networks.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ourse Evaluation"/>
          <p:cNvSpPr txBox="1">
            <a:spLocks noGrp="1"/>
          </p:cNvSpPr>
          <p:nvPr>
            <p:ph type="title"/>
          </p:nvPr>
        </p:nvSpPr>
        <p:spPr>
          <a:prstGeom prst="rect">
            <a:avLst/>
          </a:prstGeom>
        </p:spPr>
        <p:txBody>
          <a:bodyPr/>
          <a:lstStyle/>
          <a:p>
            <a:r>
              <a:t>Course Evaluation</a:t>
            </a:r>
          </a:p>
        </p:txBody>
      </p:sp>
      <p:sp>
        <p:nvSpPr>
          <p:cNvPr id="104" name="There will be four homework assignments.…"/>
          <p:cNvSpPr txBox="1">
            <a:spLocks noGrp="1"/>
          </p:cNvSpPr>
          <p:nvPr>
            <p:ph type="body" idx="1"/>
          </p:nvPr>
        </p:nvSpPr>
        <p:spPr>
          <a:prstGeom prst="rect">
            <a:avLst/>
          </a:prstGeom>
        </p:spPr>
        <p:txBody>
          <a:bodyPr/>
          <a:lstStyle/>
          <a:p>
            <a:r>
              <a:t>There will be four homework assignments.</a:t>
            </a:r>
          </a:p>
          <a:p>
            <a:r>
              <a:t>Each homework will be worth 25% of the final grade.</a:t>
            </a:r>
          </a:p>
          <a:p>
            <a:r>
              <a:t>The homework assignments will include both analytical derivations as well as coding exercises, e.g.,</a:t>
            </a:r>
          </a:p>
          <a:p>
            <a:pPr lvl="1"/>
            <a:r>
              <a:t>Proof that dropout applied to some objective is equivalent to SGD</a:t>
            </a:r>
          </a:p>
          <a:p>
            <a:pPr lvl="1"/>
            <a:r>
              <a:t>Train a 2 layer neural network to verify momentum induces acceleration, or verify that one can find a global minimum. </a:t>
            </a:r>
          </a:p>
          <a:p>
            <a:r>
              <a:t>The due dates for the homework assignments will be</a:t>
            </a:r>
          </a:p>
          <a:p>
            <a:pPr lvl="1"/>
            <a:r>
              <a:t>HW1: Due October 25</a:t>
            </a:r>
          </a:p>
          <a:p>
            <a:pPr lvl="1"/>
            <a:r>
              <a:t>HW2: Due November 8</a:t>
            </a:r>
          </a:p>
          <a:p>
            <a:pPr lvl="1"/>
            <a:r>
              <a:t>HW3: Due November 22</a:t>
            </a:r>
          </a:p>
          <a:p>
            <a:pPr lvl="1"/>
            <a:r>
              <a:t>HW4: Due December 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Background"/>
          <p:cNvSpPr txBox="1">
            <a:spLocks noGrp="1"/>
          </p:cNvSpPr>
          <p:nvPr>
            <p:ph type="title"/>
          </p:nvPr>
        </p:nvSpPr>
        <p:spPr>
          <a:prstGeom prst="rect">
            <a:avLst/>
          </a:prstGeom>
        </p:spPr>
        <p:txBody>
          <a:bodyPr/>
          <a:lstStyle/>
          <a:p>
            <a:r>
              <a:t>Background</a:t>
            </a:r>
          </a:p>
        </p:txBody>
      </p:sp>
      <p:sp>
        <p:nvSpPr>
          <p:cNvPr id="107" name="Linear Algebra at Graduate Level (Matrix Analysis)…"/>
          <p:cNvSpPr txBox="1">
            <a:spLocks noGrp="1"/>
          </p:cNvSpPr>
          <p:nvPr>
            <p:ph type="body" idx="1"/>
          </p:nvPr>
        </p:nvSpPr>
        <p:spPr>
          <a:prstGeom prst="rect">
            <a:avLst/>
          </a:prstGeom>
        </p:spPr>
        <p:txBody>
          <a:bodyPr/>
          <a:lstStyle/>
          <a:p>
            <a:r>
              <a:t>Linear Algebra at Graduate Level (Matrix Analysis)</a:t>
            </a:r>
          </a:p>
          <a:p>
            <a:endParaRPr/>
          </a:p>
          <a:p>
            <a:endParaRPr/>
          </a:p>
          <a:p>
            <a:r>
              <a:t>Optimization at Graduate Level</a:t>
            </a:r>
          </a:p>
          <a:p>
            <a:endParaRPr/>
          </a:p>
          <a:p>
            <a:endParaRPr/>
          </a:p>
          <a:p>
            <a:r>
              <a:t>Machine Learning</a:t>
            </a:r>
          </a:p>
          <a:p>
            <a:endParaRPr/>
          </a:p>
          <a:p>
            <a:endParaRPr/>
          </a:p>
          <a:p>
            <a:r>
              <a:t>Statistics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ore Information"/>
          <p:cNvSpPr txBox="1">
            <a:spLocks noGrp="1"/>
          </p:cNvSpPr>
          <p:nvPr>
            <p:ph type="title"/>
          </p:nvPr>
        </p:nvSpPr>
        <p:spPr>
          <a:prstGeom prst="rect">
            <a:avLst/>
          </a:prstGeom>
        </p:spPr>
        <p:txBody>
          <a:bodyPr/>
          <a:lstStyle/>
          <a:p>
            <a:r>
              <a:t>More Information</a:t>
            </a:r>
          </a:p>
        </p:txBody>
      </p:sp>
      <p:sp>
        <p:nvSpPr>
          <p:cNvPr id="113" name="Slides…"/>
          <p:cNvSpPr txBox="1">
            <a:spLocks noGrp="1"/>
          </p:cNvSpPr>
          <p:nvPr>
            <p:ph type="body" idx="1"/>
          </p:nvPr>
        </p:nvSpPr>
        <p:spPr>
          <a:prstGeom prst="rect">
            <a:avLst/>
          </a:prstGeom>
        </p:spPr>
        <p:txBody>
          <a:bodyPr/>
          <a:lstStyle/>
          <a:p>
            <a:pPr>
              <a:defRPr b="1"/>
            </a:pPr>
            <a:r>
              <a:t>Slides</a:t>
            </a:r>
          </a:p>
          <a:p>
            <a:pPr lvl="1"/>
            <a:r>
              <a:rPr>
                <a:hlinkClick r:id="rId2"/>
              </a:rPr>
              <a:t>http://vision.jhu.edu/tutorials/CDC17-Tutorial-Math-Deep-Learning.htm</a:t>
            </a:r>
          </a:p>
          <a:p>
            <a:pPr lvl="1"/>
            <a:endParaRPr>
              <a:hlinkClick r:id="rId2"/>
            </a:endParaRPr>
          </a:p>
          <a:p>
            <a:pPr>
              <a:defRPr b="1"/>
            </a:pPr>
            <a:r>
              <a:t>Paper</a:t>
            </a:r>
          </a:p>
          <a:p>
            <a:pPr lvl="1"/>
            <a:r>
              <a:rPr>
                <a:hlinkClick r:id="rId3"/>
              </a:rPr>
              <a:t>https://arxiv.org/abs/1712.04741</a:t>
            </a:r>
          </a:p>
        </p:txBody>
      </p:sp>
      <p:pic>
        <p:nvPicPr>
          <p:cNvPr id="114" name="Image" descr="Image"/>
          <p:cNvPicPr>
            <a:picLocks noChangeAspect="1"/>
          </p:cNvPicPr>
          <p:nvPr/>
        </p:nvPicPr>
        <p:blipFill>
          <a:blip r:embed="rId4"/>
          <a:stretch>
            <a:fillRect/>
          </a:stretch>
        </p:blipFill>
        <p:spPr>
          <a:xfrm>
            <a:off x="392831" y="3284666"/>
            <a:ext cx="8358338" cy="268469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JHU Honor Code"/>
          <p:cNvSpPr txBox="1">
            <a:spLocks noGrp="1"/>
          </p:cNvSpPr>
          <p:nvPr>
            <p:ph type="title"/>
          </p:nvPr>
        </p:nvSpPr>
        <p:spPr>
          <a:prstGeom prst="rect">
            <a:avLst/>
          </a:prstGeom>
        </p:spPr>
        <p:txBody>
          <a:bodyPr/>
          <a:lstStyle/>
          <a:p>
            <a:r>
              <a:t>JHU Honor Code</a:t>
            </a:r>
          </a:p>
        </p:txBody>
      </p:sp>
      <p:sp>
        <p:nvSpPr>
          <p:cNvPr id="120" name="The strength of the university depends on academic and personal integrity.  In this course, you must be honest and truthful.  Ethical violations include cheating on exams, plagiarism, reuse of assignments, improper use of the Internet and electronic devices, unauthorized collaboration, alteration of graded assignments, forgery and falsification, lying, facilitating academic dishonesty, and unfair competition."/>
          <p:cNvSpPr txBox="1">
            <a:spLocks noGrp="1"/>
          </p:cNvSpPr>
          <p:nvPr>
            <p:ph type="body" idx="1"/>
          </p:nvPr>
        </p:nvSpPr>
        <p:spPr>
          <a:prstGeom prst="rect">
            <a:avLst/>
          </a:prstGeom>
        </p:spPr>
        <p:txBody>
          <a:bodyPr/>
          <a:lstStyle/>
          <a:p>
            <a:r>
              <a:t>The strength of the university depends on academic and personal integrity.  In this course, you must be honest and truthful.  Ethical violations include cheating on exams, plagiarism, reuse of assignments, improper use of the Internet and electronic devices, unauthorized collaboration, alteration of graded assignments, forgery and falsification, lying, facilitating academic dishonesty, and unfair competition.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6178906"/>
            <a:ext cx="2273300" cy="679450"/>
          </a:xfrm>
          <a:custGeom>
            <a:avLst/>
            <a:gdLst/>
            <a:ahLst/>
            <a:cxnLst/>
            <a:rect l="l" t="t" r="r" b="b"/>
            <a:pathLst>
              <a:path w="2273300" h="679450">
                <a:moveTo>
                  <a:pt x="0" y="0"/>
                </a:moveTo>
                <a:lnTo>
                  <a:pt x="2273300" y="0"/>
                </a:lnTo>
                <a:lnTo>
                  <a:pt x="2273300" y="679093"/>
                </a:lnTo>
                <a:lnTo>
                  <a:pt x="0" y="679093"/>
                </a:lnTo>
                <a:lnTo>
                  <a:pt x="0" y="0"/>
                </a:lnTo>
                <a:close/>
              </a:path>
            </a:pathLst>
          </a:custGeom>
          <a:solidFill>
            <a:srgbClr val="C7DCE7"/>
          </a:solidFill>
        </p:spPr>
        <p:txBody>
          <a:bodyPr wrap="square" lIns="0" tIns="0" rIns="0" bIns="0" rtlCol="0"/>
          <a:lstStyle/>
          <a:p>
            <a:endParaRPr/>
          </a:p>
        </p:txBody>
      </p:sp>
      <p:sp>
        <p:nvSpPr>
          <p:cNvPr id="3" name="object 3"/>
          <p:cNvSpPr/>
          <p:nvPr/>
        </p:nvSpPr>
        <p:spPr>
          <a:xfrm>
            <a:off x="6970000" y="6388563"/>
            <a:ext cx="151546" cy="246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64893" y="6284744"/>
            <a:ext cx="327660" cy="106680"/>
          </a:xfrm>
          <a:custGeom>
            <a:avLst/>
            <a:gdLst/>
            <a:ahLst/>
            <a:cxnLst/>
            <a:rect l="l" t="t" r="r" b="b"/>
            <a:pathLst>
              <a:path w="327659" h="106679">
                <a:moveTo>
                  <a:pt x="163799" y="0"/>
                </a:moveTo>
                <a:lnTo>
                  <a:pt x="123575" y="1069"/>
                </a:lnTo>
                <a:lnTo>
                  <a:pt x="83902" y="4236"/>
                </a:lnTo>
                <a:lnTo>
                  <a:pt x="44833" y="9438"/>
                </a:lnTo>
                <a:lnTo>
                  <a:pt x="6421" y="16616"/>
                </a:lnTo>
                <a:lnTo>
                  <a:pt x="0" y="53088"/>
                </a:lnTo>
                <a:lnTo>
                  <a:pt x="208" y="66917"/>
                </a:lnTo>
                <a:lnTo>
                  <a:pt x="820" y="80357"/>
                </a:lnTo>
                <a:lnTo>
                  <a:pt x="1812" y="93423"/>
                </a:lnTo>
                <a:lnTo>
                  <a:pt x="3163" y="106130"/>
                </a:lnTo>
                <a:lnTo>
                  <a:pt x="56243" y="96855"/>
                </a:lnTo>
                <a:lnTo>
                  <a:pt x="109913" y="91290"/>
                </a:lnTo>
                <a:lnTo>
                  <a:pt x="163871" y="89433"/>
                </a:lnTo>
                <a:lnTo>
                  <a:pt x="326100" y="89433"/>
                </a:lnTo>
                <a:lnTo>
                  <a:pt x="326271" y="87183"/>
                </a:lnTo>
                <a:lnTo>
                  <a:pt x="42705" y="87183"/>
                </a:lnTo>
                <a:lnTo>
                  <a:pt x="41394" y="85825"/>
                </a:lnTo>
                <a:lnTo>
                  <a:pt x="42236" y="84215"/>
                </a:lnTo>
                <a:lnTo>
                  <a:pt x="68409" y="26361"/>
                </a:lnTo>
                <a:lnTo>
                  <a:pt x="68691" y="25828"/>
                </a:lnTo>
                <a:lnTo>
                  <a:pt x="69345" y="25229"/>
                </a:lnTo>
                <a:lnTo>
                  <a:pt x="70208" y="25116"/>
                </a:lnTo>
                <a:lnTo>
                  <a:pt x="72716" y="24732"/>
                </a:lnTo>
                <a:lnTo>
                  <a:pt x="82096" y="17449"/>
                </a:lnTo>
                <a:lnTo>
                  <a:pt x="100457" y="15291"/>
                </a:lnTo>
                <a:lnTo>
                  <a:pt x="314124" y="15291"/>
                </a:lnTo>
                <a:lnTo>
                  <a:pt x="282614" y="9411"/>
                </a:lnTo>
                <a:lnTo>
                  <a:pt x="243596" y="4223"/>
                </a:lnTo>
                <a:lnTo>
                  <a:pt x="203974" y="1065"/>
                </a:lnTo>
                <a:lnTo>
                  <a:pt x="163799" y="0"/>
                </a:lnTo>
                <a:close/>
              </a:path>
              <a:path w="327659" h="106679">
                <a:moveTo>
                  <a:pt x="326100" y="89433"/>
                </a:moveTo>
                <a:lnTo>
                  <a:pt x="163871" y="89433"/>
                </a:lnTo>
                <a:lnTo>
                  <a:pt x="217889" y="91290"/>
                </a:lnTo>
                <a:lnTo>
                  <a:pt x="271552" y="96855"/>
                </a:lnTo>
                <a:lnTo>
                  <a:pt x="324454" y="106093"/>
                </a:lnTo>
                <a:lnTo>
                  <a:pt x="325800" y="93398"/>
                </a:lnTo>
                <a:lnTo>
                  <a:pt x="326100" y="89433"/>
                </a:lnTo>
                <a:close/>
              </a:path>
              <a:path w="327659" h="106679">
                <a:moveTo>
                  <a:pt x="163780" y="76988"/>
                </a:moveTo>
                <a:lnTo>
                  <a:pt x="104880" y="79100"/>
                </a:lnTo>
                <a:lnTo>
                  <a:pt x="44212" y="86892"/>
                </a:lnTo>
                <a:lnTo>
                  <a:pt x="42705" y="87183"/>
                </a:lnTo>
                <a:lnTo>
                  <a:pt x="284885" y="87183"/>
                </a:lnTo>
                <a:lnTo>
                  <a:pt x="222714" y="79100"/>
                </a:lnTo>
                <a:lnTo>
                  <a:pt x="163780" y="76988"/>
                </a:lnTo>
                <a:close/>
              </a:path>
              <a:path w="327659" h="106679">
                <a:moveTo>
                  <a:pt x="314124" y="15291"/>
                </a:moveTo>
                <a:lnTo>
                  <a:pt x="227134" y="15291"/>
                </a:lnTo>
                <a:lnTo>
                  <a:pt x="245493" y="17449"/>
                </a:lnTo>
                <a:lnTo>
                  <a:pt x="254882" y="24732"/>
                </a:lnTo>
                <a:lnTo>
                  <a:pt x="258243" y="25229"/>
                </a:lnTo>
                <a:lnTo>
                  <a:pt x="258908" y="25828"/>
                </a:lnTo>
                <a:lnTo>
                  <a:pt x="259189" y="26361"/>
                </a:lnTo>
                <a:lnTo>
                  <a:pt x="285371" y="84215"/>
                </a:lnTo>
                <a:lnTo>
                  <a:pt x="286223" y="85825"/>
                </a:lnTo>
                <a:lnTo>
                  <a:pt x="284885" y="87183"/>
                </a:lnTo>
                <a:lnTo>
                  <a:pt x="326271" y="87183"/>
                </a:lnTo>
                <a:lnTo>
                  <a:pt x="326788" y="80357"/>
                </a:lnTo>
                <a:lnTo>
                  <a:pt x="327400" y="66910"/>
                </a:lnTo>
                <a:lnTo>
                  <a:pt x="327609" y="53088"/>
                </a:lnTo>
                <a:lnTo>
                  <a:pt x="327618" y="20698"/>
                </a:lnTo>
                <a:lnTo>
                  <a:pt x="324810" y="17384"/>
                </a:lnTo>
                <a:lnTo>
                  <a:pt x="321094" y="16616"/>
                </a:lnTo>
                <a:lnTo>
                  <a:pt x="314124" y="15291"/>
                </a:lnTo>
                <a:close/>
              </a:path>
              <a:path w="327659" h="106679">
                <a:moveTo>
                  <a:pt x="227134" y="15291"/>
                </a:moveTo>
                <a:lnTo>
                  <a:pt x="100457" y="15291"/>
                </a:lnTo>
                <a:lnTo>
                  <a:pt x="121725" y="15626"/>
                </a:lnTo>
                <a:lnTo>
                  <a:pt x="143594" y="18513"/>
                </a:lnTo>
                <a:lnTo>
                  <a:pt x="163762" y="24012"/>
                </a:lnTo>
                <a:lnTo>
                  <a:pt x="183997" y="18513"/>
                </a:lnTo>
                <a:lnTo>
                  <a:pt x="205866" y="15626"/>
                </a:lnTo>
                <a:lnTo>
                  <a:pt x="227134" y="15291"/>
                </a:lnTo>
                <a:close/>
              </a:path>
            </a:pathLst>
          </a:custGeom>
          <a:solidFill>
            <a:srgbClr val="002E73"/>
          </a:solidFill>
        </p:spPr>
        <p:txBody>
          <a:bodyPr wrap="square" lIns="0" tIns="0" rIns="0" bIns="0" rtlCol="0"/>
          <a:lstStyle/>
          <a:p>
            <a:endParaRPr/>
          </a:p>
        </p:txBody>
      </p:sp>
      <p:sp>
        <p:nvSpPr>
          <p:cNvPr id="5" name="object 5"/>
          <p:cNvSpPr/>
          <p:nvPr/>
        </p:nvSpPr>
        <p:spPr>
          <a:xfrm>
            <a:off x="7017595" y="6309641"/>
            <a:ext cx="109220" cy="53340"/>
          </a:xfrm>
          <a:custGeom>
            <a:avLst/>
            <a:gdLst/>
            <a:ahLst/>
            <a:cxnLst/>
            <a:rect l="l" t="t" r="r" b="b"/>
            <a:pathLst>
              <a:path w="109220" h="53339">
                <a:moveTo>
                  <a:pt x="26576" y="0"/>
                </a:moveTo>
                <a:lnTo>
                  <a:pt x="17936" y="6543"/>
                </a:lnTo>
                <a:lnTo>
                  <a:pt x="0" y="53247"/>
                </a:lnTo>
                <a:lnTo>
                  <a:pt x="22696" y="50324"/>
                </a:lnTo>
                <a:lnTo>
                  <a:pt x="51306" y="47708"/>
                </a:lnTo>
                <a:lnTo>
                  <a:pt x="80449" y="45888"/>
                </a:lnTo>
                <a:lnTo>
                  <a:pt x="104740" y="45356"/>
                </a:lnTo>
                <a:lnTo>
                  <a:pt x="105836" y="44869"/>
                </a:lnTo>
                <a:lnTo>
                  <a:pt x="107175" y="44176"/>
                </a:lnTo>
                <a:lnTo>
                  <a:pt x="109094" y="44176"/>
                </a:lnTo>
                <a:lnTo>
                  <a:pt x="84261" y="37895"/>
                </a:lnTo>
                <a:lnTo>
                  <a:pt x="76985" y="36986"/>
                </a:lnTo>
                <a:lnTo>
                  <a:pt x="13563" y="36986"/>
                </a:lnTo>
                <a:lnTo>
                  <a:pt x="26576" y="0"/>
                </a:lnTo>
                <a:close/>
              </a:path>
              <a:path w="109220" h="53339">
                <a:moveTo>
                  <a:pt x="35052" y="34526"/>
                </a:moveTo>
                <a:lnTo>
                  <a:pt x="13563" y="36986"/>
                </a:lnTo>
                <a:lnTo>
                  <a:pt x="76985" y="36986"/>
                </a:lnTo>
                <a:lnTo>
                  <a:pt x="59100" y="34754"/>
                </a:lnTo>
                <a:lnTo>
                  <a:pt x="35052" y="34526"/>
                </a:lnTo>
                <a:close/>
              </a:path>
            </a:pathLst>
          </a:custGeom>
          <a:solidFill>
            <a:srgbClr val="002E73"/>
          </a:solidFill>
        </p:spPr>
        <p:txBody>
          <a:bodyPr wrap="square" lIns="0" tIns="0" rIns="0" bIns="0" rtlCol="0"/>
          <a:lstStyle/>
          <a:p>
            <a:endParaRPr/>
          </a:p>
        </p:txBody>
      </p:sp>
      <p:sp>
        <p:nvSpPr>
          <p:cNvPr id="6" name="object 6"/>
          <p:cNvSpPr/>
          <p:nvPr/>
        </p:nvSpPr>
        <p:spPr>
          <a:xfrm>
            <a:off x="7130291" y="6309641"/>
            <a:ext cx="109220" cy="53340"/>
          </a:xfrm>
          <a:custGeom>
            <a:avLst/>
            <a:gdLst/>
            <a:ahLst/>
            <a:cxnLst/>
            <a:rect l="l" t="t" r="r" b="b"/>
            <a:pathLst>
              <a:path w="109220" h="53339">
                <a:moveTo>
                  <a:pt x="74084" y="34526"/>
                </a:moveTo>
                <a:lnTo>
                  <a:pt x="50018" y="34754"/>
                </a:lnTo>
                <a:lnTo>
                  <a:pt x="24840" y="37895"/>
                </a:lnTo>
                <a:lnTo>
                  <a:pt x="0" y="44176"/>
                </a:lnTo>
                <a:lnTo>
                  <a:pt x="1938" y="44176"/>
                </a:lnTo>
                <a:lnTo>
                  <a:pt x="3276" y="44869"/>
                </a:lnTo>
                <a:lnTo>
                  <a:pt x="4353" y="45356"/>
                </a:lnTo>
                <a:lnTo>
                  <a:pt x="28655" y="45888"/>
                </a:lnTo>
                <a:lnTo>
                  <a:pt x="57803" y="47708"/>
                </a:lnTo>
                <a:lnTo>
                  <a:pt x="86415" y="50324"/>
                </a:lnTo>
                <a:lnTo>
                  <a:pt x="109112" y="53247"/>
                </a:lnTo>
                <a:lnTo>
                  <a:pt x="102864" y="36986"/>
                </a:lnTo>
                <a:lnTo>
                  <a:pt x="95586" y="36986"/>
                </a:lnTo>
                <a:lnTo>
                  <a:pt x="74084" y="34526"/>
                </a:lnTo>
                <a:close/>
              </a:path>
              <a:path w="109220" h="53339">
                <a:moveTo>
                  <a:pt x="82527" y="0"/>
                </a:moveTo>
                <a:lnTo>
                  <a:pt x="95586" y="36986"/>
                </a:lnTo>
                <a:lnTo>
                  <a:pt x="102864" y="36986"/>
                </a:lnTo>
                <a:lnTo>
                  <a:pt x="91166" y="6543"/>
                </a:lnTo>
                <a:lnTo>
                  <a:pt x="82527" y="0"/>
                </a:lnTo>
                <a:close/>
              </a:path>
            </a:pathLst>
          </a:custGeom>
          <a:solidFill>
            <a:srgbClr val="002E73"/>
          </a:solidFill>
        </p:spPr>
        <p:txBody>
          <a:bodyPr wrap="square" lIns="0" tIns="0" rIns="0" bIns="0" rtlCol="0"/>
          <a:lstStyle/>
          <a:p>
            <a:endParaRPr/>
          </a:p>
        </p:txBody>
      </p:sp>
      <p:sp>
        <p:nvSpPr>
          <p:cNvPr id="7" name="object 7"/>
          <p:cNvSpPr/>
          <p:nvPr/>
        </p:nvSpPr>
        <p:spPr>
          <a:xfrm>
            <a:off x="7135841" y="6388554"/>
            <a:ext cx="151552" cy="2463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13394" y="6298847"/>
            <a:ext cx="938725" cy="1801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67341" y="6298850"/>
            <a:ext cx="1677395" cy="520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400" y="88900"/>
            <a:ext cx="6530340" cy="574040"/>
          </a:xfrm>
          <a:prstGeom prst="rect">
            <a:avLst/>
          </a:prstGeom>
        </p:spPr>
        <p:txBody>
          <a:bodyPr vert="horz" wrap="square" lIns="0" tIns="12700" rIns="0" bIns="0" rtlCol="0">
            <a:spAutoFit/>
          </a:bodyPr>
          <a:lstStyle/>
          <a:p>
            <a:pPr marL="12700">
              <a:lnSpc>
                <a:spcPct val="100000"/>
              </a:lnSpc>
              <a:spcBef>
                <a:spcPts val="100"/>
              </a:spcBef>
            </a:pPr>
            <a:r>
              <a:rPr sz="3600" dirty="0"/>
              <a:t>Brief </a:t>
            </a:r>
            <a:r>
              <a:rPr sz="3600" spc="-5" dirty="0"/>
              <a:t>History </a:t>
            </a:r>
            <a:r>
              <a:rPr sz="3600" dirty="0"/>
              <a:t>of Neural</a:t>
            </a:r>
            <a:r>
              <a:rPr sz="3600" spc="-50" dirty="0"/>
              <a:t> </a:t>
            </a:r>
            <a:r>
              <a:rPr sz="3600" spc="-5" dirty="0"/>
              <a:t>Networks</a:t>
            </a:r>
            <a:endParaRPr sz="3600"/>
          </a:p>
        </p:txBody>
      </p:sp>
      <p:sp>
        <p:nvSpPr>
          <p:cNvPr id="11" name="object 11"/>
          <p:cNvSpPr/>
          <p:nvPr/>
        </p:nvSpPr>
        <p:spPr>
          <a:xfrm>
            <a:off x="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2" name="object 12"/>
          <p:cNvSpPr/>
          <p:nvPr/>
        </p:nvSpPr>
        <p:spPr>
          <a:xfrm>
            <a:off x="1143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3" name="object 13"/>
          <p:cNvSpPr/>
          <p:nvPr/>
        </p:nvSpPr>
        <p:spPr>
          <a:xfrm>
            <a:off x="2286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4" name="object 14"/>
          <p:cNvSpPr/>
          <p:nvPr/>
        </p:nvSpPr>
        <p:spPr>
          <a:xfrm>
            <a:off x="3429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5" name="object 15"/>
          <p:cNvSpPr/>
          <p:nvPr/>
        </p:nvSpPr>
        <p:spPr>
          <a:xfrm>
            <a:off x="4572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6" name="object 16"/>
          <p:cNvSpPr/>
          <p:nvPr/>
        </p:nvSpPr>
        <p:spPr>
          <a:xfrm>
            <a:off x="5715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7" name="object 17"/>
          <p:cNvSpPr/>
          <p:nvPr/>
        </p:nvSpPr>
        <p:spPr>
          <a:xfrm>
            <a:off x="6858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8" name="object 18"/>
          <p:cNvSpPr/>
          <p:nvPr/>
        </p:nvSpPr>
        <p:spPr>
          <a:xfrm>
            <a:off x="8001000" y="2921000"/>
            <a:ext cx="1143000" cy="564515"/>
          </a:xfrm>
          <a:custGeom>
            <a:avLst/>
            <a:gdLst/>
            <a:ahLst/>
            <a:cxnLst/>
            <a:rect l="l" t="t" r="r" b="b"/>
            <a:pathLst>
              <a:path w="1143000" h="564514">
                <a:moveTo>
                  <a:pt x="0" y="563930"/>
                </a:moveTo>
                <a:lnTo>
                  <a:pt x="1143000" y="563930"/>
                </a:lnTo>
                <a:lnTo>
                  <a:pt x="1143000" y="0"/>
                </a:lnTo>
                <a:lnTo>
                  <a:pt x="0" y="0"/>
                </a:lnTo>
                <a:lnTo>
                  <a:pt x="0" y="563930"/>
                </a:lnTo>
                <a:close/>
              </a:path>
            </a:pathLst>
          </a:custGeom>
          <a:solidFill>
            <a:srgbClr val="C6E6E9"/>
          </a:solidFill>
        </p:spPr>
        <p:txBody>
          <a:bodyPr wrap="square" lIns="0" tIns="0" rIns="0" bIns="0" rtlCol="0"/>
          <a:lstStyle/>
          <a:p>
            <a:endParaRPr/>
          </a:p>
        </p:txBody>
      </p:sp>
      <p:sp>
        <p:nvSpPr>
          <p:cNvPr id="19" name="object 19"/>
          <p:cNvSpPr/>
          <p:nvPr/>
        </p:nvSpPr>
        <p:spPr>
          <a:xfrm>
            <a:off x="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0" name="object 20"/>
          <p:cNvSpPr/>
          <p:nvPr/>
        </p:nvSpPr>
        <p:spPr>
          <a:xfrm>
            <a:off x="1143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1" name="object 21"/>
          <p:cNvSpPr/>
          <p:nvPr/>
        </p:nvSpPr>
        <p:spPr>
          <a:xfrm>
            <a:off x="2286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2" name="object 22"/>
          <p:cNvSpPr/>
          <p:nvPr/>
        </p:nvSpPr>
        <p:spPr>
          <a:xfrm>
            <a:off x="3429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3" name="object 23"/>
          <p:cNvSpPr/>
          <p:nvPr/>
        </p:nvSpPr>
        <p:spPr>
          <a:xfrm>
            <a:off x="4572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4" name="object 24"/>
          <p:cNvSpPr/>
          <p:nvPr/>
        </p:nvSpPr>
        <p:spPr>
          <a:xfrm>
            <a:off x="5715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5" name="object 25"/>
          <p:cNvSpPr/>
          <p:nvPr/>
        </p:nvSpPr>
        <p:spPr>
          <a:xfrm>
            <a:off x="6858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6" name="object 26"/>
          <p:cNvSpPr/>
          <p:nvPr/>
        </p:nvSpPr>
        <p:spPr>
          <a:xfrm>
            <a:off x="8001000" y="3523031"/>
            <a:ext cx="1143000" cy="564515"/>
          </a:xfrm>
          <a:custGeom>
            <a:avLst/>
            <a:gdLst/>
            <a:ahLst/>
            <a:cxnLst/>
            <a:rect l="l" t="t" r="r" b="b"/>
            <a:pathLst>
              <a:path w="1143000" h="564514">
                <a:moveTo>
                  <a:pt x="0" y="563931"/>
                </a:moveTo>
                <a:lnTo>
                  <a:pt x="1143000" y="563931"/>
                </a:lnTo>
                <a:lnTo>
                  <a:pt x="1143000" y="0"/>
                </a:lnTo>
                <a:lnTo>
                  <a:pt x="0" y="0"/>
                </a:lnTo>
                <a:lnTo>
                  <a:pt x="0" y="563931"/>
                </a:lnTo>
                <a:close/>
              </a:path>
            </a:pathLst>
          </a:custGeom>
          <a:solidFill>
            <a:srgbClr val="F4FAFA"/>
          </a:solidFill>
        </p:spPr>
        <p:txBody>
          <a:bodyPr wrap="square" lIns="0" tIns="0" rIns="0" bIns="0" rtlCol="0"/>
          <a:lstStyle/>
          <a:p>
            <a:endParaRPr/>
          </a:p>
        </p:txBody>
      </p:sp>
      <p:sp>
        <p:nvSpPr>
          <p:cNvPr id="27" name="object 27"/>
          <p:cNvSpPr txBox="1"/>
          <p:nvPr/>
        </p:nvSpPr>
        <p:spPr>
          <a:xfrm>
            <a:off x="38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1940</a:t>
            </a:r>
            <a:endParaRPr sz="1400">
              <a:latin typeface="Arial"/>
              <a:cs typeface="Arial"/>
            </a:endParaRPr>
          </a:p>
        </p:txBody>
      </p:sp>
      <p:sp>
        <p:nvSpPr>
          <p:cNvPr id="28" name="object 28"/>
          <p:cNvSpPr txBox="1"/>
          <p:nvPr/>
        </p:nvSpPr>
        <p:spPr>
          <a:xfrm>
            <a:off x="1181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1950</a:t>
            </a:r>
            <a:endParaRPr sz="1400">
              <a:latin typeface="Arial"/>
              <a:cs typeface="Arial"/>
            </a:endParaRPr>
          </a:p>
        </p:txBody>
      </p:sp>
      <p:sp>
        <p:nvSpPr>
          <p:cNvPr id="29" name="object 29"/>
          <p:cNvSpPr txBox="1"/>
          <p:nvPr/>
        </p:nvSpPr>
        <p:spPr>
          <a:xfrm>
            <a:off x="2324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1960</a:t>
            </a:r>
            <a:endParaRPr sz="1400">
              <a:latin typeface="Arial"/>
              <a:cs typeface="Arial"/>
            </a:endParaRPr>
          </a:p>
        </p:txBody>
      </p:sp>
      <p:sp>
        <p:nvSpPr>
          <p:cNvPr id="30" name="object 30"/>
          <p:cNvSpPr txBox="1"/>
          <p:nvPr/>
        </p:nvSpPr>
        <p:spPr>
          <a:xfrm>
            <a:off x="3467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1970</a:t>
            </a:r>
            <a:endParaRPr sz="1400">
              <a:latin typeface="Arial"/>
              <a:cs typeface="Arial"/>
            </a:endParaRPr>
          </a:p>
        </p:txBody>
      </p:sp>
      <p:sp>
        <p:nvSpPr>
          <p:cNvPr id="31" name="object 31"/>
          <p:cNvSpPr txBox="1"/>
          <p:nvPr/>
        </p:nvSpPr>
        <p:spPr>
          <a:xfrm>
            <a:off x="4610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1980</a:t>
            </a:r>
            <a:endParaRPr sz="1400">
              <a:latin typeface="Arial"/>
              <a:cs typeface="Arial"/>
            </a:endParaRPr>
          </a:p>
        </p:txBody>
      </p:sp>
      <p:sp>
        <p:nvSpPr>
          <p:cNvPr id="32" name="object 32"/>
          <p:cNvSpPr txBox="1"/>
          <p:nvPr/>
        </p:nvSpPr>
        <p:spPr>
          <a:xfrm>
            <a:off x="5753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1990</a:t>
            </a:r>
            <a:endParaRPr sz="1400">
              <a:latin typeface="Arial"/>
              <a:cs typeface="Arial"/>
            </a:endParaRPr>
          </a:p>
        </p:txBody>
      </p:sp>
      <p:sp>
        <p:nvSpPr>
          <p:cNvPr id="33" name="object 33"/>
          <p:cNvSpPr txBox="1"/>
          <p:nvPr/>
        </p:nvSpPr>
        <p:spPr>
          <a:xfrm>
            <a:off x="6896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2000</a:t>
            </a:r>
            <a:endParaRPr sz="1400">
              <a:latin typeface="Arial"/>
              <a:cs typeface="Arial"/>
            </a:endParaRPr>
          </a:p>
        </p:txBody>
      </p:sp>
      <p:sp>
        <p:nvSpPr>
          <p:cNvPr id="34" name="object 34"/>
          <p:cNvSpPr txBox="1"/>
          <p:nvPr/>
        </p:nvSpPr>
        <p:spPr>
          <a:xfrm>
            <a:off x="8039100" y="3073400"/>
            <a:ext cx="421005"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48AA"/>
                </a:solidFill>
                <a:latin typeface="Arial"/>
                <a:cs typeface="Arial"/>
              </a:rPr>
              <a:t>2010</a:t>
            </a:r>
            <a:endParaRPr sz="1400">
              <a:latin typeface="Arial"/>
              <a:cs typeface="Arial"/>
            </a:endParaRPr>
          </a:p>
        </p:txBody>
      </p:sp>
      <p:sp>
        <p:nvSpPr>
          <p:cNvPr id="35" name="object 35"/>
          <p:cNvSpPr/>
          <p:nvPr/>
        </p:nvSpPr>
        <p:spPr>
          <a:xfrm>
            <a:off x="1143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36" name="object 36"/>
          <p:cNvSpPr/>
          <p:nvPr/>
        </p:nvSpPr>
        <p:spPr>
          <a:xfrm>
            <a:off x="1143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37" name="object 37"/>
          <p:cNvSpPr/>
          <p:nvPr/>
        </p:nvSpPr>
        <p:spPr>
          <a:xfrm>
            <a:off x="2286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38" name="object 38"/>
          <p:cNvSpPr/>
          <p:nvPr/>
        </p:nvSpPr>
        <p:spPr>
          <a:xfrm>
            <a:off x="2286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39" name="object 39"/>
          <p:cNvSpPr/>
          <p:nvPr/>
        </p:nvSpPr>
        <p:spPr>
          <a:xfrm>
            <a:off x="3429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0" name="object 40"/>
          <p:cNvSpPr/>
          <p:nvPr/>
        </p:nvSpPr>
        <p:spPr>
          <a:xfrm>
            <a:off x="3429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1" name="object 41"/>
          <p:cNvSpPr/>
          <p:nvPr/>
        </p:nvSpPr>
        <p:spPr>
          <a:xfrm>
            <a:off x="4572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2" name="object 42"/>
          <p:cNvSpPr/>
          <p:nvPr/>
        </p:nvSpPr>
        <p:spPr>
          <a:xfrm>
            <a:off x="4572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3" name="object 43"/>
          <p:cNvSpPr/>
          <p:nvPr/>
        </p:nvSpPr>
        <p:spPr>
          <a:xfrm>
            <a:off x="5715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4" name="object 44"/>
          <p:cNvSpPr/>
          <p:nvPr/>
        </p:nvSpPr>
        <p:spPr>
          <a:xfrm>
            <a:off x="5715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5" name="object 45"/>
          <p:cNvSpPr/>
          <p:nvPr/>
        </p:nvSpPr>
        <p:spPr>
          <a:xfrm>
            <a:off x="6858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6" name="object 46"/>
          <p:cNvSpPr/>
          <p:nvPr/>
        </p:nvSpPr>
        <p:spPr>
          <a:xfrm>
            <a:off x="6858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7" name="object 47"/>
          <p:cNvSpPr/>
          <p:nvPr/>
        </p:nvSpPr>
        <p:spPr>
          <a:xfrm>
            <a:off x="8001000" y="2914650"/>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8" name="object 48"/>
          <p:cNvSpPr/>
          <p:nvPr/>
        </p:nvSpPr>
        <p:spPr>
          <a:xfrm>
            <a:off x="8001000" y="3523031"/>
            <a:ext cx="0" cy="570865"/>
          </a:xfrm>
          <a:custGeom>
            <a:avLst/>
            <a:gdLst/>
            <a:ahLst/>
            <a:cxnLst/>
            <a:rect l="l" t="t" r="r" b="b"/>
            <a:pathLst>
              <a:path h="570864">
                <a:moveTo>
                  <a:pt x="0" y="0"/>
                </a:moveTo>
                <a:lnTo>
                  <a:pt x="0" y="570281"/>
                </a:lnTo>
              </a:path>
            </a:pathLst>
          </a:custGeom>
          <a:ln w="12700">
            <a:solidFill>
              <a:srgbClr val="FFFFFF"/>
            </a:solidFill>
          </a:ln>
        </p:spPr>
        <p:txBody>
          <a:bodyPr wrap="square" lIns="0" tIns="0" rIns="0" bIns="0" rtlCol="0"/>
          <a:lstStyle/>
          <a:p>
            <a:endParaRPr/>
          </a:p>
        </p:txBody>
      </p:sp>
      <p:sp>
        <p:nvSpPr>
          <p:cNvPr id="49" name="object 49"/>
          <p:cNvSpPr/>
          <p:nvPr/>
        </p:nvSpPr>
        <p:spPr>
          <a:xfrm>
            <a:off x="0" y="3503981"/>
            <a:ext cx="9144000" cy="0"/>
          </a:xfrm>
          <a:custGeom>
            <a:avLst/>
            <a:gdLst/>
            <a:ahLst/>
            <a:cxnLst/>
            <a:rect l="l" t="t" r="r" b="b"/>
            <a:pathLst>
              <a:path w="9144000">
                <a:moveTo>
                  <a:pt x="0" y="0"/>
                </a:moveTo>
                <a:lnTo>
                  <a:pt x="9144000" y="0"/>
                </a:lnTo>
              </a:path>
            </a:pathLst>
          </a:custGeom>
          <a:ln w="38100">
            <a:solidFill>
              <a:srgbClr val="FFFFFF"/>
            </a:solidFill>
          </a:ln>
        </p:spPr>
        <p:txBody>
          <a:bodyPr wrap="square" lIns="0" tIns="0" rIns="0" bIns="0" rtlCol="0"/>
          <a:lstStyle/>
          <a:p>
            <a:endParaRPr/>
          </a:p>
        </p:txBody>
      </p:sp>
      <p:sp>
        <p:nvSpPr>
          <p:cNvPr id="50" name="object 50"/>
          <p:cNvSpPr/>
          <p:nvPr/>
        </p:nvSpPr>
        <p:spPr>
          <a:xfrm>
            <a:off x="0" y="2914650"/>
            <a:ext cx="0" cy="589915"/>
          </a:xfrm>
          <a:custGeom>
            <a:avLst/>
            <a:gdLst/>
            <a:ahLst/>
            <a:cxnLst/>
            <a:rect l="l" t="t" r="r" b="b"/>
            <a:pathLst>
              <a:path h="589914">
                <a:moveTo>
                  <a:pt x="0" y="0"/>
                </a:moveTo>
                <a:lnTo>
                  <a:pt x="0" y="589331"/>
                </a:lnTo>
              </a:path>
            </a:pathLst>
          </a:custGeom>
          <a:ln w="12700">
            <a:solidFill>
              <a:srgbClr val="FFFFFF"/>
            </a:solidFill>
          </a:ln>
        </p:spPr>
        <p:txBody>
          <a:bodyPr wrap="square" lIns="0" tIns="0" rIns="0" bIns="0" rtlCol="0"/>
          <a:lstStyle/>
          <a:p>
            <a:endParaRPr/>
          </a:p>
        </p:txBody>
      </p:sp>
      <p:sp>
        <p:nvSpPr>
          <p:cNvPr id="51" name="object 51"/>
          <p:cNvSpPr/>
          <p:nvPr/>
        </p:nvSpPr>
        <p:spPr>
          <a:xfrm>
            <a:off x="0" y="3503981"/>
            <a:ext cx="0" cy="589915"/>
          </a:xfrm>
          <a:custGeom>
            <a:avLst/>
            <a:gdLst/>
            <a:ahLst/>
            <a:cxnLst/>
            <a:rect l="l" t="t" r="r" b="b"/>
            <a:pathLst>
              <a:path h="589914">
                <a:moveTo>
                  <a:pt x="0" y="0"/>
                </a:moveTo>
                <a:lnTo>
                  <a:pt x="0" y="589331"/>
                </a:lnTo>
              </a:path>
            </a:pathLst>
          </a:custGeom>
          <a:ln w="12700">
            <a:solidFill>
              <a:srgbClr val="FFFFFF"/>
            </a:solidFill>
          </a:ln>
        </p:spPr>
        <p:txBody>
          <a:bodyPr wrap="square" lIns="0" tIns="0" rIns="0" bIns="0" rtlCol="0"/>
          <a:lstStyle/>
          <a:p>
            <a:endParaRPr/>
          </a:p>
        </p:txBody>
      </p:sp>
      <p:sp>
        <p:nvSpPr>
          <p:cNvPr id="52" name="object 52"/>
          <p:cNvSpPr/>
          <p:nvPr/>
        </p:nvSpPr>
        <p:spPr>
          <a:xfrm>
            <a:off x="9144000" y="2914650"/>
            <a:ext cx="0" cy="589915"/>
          </a:xfrm>
          <a:custGeom>
            <a:avLst/>
            <a:gdLst/>
            <a:ahLst/>
            <a:cxnLst/>
            <a:rect l="l" t="t" r="r" b="b"/>
            <a:pathLst>
              <a:path h="589914">
                <a:moveTo>
                  <a:pt x="0" y="0"/>
                </a:moveTo>
                <a:lnTo>
                  <a:pt x="0" y="589331"/>
                </a:lnTo>
              </a:path>
            </a:pathLst>
          </a:custGeom>
          <a:ln w="12700">
            <a:solidFill>
              <a:srgbClr val="FFFFFF"/>
            </a:solidFill>
          </a:ln>
        </p:spPr>
        <p:txBody>
          <a:bodyPr wrap="square" lIns="0" tIns="0" rIns="0" bIns="0" rtlCol="0"/>
          <a:lstStyle/>
          <a:p>
            <a:endParaRPr/>
          </a:p>
        </p:txBody>
      </p:sp>
      <p:sp>
        <p:nvSpPr>
          <p:cNvPr id="53" name="object 53"/>
          <p:cNvSpPr/>
          <p:nvPr/>
        </p:nvSpPr>
        <p:spPr>
          <a:xfrm>
            <a:off x="9144000" y="3503981"/>
            <a:ext cx="0" cy="589915"/>
          </a:xfrm>
          <a:custGeom>
            <a:avLst/>
            <a:gdLst/>
            <a:ahLst/>
            <a:cxnLst/>
            <a:rect l="l" t="t" r="r" b="b"/>
            <a:pathLst>
              <a:path h="589914">
                <a:moveTo>
                  <a:pt x="0" y="0"/>
                </a:moveTo>
                <a:lnTo>
                  <a:pt x="0" y="589331"/>
                </a:lnTo>
              </a:path>
            </a:pathLst>
          </a:custGeom>
          <a:ln w="12700">
            <a:solidFill>
              <a:srgbClr val="FFFFFF"/>
            </a:solidFill>
          </a:ln>
        </p:spPr>
        <p:txBody>
          <a:bodyPr wrap="square" lIns="0" tIns="0" rIns="0" bIns="0" rtlCol="0"/>
          <a:lstStyle/>
          <a:p>
            <a:endParaRPr/>
          </a:p>
        </p:txBody>
      </p:sp>
      <p:sp>
        <p:nvSpPr>
          <p:cNvPr id="54" name="object 54"/>
          <p:cNvSpPr/>
          <p:nvPr/>
        </p:nvSpPr>
        <p:spPr>
          <a:xfrm>
            <a:off x="0" y="29210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55" name="object 55"/>
          <p:cNvSpPr/>
          <p:nvPr/>
        </p:nvSpPr>
        <p:spPr>
          <a:xfrm>
            <a:off x="0" y="4086962"/>
            <a:ext cx="9144000" cy="0"/>
          </a:xfrm>
          <a:custGeom>
            <a:avLst/>
            <a:gdLst/>
            <a:ahLst/>
            <a:cxnLst/>
            <a:rect l="l" t="t" r="r" b="b"/>
            <a:pathLst>
              <a:path w="9144000">
                <a:moveTo>
                  <a:pt x="0" y="0"/>
                </a:moveTo>
                <a:lnTo>
                  <a:pt x="9144000" y="0"/>
                </a:lnTo>
              </a:path>
            </a:pathLst>
          </a:custGeom>
          <a:ln w="12699">
            <a:solidFill>
              <a:srgbClr val="FFFFFF"/>
            </a:solidFill>
          </a:ln>
        </p:spPr>
        <p:txBody>
          <a:bodyPr wrap="square" lIns="0" tIns="0" rIns="0" bIns="0" rtlCol="0"/>
          <a:lstStyle/>
          <a:p>
            <a:endParaRPr/>
          </a:p>
        </p:txBody>
      </p:sp>
      <p:sp>
        <p:nvSpPr>
          <p:cNvPr id="56" name="object 56"/>
          <p:cNvSpPr/>
          <p:nvPr/>
        </p:nvSpPr>
        <p:spPr>
          <a:xfrm>
            <a:off x="63404" y="4665714"/>
            <a:ext cx="1263155" cy="698500"/>
          </a:xfrm>
          <a:prstGeom prst="rect">
            <a:avLst/>
          </a:prstGeom>
          <a:blipFill>
            <a:blip r:embed="rId6" cstate="print"/>
            <a:stretch>
              <a:fillRect/>
            </a:stretch>
          </a:blipFill>
        </p:spPr>
        <p:txBody>
          <a:bodyPr wrap="square" lIns="0" tIns="0" rIns="0" bIns="0" rtlCol="0"/>
          <a:lstStyle/>
          <a:p>
            <a:endParaRPr/>
          </a:p>
        </p:txBody>
      </p:sp>
      <p:sp>
        <p:nvSpPr>
          <p:cNvPr id="57" name="object 57"/>
          <p:cNvSpPr/>
          <p:nvPr/>
        </p:nvSpPr>
        <p:spPr>
          <a:xfrm>
            <a:off x="208664" y="3519727"/>
            <a:ext cx="774407" cy="504009"/>
          </a:xfrm>
          <a:prstGeom prst="rect">
            <a:avLst/>
          </a:prstGeom>
          <a:blipFill>
            <a:blip r:embed="rId7" cstate="print"/>
            <a:stretch>
              <a:fillRect/>
            </a:stretch>
          </a:blipFill>
        </p:spPr>
        <p:txBody>
          <a:bodyPr wrap="square" lIns="0" tIns="0" rIns="0" bIns="0" rtlCol="0"/>
          <a:lstStyle/>
          <a:p>
            <a:endParaRPr/>
          </a:p>
        </p:txBody>
      </p:sp>
      <p:sp>
        <p:nvSpPr>
          <p:cNvPr id="58" name="object 58"/>
          <p:cNvSpPr/>
          <p:nvPr/>
        </p:nvSpPr>
        <p:spPr>
          <a:xfrm>
            <a:off x="180632" y="1589111"/>
            <a:ext cx="1028700" cy="1364853"/>
          </a:xfrm>
          <a:prstGeom prst="rect">
            <a:avLst/>
          </a:prstGeom>
          <a:blipFill>
            <a:blip r:embed="rId8" cstate="print"/>
            <a:stretch>
              <a:fillRect/>
            </a:stretch>
          </a:blipFill>
        </p:spPr>
        <p:txBody>
          <a:bodyPr wrap="square" lIns="0" tIns="0" rIns="0" bIns="0" rtlCol="0"/>
          <a:lstStyle/>
          <a:p>
            <a:endParaRPr/>
          </a:p>
        </p:txBody>
      </p:sp>
      <p:sp>
        <p:nvSpPr>
          <p:cNvPr id="59" name="object 59"/>
          <p:cNvSpPr/>
          <p:nvPr/>
        </p:nvSpPr>
        <p:spPr>
          <a:xfrm>
            <a:off x="218732" y="1601812"/>
            <a:ext cx="952500" cy="1288652"/>
          </a:xfrm>
          <a:prstGeom prst="rect">
            <a:avLst/>
          </a:prstGeom>
          <a:blipFill>
            <a:blip r:embed="rId9" cstate="print"/>
            <a:stretch>
              <a:fillRect/>
            </a:stretch>
          </a:blipFill>
        </p:spPr>
        <p:txBody>
          <a:bodyPr wrap="square" lIns="0" tIns="0" rIns="0" bIns="0" rtlCol="0"/>
          <a:lstStyle/>
          <a:p>
            <a:endParaRPr/>
          </a:p>
        </p:txBody>
      </p:sp>
      <p:sp>
        <p:nvSpPr>
          <p:cNvPr id="60" name="object 60"/>
          <p:cNvSpPr/>
          <p:nvPr/>
        </p:nvSpPr>
        <p:spPr>
          <a:xfrm>
            <a:off x="228600" y="1689100"/>
            <a:ext cx="914400" cy="203200"/>
          </a:xfrm>
          <a:prstGeom prst="rect">
            <a:avLst/>
          </a:prstGeom>
          <a:blipFill>
            <a:blip r:embed="rId10" cstate="print"/>
            <a:stretch>
              <a:fillRect/>
            </a:stretch>
          </a:blipFill>
        </p:spPr>
        <p:txBody>
          <a:bodyPr wrap="square" lIns="0" tIns="0" rIns="0" bIns="0" rtlCol="0"/>
          <a:lstStyle/>
          <a:p>
            <a:endParaRPr/>
          </a:p>
        </p:txBody>
      </p:sp>
      <p:sp>
        <p:nvSpPr>
          <p:cNvPr id="61" name="object 61"/>
          <p:cNvSpPr/>
          <p:nvPr/>
        </p:nvSpPr>
        <p:spPr>
          <a:xfrm>
            <a:off x="317500" y="1866900"/>
            <a:ext cx="762000" cy="228600"/>
          </a:xfrm>
          <a:prstGeom prst="rect">
            <a:avLst/>
          </a:prstGeom>
          <a:blipFill>
            <a:blip r:embed="rId11" cstate="print"/>
            <a:stretch>
              <a:fillRect/>
            </a:stretch>
          </a:blipFill>
        </p:spPr>
        <p:txBody>
          <a:bodyPr wrap="square" lIns="0" tIns="0" rIns="0" bIns="0" rtlCol="0"/>
          <a:lstStyle/>
          <a:p>
            <a:endParaRPr/>
          </a:p>
        </p:txBody>
      </p:sp>
      <p:sp>
        <p:nvSpPr>
          <p:cNvPr id="62" name="object 62"/>
          <p:cNvSpPr txBox="1"/>
          <p:nvPr/>
        </p:nvSpPr>
        <p:spPr>
          <a:xfrm>
            <a:off x="254000" y="1663700"/>
            <a:ext cx="873125" cy="386080"/>
          </a:xfrm>
          <a:prstGeom prst="rect">
            <a:avLst/>
          </a:prstGeom>
        </p:spPr>
        <p:txBody>
          <a:bodyPr vert="horz" wrap="square" lIns="0" tIns="22860" rIns="0" bIns="0" rtlCol="0">
            <a:spAutoFit/>
          </a:bodyPr>
          <a:lstStyle/>
          <a:p>
            <a:pPr marL="101600" marR="5080" indent="-88900">
              <a:lnSpc>
                <a:spcPts val="1400"/>
              </a:lnSpc>
              <a:spcBef>
                <a:spcPts val="180"/>
              </a:spcBef>
            </a:pPr>
            <a:r>
              <a:rPr sz="1200" dirty="0">
                <a:solidFill>
                  <a:srgbClr val="FFFFFF"/>
                </a:solidFill>
                <a:latin typeface="Arial"/>
                <a:cs typeface="Arial"/>
              </a:rPr>
              <a:t>Thresholded  Logic</a:t>
            </a:r>
            <a:r>
              <a:rPr sz="1200" spc="-35" dirty="0">
                <a:solidFill>
                  <a:srgbClr val="FFFFFF"/>
                </a:solidFill>
                <a:latin typeface="Arial"/>
                <a:cs typeface="Arial"/>
              </a:rPr>
              <a:t> </a:t>
            </a:r>
            <a:r>
              <a:rPr sz="1200" dirty="0">
                <a:solidFill>
                  <a:srgbClr val="FFFFFF"/>
                </a:solidFill>
                <a:latin typeface="Arial"/>
                <a:cs typeface="Arial"/>
              </a:rPr>
              <a:t>Unit</a:t>
            </a:r>
            <a:endParaRPr sz="1200">
              <a:latin typeface="Arial"/>
              <a:cs typeface="Arial"/>
            </a:endParaRPr>
          </a:p>
        </p:txBody>
      </p:sp>
      <p:sp>
        <p:nvSpPr>
          <p:cNvPr id="63" name="object 63"/>
          <p:cNvSpPr txBox="1"/>
          <p:nvPr/>
        </p:nvSpPr>
        <p:spPr>
          <a:xfrm>
            <a:off x="76200" y="4127500"/>
            <a:ext cx="105918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S. McCulloch - </a:t>
            </a:r>
            <a:r>
              <a:rPr sz="800" spc="-25" dirty="0">
                <a:solidFill>
                  <a:srgbClr val="0048AA"/>
                </a:solidFill>
                <a:latin typeface="Arial"/>
                <a:cs typeface="Arial"/>
              </a:rPr>
              <a:t>W.</a:t>
            </a:r>
            <a:r>
              <a:rPr sz="800" spc="-95" dirty="0">
                <a:solidFill>
                  <a:srgbClr val="0048AA"/>
                </a:solidFill>
                <a:latin typeface="Arial"/>
                <a:cs typeface="Arial"/>
              </a:rPr>
              <a:t> </a:t>
            </a:r>
            <a:r>
              <a:rPr sz="800" dirty="0">
                <a:solidFill>
                  <a:srgbClr val="0048AA"/>
                </a:solidFill>
                <a:latin typeface="Arial"/>
                <a:cs typeface="Arial"/>
              </a:rPr>
              <a:t>Pitts</a:t>
            </a:r>
            <a:endParaRPr sz="800">
              <a:latin typeface="Arial"/>
              <a:cs typeface="Arial"/>
            </a:endParaRPr>
          </a:p>
        </p:txBody>
      </p:sp>
      <p:sp>
        <p:nvSpPr>
          <p:cNvPr id="64" name="object 64"/>
          <p:cNvSpPr/>
          <p:nvPr/>
        </p:nvSpPr>
        <p:spPr>
          <a:xfrm>
            <a:off x="1522503" y="3520405"/>
            <a:ext cx="387350" cy="503358"/>
          </a:xfrm>
          <a:prstGeom prst="rect">
            <a:avLst/>
          </a:prstGeom>
          <a:blipFill>
            <a:blip r:embed="rId12" cstate="print"/>
            <a:stretch>
              <a:fillRect/>
            </a:stretch>
          </a:blipFill>
        </p:spPr>
        <p:txBody>
          <a:bodyPr wrap="square" lIns="0" tIns="0" rIns="0" bIns="0" rtlCol="0"/>
          <a:lstStyle/>
          <a:p>
            <a:endParaRPr/>
          </a:p>
        </p:txBody>
      </p:sp>
      <p:sp>
        <p:nvSpPr>
          <p:cNvPr id="65" name="object 65"/>
          <p:cNvSpPr txBox="1"/>
          <p:nvPr/>
        </p:nvSpPr>
        <p:spPr>
          <a:xfrm>
            <a:off x="1409700" y="4127500"/>
            <a:ext cx="64135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R.</a:t>
            </a:r>
            <a:r>
              <a:rPr sz="800" spc="-75" dirty="0">
                <a:solidFill>
                  <a:srgbClr val="0048AA"/>
                </a:solidFill>
                <a:latin typeface="Arial"/>
                <a:cs typeface="Arial"/>
              </a:rPr>
              <a:t> </a:t>
            </a:r>
            <a:r>
              <a:rPr sz="800" dirty="0">
                <a:solidFill>
                  <a:srgbClr val="0048AA"/>
                </a:solidFill>
                <a:latin typeface="Arial"/>
                <a:cs typeface="Arial"/>
              </a:rPr>
              <a:t>Rosenblatt</a:t>
            </a:r>
            <a:endParaRPr sz="800">
              <a:latin typeface="Arial"/>
              <a:cs typeface="Arial"/>
            </a:endParaRPr>
          </a:p>
        </p:txBody>
      </p:sp>
      <p:sp>
        <p:nvSpPr>
          <p:cNvPr id="66" name="object 66"/>
          <p:cNvSpPr/>
          <p:nvPr/>
        </p:nvSpPr>
        <p:spPr>
          <a:xfrm>
            <a:off x="1168454" y="1589111"/>
            <a:ext cx="929878" cy="1364853"/>
          </a:xfrm>
          <a:prstGeom prst="rect">
            <a:avLst/>
          </a:prstGeom>
          <a:blipFill>
            <a:blip r:embed="rId13" cstate="print"/>
            <a:stretch>
              <a:fillRect/>
            </a:stretch>
          </a:blipFill>
        </p:spPr>
        <p:txBody>
          <a:bodyPr wrap="square" lIns="0" tIns="0" rIns="0" bIns="0" rtlCol="0"/>
          <a:lstStyle/>
          <a:p>
            <a:endParaRPr/>
          </a:p>
        </p:txBody>
      </p:sp>
      <p:sp>
        <p:nvSpPr>
          <p:cNvPr id="67" name="object 67"/>
          <p:cNvSpPr/>
          <p:nvPr/>
        </p:nvSpPr>
        <p:spPr>
          <a:xfrm>
            <a:off x="1206554" y="1601812"/>
            <a:ext cx="853677" cy="1288652"/>
          </a:xfrm>
          <a:prstGeom prst="rect">
            <a:avLst/>
          </a:prstGeom>
          <a:blipFill>
            <a:blip r:embed="rId14" cstate="print"/>
            <a:stretch>
              <a:fillRect/>
            </a:stretch>
          </a:blipFill>
        </p:spPr>
        <p:txBody>
          <a:bodyPr wrap="square" lIns="0" tIns="0" rIns="0" bIns="0" rtlCol="0"/>
          <a:lstStyle/>
          <a:p>
            <a:endParaRPr/>
          </a:p>
        </p:txBody>
      </p:sp>
      <p:sp>
        <p:nvSpPr>
          <p:cNvPr id="68" name="object 68"/>
          <p:cNvSpPr/>
          <p:nvPr/>
        </p:nvSpPr>
        <p:spPr>
          <a:xfrm>
            <a:off x="1219200" y="1778000"/>
            <a:ext cx="812800" cy="228600"/>
          </a:xfrm>
          <a:prstGeom prst="rect">
            <a:avLst/>
          </a:prstGeom>
          <a:blipFill>
            <a:blip r:embed="rId15" cstate="print"/>
            <a:stretch>
              <a:fillRect/>
            </a:stretch>
          </a:blipFill>
        </p:spPr>
        <p:txBody>
          <a:bodyPr wrap="square" lIns="0" tIns="0" rIns="0" bIns="0" rtlCol="0"/>
          <a:lstStyle/>
          <a:p>
            <a:endParaRPr/>
          </a:p>
        </p:txBody>
      </p:sp>
      <p:sp>
        <p:nvSpPr>
          <p:cNvPr id="69" name="object 69"/>
          <p:cNvSpPr txBox="1"/>
          <p:nvPr/>
        </p:nvSpPr>
        <p:spPr>
          <a:xfrm>
            <a:off x="1244600" y="1752600"/>
            <a:ext cx="771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Perceptron</a:t>
            </a:r>
            <a:endParaRPr sz="1200">
              <a:latin typeface="Arial"/>
              <a:cs typeface="Arial"/>
            </a:endParaRPr>
          </a:p>
        </p:txBody>
      </p:sp>
      <p:sp>
        <p:nvSpPr>
          <p:cNvPr id="70" name="object 70"/>
          <p:cNvSpPr/>
          <p:nvPr/>
        </p:nvSpPr>
        <p:spPr>
          <a:xfrm>
            <a:off x="1471908" y="4382210"/>
            <a:ext cx="1528937" cy="1178730"/>
          </a:xfrm>
          <a:prstGeom prst="rect">
            <a:avLst/>
          </a:prstGeom>
          <a:blipFill>
            <a:blip r:embed="rId16" cstate="print"/>
            <a:stretch>
              <a:fillRect/>
            </a:stretch>
          </a:blipFill>
        </p:spPr>
        <p:txBody>
          <a:bodyPr wrap="square" lIns="0" tIns="0" rIns="0" bIns="0" rtlCol="0"/>
          <a:lstStyle/>
          <a:p>
            <a:endParaRPr/>
          </a:p>
        </p:txBody>
      </p:sp>
      <p:sp>
        <p:nvSpPr>
          <p:cNvPr id="71" name="object 71"/>
          <p:cNvSpPr txBox="1"/>
          <p:nvPr/>
        </p:nvSpPr>
        <p:spPr>
          <a:xfrm>
            <a:off x="3175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1943</a:t>
            </a:r>
            <a:endParaRPr sz="800">
              <a:latin typeface="Arial"/>
              <a:cs typeface="Arial"/>
            </a:endParaRPr>
          </a:p>
        </p:txBody>
      </p:sp>
      <p:sp>
        <p:nvSpPr>
          <p:cNvPr id="72" name="object 72"/>
          <p:cNvSpPr txBox="1"/>
          <p:nvPr/>
        </p:nvSpPr>
        <p:spPr>
          <a:xfrm>
            <a:off x="17018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1957</a:t>
            </a:r>
            <a:endParaRPr sz="800">
              <a:latin typeface="Arial"/>
              <a:cs typeface="Arial"/>
            </a:endParaRPr>
          </a:p>
        </p:txBody>
      </p:sp>
      <p:sp>
        <p:nvSpPr>
          <p:cNvPr id="73" name="object 73"/>
          <p:cNvSpPr/>
          <p:nvPr/>
        </p:nvSpPr>
        <p:spPr>
          <a:xfrm>
            <a:off x="2212632" y="1589111"/>
            <a:ext cx="713184" cy="1364853"/>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2250732" y="1601812"/>
            <a:ext cx="636985" cy="1288652"/>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2260600" y="1778000"/>
            <a:ext cx="596900" cy="203200"/>
          </a:xfrm>
          <a:prstGeom prst="rect">
            <a:avLst/>
          </a:prstGeom>
          <a:blipFill>
            <a:blip r:embed="rId19" cstate="print"/>
            <a:stretch>
              <a:fillRect/>
            </a:stretch>
          </a:blipFill>
        </p:spPr>
        <p:txBody>
          <a:bodyPr wrap="square" lIns="0" tIns="0" rIns="0" bIns="0" rtlCol="0"/>
          <a:lstStyle/>
          <a:p>
            <a:endParaRPr/>
          </a:p>
        </p:txBody>
      </p:sp>
      <p:sp>
        <p:nvSpPr>
          <p:cNvPr id="76" name="object 76"/>
          <p:cNvSpPr txBox="1"/>
          <p:nvPr/>
        </p:nvSpPr>
        <p:spPr>
          <a:xfrm>
            <a:off x="2298700" y="1752600"/>
            <a:ext cx="5340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Adaline</a:t>
            </a:r>
            <a:endParaRPr sz="1200">
              <a:latin typeface="Arial"/>
              <a:cs typeface="Arial"/>
            </a:endParaRPr>
          </a:p>
        </p:txBody>
      </p:sp>
      <p:sp>
        <p:nvSpPr>
          <p:cNvPr id="77" name="object 77"/>
          <p:cNvSpPr txBox="1"/>
          <p:nvPr/>
        </p:nvSpPr>
        <p:spPr>
          <a:xfrm>
            <a:off x="23495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1960</a:t>
            </a:r>
            <a:endParaRPr sz="800">
              <a:latin typeface="Arial"/>
              <a:cs typeface="Arial"/>
            </a:endParaRPr>
          </a:p>
        </p:txBody>
      </p:sp>
      <p:sp>
        <p:nvSpPr>
          <p:cNvPr id="78" name="object 78"/>
          <p:cNvSpPr txBox="1"/>
          <p:nvPr/>
        </p:nvSpPr>
        <p:spPr>
          <a:xfrm>
            <a:off x="2273300" y="4064000"/>
            <a:ext cx="550545" cy="261620"/>
          </a:xfrm>
          <a:prstGeom prst="rect">
            <a:avLst/>
          </a:prstGeom>
        </p:spPr>
        <p:txBody>
          <a:bodyPr vert="horz" wrap="square" lIns="0" tIns="12700" rIns="0" bIns="0" rtlCol="0">
            <a:spAutoFit/>
          </a:bodyPr>
          <a:lstStyle/>
          <a:p>
            <a:pPr marL="12700">
              <a:lnSpc>
                <a:spcPts val="930"/>
              </a:lnSpc>
              <a:spcBef>
                <a:spcPts val="100"/>
              </a:spcBef>
            </a:pPr>
            <a:r>
              <a:rPr sz="800" dirty="0">
                <a:solidFill>
                  <a:srgbClr val="0048AA"/>
                </a:solidFill>
                <a:latin typeface="Arial"/>
                <a:cs typeface="Arial"/>
              </a:rPr>
              <a:t>B. Widrow</a:t>
            </a:r>
            <a:r>
              <a:rPr sz="800" spc="-90" dirty="0">
                <a:solidFill>
                  <a:srgbClr val="0048AA"/>
                </a:solidFill>
                <a:latin typeface="Arial"/>
                <a:cs typeface="Arial"/>
              </a:rPr>
              <a:t> </a:t>
            </a:r>
            <a:r>
              <a:rPr sz="800" dirty="0">
                <a:solidFill>
                  <a:srgbClr val="0048AA"/>
                </a:solidFill>
                <a:latin typeface="Arial"/>
                <a:cs typeface="Arial"/>
              </a:rPr>
              <a:t>-</a:t>
            </a:r>
            <a:endParaRPr sz="800">
              <a:latin typeface="Arial"/>
              <a:cs typeface="Arial"/>
            </a:endParaRPr>
          </a:p>
          <a:p>
            <a:pPr marL="114300">
              <a:lnSpc>
                <a:spcPts val="930"/>
              </a:lnSpc>
            </a:pPr>
            <a:r>
              <a:rPr sz="800" dirty="0">
                <a:solidFill>
                  <a:srgbClr val="0048AA"/>
                </a:solidFill>
                <a:latin typeface="Arial"/>
                <a:cs typeface="Arial"/>
              </a:rPr>
              <a:t>M.</a:t>
            </a:r>
            <a:r>
              <a:rPr sz="800" spc="-25" dirty="0">
                <a:solidFill>
                  <a:srgbClr val="0048AA"/>
                </a:solidFill>
                <a:latin typeface="Arial"/>
                <a:cs typeface="Arial"/>
              </a:rPr>
              <a:t> </a:t>
            </a:r>
            <a:r>
              <a:rPr sz="800" spc="-5" dirty="0">
                <a:solidFill>
                  <a:srgbClr val="0048AA"/>
                </a:solidFill>
                <a:latin typeface="Arial"/>
                <a:cs typeface="Arial"/>
              </a:rPr>
              <a:t>Hoff</a:t>
            </a:r>
            <a:endParaRPr sz="800">
              <a:latin typeface="Arial"/>
              <a:cs typeface="Arial"/>
            </a:endParaRPr>
          </a:p>
        </p:txBody>
      </p:sp>
      <p:sp>
        <p:nvSpPr>
          <p:cNvPr id="79" name="object 79"/>
          <p:cNvSpPr/>
          <p:nvPr/>
        </p:nvSpPr>
        <p:spPr>
          <a:xfrm>
            <a:off x="3241332" y="1589111"/>
            <a:ext cx="748506" cy="1364853"/>
          </a:xfrm>
          <a:prstGeom prst="rect">
            <a:avLst/>
          </a:prstGeom>
          <a:blipFill>
            <a:blip r:embed="rId20" cstate="print"/>
            <a:stretch>
              <a:fillRect/>
            </a:stretch>
          </a:blipFill>
        </p:spPr>
        <p:txBody>
          <a:bodyPr wrap="square" lIns="0" tIns="0" rIns="0" bIns="0" rtlCol="0"/>
          <a:lstStyle/>
          <a:p>
            <a:endParaRPr/>
          </a:p>
        </p:txBody>
      </p:sp>
      <p:sp>
        <p:nvSpPr>
          <p:cNvPr id="80" name="object 80"/>
          <p:cNvSpPr/>
          <p:nvPr/>
        </p:nvSpPr>
        <p:spPr>
          <a:xfrm>
            <a:off x="3279431" y="1601812"/>
            <a:ext cx="672306" cy="1288652"/>
          </a:xfrm>
          <a:prstGeom prst="rect">
            <a:avLst/>
          </a:prstGeom>
          <a:blipFill>
            <a:blip r:embed="rId21" cstate="print"/>
            <a:stretch>
              <a:fillRect/>
            </a:stretch>
          </a:blipFill>
        </p:spPr>
        <p:txBody>
          <a:bodyPr wrap="square" lIns="0" tIns="0" rIns="0" bIns="0" rtlCol="0"/>
          <a:lstStyle/>
          <a:p>
            <a:endParaRPr/>
          </a:p>
        </p:txBody>
      </p:sp>
      <p:sp>
        <p:nvSpPr>
          <p:cNvPr id="81" name="object 81"/>
          <p:cNvSpPr/>
          <p:nvPr/>
        </p:nvSpPr>
        <p:spPr>
          <a:xfrm>
            <a:off x="3416300" y="1676400"/>
            <a:ext cx="406400" cy="215900"/>
          </a:xfrm>
          <a:prstGeom prst="rect">
            <a:avLst/>
          </a:prstGeom>
          <a:blipFill>
            <a:blip r:embed="rId22" cstate="print"/>
            <a:stretch>
              <a:fillRect/>
            </a:stretch>
          </a:blipFill>
        </p:spPr>
        <p:txBody>
          <a:bodyPr wrap="square" lIns="0" tIns="0" rIns="0" bIns="0" rtlCol="0"/>
          <a:lstStyle/>
          <a:p>
            <a:endParaRPr/>
          </a:p>
        </p:txBody>
      </p:sp>
      <p:sp>
        <p:nvSpPr>
          <p:cNvPr id="82" name="object 82"/>
          <p:cNvSpPr/>
          <p:nvPr/>
        </p:nvSpPr>
        <p:spPr>
          <a:xfrm>
            <a:off x="3289300" y="1866900"/>
            <a:ext cx="635000" cy="203200"/>
          </a:xfrm>
          <a:prstGeom prst="rect">
            <a:avLst/>
          </a:prstGeom>
          <a:blipFill>
            <a:blip r:embed="rId23" cstate="print"/>
            <a:stretch>
              <a:fillRect/>
            </a:stretch>
          </a:blipFill>
        </p:spPr>
        <p:txBody>
          <a:bodyPr wrap="square" lIns="0" tIns="0" rIns="0" bIns="0" rtlCol="0"/>
          <a:lstStyle/>
          <a:p>
            <a:endParaRPr/>
          </a:p>
        </p:txBody>
      </p:sp>
      <p:sp>
        <p:nvSpPr>
          <p:cNvPr id="83" name="object 83"/>
          <p:cNvSpPr txBox="1"/>
          <p:nvPr/>
        </p:nvSpPr>
        <p:spPr>
          <a:xfrm>
            <a:off x="3314700" y="1663700"/>
            <a:ext cx="593090" cy="386080"/>
          </a:xfrm>
          <a:prstGeom prst="rect">
            <a:avLst/>
          </a:prstGeom>
        </p:spPr>
        <p:txBody>
          <a:bodyPr vert="horz" wrap="square" lIns="0" tIns="12700" rIns="0" bIns="0" rtlCol="0">
            <a:spAutoFit/>
          </a:bodyPr>
          <a:lstStyle/>
          <a:p>
            <a:pPr marL="16510" algn="ctr">
              <a:lnSpc>
                <a:spcPts val="1420"/>
              </a:lnSpc>
              <a:spcBef>
                <a:spcPts val="100"/>
              </a:spcBef>
            </a:pPr>
            <a:r>
              <a:rPr sz="1200" spc="-5" dirty="0">
                <a:solidFill>
                  <a:srgbClr val="FFFFFF"/>
                </a:solidFill>
                <a:latin typeface="Arial"/>
                <a:cs typeface="Arial"/>
              </a:rPr>
              <a:t>XOR</a:t>
            </a:r>
            <a:endParaRPr sz="1200">
              <a:latin typeface="Arial"/>
              <a:cs typeface="Arial"/>
            </a:endParaRPr>
          </a:p>
          <a:p>
            <a:pPr algn="ctr">
              <a:lnSpc>
                <a:spcPts val="1420"/>
              </a:lnSpc>
            </a:pPr>
            <a:r>
              <a:rPr sz="1200" dirty="0">
                <a:solidFill>
                  <a:srgbClr val="FFFFFF"/>
                </a:solidFill>
                <a:latin typeface="Arial"/>
                <a:cs typeface="Arial"/>
              </a:rPr>
              <a:t>Problem</a:t>
            </a:r>
            <a:endParaRPr sz="1200">
              <a:latin typeface="Arial"/>
              <a:cs typeface="Arial"/>
            </a:endParaRPr>
          </a:p>
        </p:txBody>
      </p:sp>
      <p:sp>
        <p:nvSpPr>
          <p:cNvPr id="84" name="object 84"/>
          <p:cNvSpPr txBox="1"/>
          <p:nvPr/>
        </p:nvSpPr>
        <p:spPr>
          <a:xfrm>
            <a:off x="33655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1969</a:t>
            </a:r>
            <a:endParaRPr sz="800">
              <a:latin typeface="Arial"/>
              <a:cs typeface="Arial"/>
            </a:endParaRPr>
          </a:p>
        </p:txBody>
      </p:sp>
      <p:sp>
        <p:nvSpPr>
          <p:cNvPr id="85" name="object 85"/>
          <p:cNvSpPr/>
          <p:nvPr/>
        </p:nvSpPr>
        <p:spPr>
          <a:xfrm>
            <a:off x="2152650" y="3516908"/>
            <a:ext cx="778014" cy="509997"/>
          </a:xfrm>
          <a:prstGeom prst="rect">
            <a:avLst/>
          </a:prstGeom>
          <a:blipFill>
            <a:blip r:embed="rId24" cstate="print"/>
            <a:stretch>
              <a:fillRect/>
            </a:stretch>
          </a:blipFill>
        </p:spPr>
        <p:txBody>
          <a:bodyPr wrap="square" lIns="0" tIns="0" rIns="0" bIns="0" rtlCol="0"/>
          <a:lstStyle/>
          <a:p>
            <a:endParaRPr/>
          </a:p>
        </p:txBody>
      </p:sp>
      <p:sp>
        <p:nvSpPr>
          <p:cNvPr id="86" name="object 86"/>
          <p:cNvSpPr/>
          <p:nvPr/>
        </p:nvSpPr>
        <p:spPr>
          <a:xfrm>
            <a:off x="3039544" y="3519885"/>
            <a:ext cx="1100910" cy="504031"/>
          </a:xfrm>
          <a:prstGeom prst="rect">
            <a:avLst/>
          </a:prstGeom>
          <a:blipFill>
            <a:blip r:embed="rId25" cstate="print"/>
            <a:stretch>
              <a:fillRect/>
            </a:stretch>
          </a:blipFill>
        </p:spPr>
        <p:txBody>
          <a:bodyPr wrap="square" lIns="0" tIns="0" rIns="0" bIns="0" rtlCol="0"/>
          <a:lstStyle/>
          <a:p>
            <a:endParaRPr/>
          </a:p>
        </p:txBody>
      </p:sp>
      <p:sp>
        <p:nvSpPr>
          <p:cNvPr id="87" name="object 87"/>
          <p:cNvSpPr/>
          <p:nvPr/>
        </p:nvSpPr>
        <p:spPr>
          <a:xfrm>
            <a:off x="3044038" y="4744813"/>
            <a:ext cx="1097812" cy="540302"/>
          </a:xfrm>
          <a:prstGeom prst="rect">
            <a:avLst/>
          </a:prstGeom>
          <a:blipFill>
            <a:blip r:embed="rId26" cstate="print"/>
            <a:stretch>
              <a:fillRect/>
            </a:stretch>
          </a:blipFill>
        </p:spPr>
        <p:txBody>
          <a:bodyPr wrap="square" lIns="0" tIns="0" rIns="0" bIns="0" rtlCol="0"/>
          <a:lstStyle/>
          <a:p>
            <a:endParaRPr/>
          </a:p>
        </p:txBody>
      </p:sp>
      <p:sp>
        <p:nvSpPr>
          <p:cNvPr id="88" name="object 88"/>
          <p:cNvSpPr txBox="1"/>
          <p:nvPr/>
        </p:nvSpPr>
        <p:spPr>
          <a:xfrm>
            <a:off x="3124200" y="4127500"/>
            <a:ext cx="99695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M. Minsky - S.</a:t>
            </a:r>
            <a:r>
              <a:rPr sz="800" spc="-100" dirty="0">
                <a:solidFill>
                  <a:srgbClr val="0048AA"/>
                </a:solidFill>
                <a:latin typeface="Arial"/>
                <a:cs typeface="Arial"/>
              </a:rPr>
              <a:t> </a:t>
            </a:r>
            <a:r>
              <a:rPr sz="800" dirty="0">
                <a:solidFill>
                  <a:srgbClr val="0048AA"/>
                </a:solidFill>
                <a:latin typeface="Arial"/>
                <a:cs typeface="Arial"/>
              </a:rPr>
              <a:t>Papert</a:t>
            </a:r>
            <a:endParaRPr sz="800">
              <a:latin typeface="Arial"/>
              <a:cs typeface="Arial"/>
            </a:endParaRPr>
          </a:p>
        </p:txBody>
      </p:sp>
      <p:sp>
        <p:nvSpPr>
          <p:cNvPr id="89" name="object 89"/>
          <p:cNvSpPr/>
          <p:nvPr/>
        </p:nvSpPr>
        <p:spPr>
          <a:xfrm>
            <a:off x="4186292" y="1589111"/>
            <a:ext cx="858440" cy="1364853"/>
          </a:xfrm>
          <a:prstGeom prst="rect">
            <a:avLst/>
          </a:prstGeom>
          <a:blipFill>
            <a:blip r:embed="rId27" cstate="print"/>
            <a:stretch>
              <a:fillRect/>
            </a:stretch>
          </a:blipFill>
        </p:spPr>
        <p:txBody>
          <a:bodyPr wrap="square" lIns="0" tIns="0" rIns="0" bIns="0" rtlCol="0"/>
          <a:lstStyle/>
          <a:p>
            <a:endParaRPr/>
          </a:p>
        </p:txBody>
      </p:sp>
      <p:sp>
        <p:nvSpPr>
          <p:cNvPr id="90" name="object 90"/>
          <p:cNvSpPr/>
          <p:nvPr/>
        </p:nvSpPr>
        <p:spPr>
          <a:xfrm>
            <a:off x="4224392" y="1601812"/>
            <a:ext cx="782239" cy="1288652"/>
          </a:xfrm>
          <a:prstGeom prst="rect">
            <a:avLst/>
          </a:prstGeom>
          <a:blipFill>
            <a:blip r:embed="rId28" cstate="print"/>
            <a:stretch>
              <a:fillRect/>
            </a:stretch>
          </a:blipFill>
        </p:spPr>
        <p:txBody>
          <a:bodyPr wrap="square" lIns="0" tIns="0" rIns="0" bIns="0" rtlCol="0"/>
          <a:lstStyle/>
          <a:p>
            <a:endParaRPr/>
          </a:p>
        </p:txBody>
      </p:sp>
      <p:sp>
        <p:nvSpPr>
          <p:cNvPr id="91" name="object 91"/>
          <p:cNvSpPr/>
          <p:nvPr/>
        </p:nvSpPr>
        <p:spPr>
          <a:xfrm>
            <a:off x="4254500" y="1689100"/>
            <a:ext cx="736600" cy="228600"/>
          </a:xfrm>
          <a:prstGeom prst="rect">
            <a:avLst/>
          </a:prstGeom>
          <a:blipFill>
            <a:blip r:embed="rId29" cstate="print"/>
            <a:stretch>
              <a:fillRect/>
            </a:stretch>
          </a:blipFill>
        </p:spPr>
        <p:txBody>
          <a:bodyPr wrap="square" lIns="0" tIns="0" rIns="0" bIns="0" rtlCol="0"/>
          <a:lstStyle/>
          <a:p>
            <a:endParaRPr/>
          </a:p>
        </p:txBody>
      </p:sp>
      <p:sp>
        <p:nvSpPr>
          <p:cNvPr id="92" name="object 92"/>
          <p:cNvSpPr/>
          <p:nvPr/>
        </p:nvSpPr>
        <p:spPr>
          <a:xfrm>
            <a:off x="4254500" y="1866900"/>
            <a:ext cx="723900" cy="228600"/>
          </a:xfrm>
          <a:prstGeom prst="rect">
            <a:avLst/>
          </a:prstGeom>
          <a:blipFill>
            <a:blip r:embed="rId30" cstate="print"/>
            <a:stretch>
              <a:fillRect/>
            </a:stretch>
          </a:blipFill>
        </p:spPr>
        <p:txBody>
          <a:bodyPr wrap="square" lIns="0" tIns="0" rIns="0" bIns="0" rtlCol="0"/>
          <a:lstStyle/>
          <a:p>
            <a:endParaRPr/>
          </a:p>
        </p:txBody>
      </p:sp>
      <p:sp>
        <p:nvSpPr>
          <p:cNvPr id="93" name="object 93"/>
          <p:cNvSpPr txBox="1"/>
          <p:nvPr/>
        </p:nvSpPr>
        <p:spPr>
          <a:xfrm>
            <a:off x="4279900" y="1663700"/>
            <a:ext cx="678180" cy="386080"/>
          </a:xfrm>
          <a:prstGeom prst="rect">
            <a:avLst/>
          </a:prstGeom>
        </p:spPr>
        <p:txBody>
          <a:bodyPr vert="horz" wrap="square" lIns="0" tIns="22860" rIns="0" bIns="0" rtlCol="0">
            <a:spAutoFit/>
          </a:bodyPr>
          <a:lstStyle/>
          <a:p>
            <a:pPr marL="12700" marR="5080">
              <a:lnSpc>
                <a:spcPts val="1400"/>
              </a:lnSpc>
              <a:spcBef>
                <a:spcPts val="180"/>
              </a:spcBef>
            </a:pPr>
            <a:r>
              <a:rPr sz="1200" dirty="0">
                <a:solidFill>
                  <a:srgbClr val="FFFFFF"/>
                </a:solidFill>
                <a:latin typeface="Arial"/>
                <a:cs typeface="Arial"/>
              </a:rPr>
              <a:t>Multilayer  Backprop</a:t>
            </a:r>
            <a:endParaRPr sz="1200">
              <a:latin typeface="Arial"/>
              <a:cs typeface="Arial"/>
            </a:endParaRPr>
          </a:p>
        </p:txBody>
      </p:sp>
      <p:sp>
        <p:nvSpPr>
          <p:cNvPr id="94" name="object 94"/>
          <p:cNvSpPr/>
          <p:nvPr/>
        </p:nvSpPr>
        <p:spPr>
          <a:xfrm>
            <a:off x="4228334" y="3517900"/>
            <a:ext cx="378607" cy="507874"/>
          </a:xfrm>
          <a:prstGeom prst="rect">
            <a:avLst/>
          </a:prstGeom>
          <a:blipFill>
            <a:blip r:embed="rId31" cstate="print"/>
            <a:stretch>
              <a:fillRect/>
            </a:stretch>
          </a:blipFill>
        </p:spPr>
        <p:txBody>
          <a:bodyPr wrap="square" lIns="0" tIns="0" rIns="0" bIns="0" rtlCol="0"/>
          <a:lstStyle/>
          <a:p>
            <a:endParaRPr/>
          </a:p>
        </p:txBody>
      </p:sp>
      <p:sp>
        <p:nvSpPr>
          <p:cNvPr id="95" name="object 95"/>
          <p:cNvSpPr txBox="1"/>
          <p:nvPr/>
        </p:nvSpPr>
        <p:spPr>
          <a:xfrm>
            <a:off x="4216400" y="4127500"/>
            <a:ext cx="485140" cy="147320"/>
          </a:xfrm>
          <a:prstGeom prst="rect">
            <a:avLst/>
          </a:prstGeom>
        </p:spPr>
        <p:txBody>
          <a:bodyPr vert="horz" wrap="square" lIns="0" tIns="12700" rIns="0" bIns="0" rtlCol="0">
            <a:spAutoFit/>
          </a:bodyPr>
          <a:lstStyle/>
          <a:p>
            <a:pPr marL="12700">
              <a:lnSpc>
                <a:spcPct val="100000"/>
              </a:lnSpc>
              <a:spcBef>
                <a:spcPts val="100"/>
              </a:spcBef>
            </a:pPr>
            <a:r>
              <a:rPr sz="800" spc="-55" dirty="0">
                <a:solidFill>
                  <a:srgbClr val="0048AA"/>
                </a:solidFill>
                <a:latin typeface="Arial"/>
                <a:cs typeface="Arial"/>
              </a:rPr>
              <a:t>P.</a:t>
            </a:r>
            <a:r>
              <a:rPr sz="800" spc="-60" dirty="0">
                <a:solidFill>
                  <a:srgbClr val="0048AA"/>
                </a:solidFill>
                <a:latin typeface="Arial"/>
                <a:cs typeface="Arial"/>
              </a:rPr>
              <a:t> </a:t>
            </a:r>
            <a:r>
              <a:rPr sz="800" spc="-5" dirty="0">
                <a:solidFill>
                  <a:srgbClr val="0048AA"/>
                </a:solidFill>
                <a:latin typeface="Arial"/>
                <a:cs typeface="Arial"/>
              </a:rPr>
              <a:t>Werbos</a:t>
            </a:r>
            <a:endParaRPr sz="800">
              <a:latin typeface="Arial"/>
              <a:cs typeface="Arial"/>
            </a:endParaRPr>
          </a:p>
        </p:txBody>
      </p:sp>
      <p:sp>
        <p:nvSpPr>
          <p:cNvPr id="96" name="object 96"/>
          <p:cNvSpPr txBox="1"/>
          <p:nvPr/>
        </p:nvSpPr>
        <p:spPr>
          <a:xfrm>
            <a:off x="4648200" y="2616200"/>
            <a:ext cx="632460" cy="147320"/>
          </a:xfrm>
          <a:prstGeom prst="rect">
            <a:avLst/>
          </a:prstGeom>
        </p:spPr>
        <p:txBody>
          <a:bodyPr vert="horz" wrap="square" lIns="0" tIns="12700" rIns="0" bIns="0" rtlCol="0">
            <a:spAutoFit/>
          </a:bodyPr>
          <a:lstStyle/>
          <a:p>
            <a:pPr marL="12700">
              <a:lnSpc>
                <a:spcPct val="100000"/>
              </a:lnSpc>
              <a:spcBef>
                <a:spcPts val="100"/>
              </a:spcBef>
              <a:tabLst>
                <a:tab pos="393065" algn="l"/>
              </a:tabLst>
            </a:pPr>
            <a:r>
              <a:rPr sz="800" dirty="0">
                <a:solidFill>
                  <a:srgbClr val="0048AA"/>
                </a:solidFill>
                <a:latin typeface="Arial"/>
                <a:cs typeface="Arial"/>
              </a:rPr>
              <a:t>1982	1986</a:t>
            </a:r>
            <a:endParaRPr sz="800">
              <a:latin typeface="Arial"/>
              <a:cs typeface="Arial"/>
            </a:endParaRPr>
          </a:p>
        </p:txBody>
      </p:sp>
      <p:sp>
        <p:nvSpPr>
          <p:cNvPr id="97" name="object 97"/>
          <p:cNvSpPr/>
          <p:nvPr/>
        </p:nvSpPr>
        <p:spPr>
          <a:xfrm>
            <a:off x="4622444" y="3518025"/>
            <a:ext cx="1157175" cy="506672"/>
          </a:xfrm>
          <a:prstGeom prst="rect">
            <a:avLst/>
          </a:prstGeom>
          <a:blipFill>
            <a:blip r:embed="rId32" cstate="print"/>
            <a:stretch>
              <a:fillRect/>
            </a:stretch>
          </a:blipFill>
        </p:spPr>
        <p:txBody>
          <a:bodyPr wrap="square" lIns="0" tIns="0" rIns="0" bIns="0" rtlCol="0"/>
          <a:lstStyle/>
          <a:p>
            <a:endParaRPr/>
          </a:p>
        </p:txBody>
      </p:sp>
      <p:sp>
        <p:nvSpPr>
          <p:cNvPr id="98" name="object 98"/>
          <p:cNvSpPr txBox="1"/>
          <p:nvPr/>
        </p:nvSpPr>
        <p:spPr>
          <a:xfrm>
            <a:off x="4838700" y="4127500"/>
            <a:ext cx="686435" cy="375920"/>
          </a:xfrm>
          <a:prstGeom prst="rect">
            <a:avLst/>
          </a:prstGeom>
        </p:spPr>
        <p:txBody>
          <a:bodyPr vert="horz" wrap="square" lIns="0" tIns="12700" rIns="0" bIns="0" rtlCol="0">
            <a:spAutoFit/>
          </a:bodyPr>
          <a:lstStyle/>
          <a:p>
            <a:pPr marL="12700">
              <a:lnSpc>
                <a:spcPts val="930"/>
              </a:lnSpc>
              <a:spcBef>
                <a:spcPts val="100"/>
              </a:spcBef>
            </a:pPr>
            <a:r>
              <a:rPr sz="800" dirty="0">
                <a:solidFill>
                  <a:srgbClr val="0048AA"/>
                </a:solidFill>
                <a:latin typeface="Arial"/>
                <a:cs typeface="Arial"/>
              </a:rPr>
              <a:t>D. Rumelhart</a:t>
            </a:r>
            <a:r>
              <a:rPr sz="800" spc="-90" dirty="0">
                <a:solidFill>
                  <a:srgbClr val="0048AA"/>
                </a:solidFill>
                <a:latin typeface="Arial"/>
                <a:cs typeface="Arial"/>
              </a:rPr>
              <a:t> </a:t>
            </a:r>
            <a:r>
              <a:rPr sz="800" dirty="0">
                <a:solidFill>
                  <a:srgbClr val="0048AA"/>
                </a:solidFill>
                <a:latin typeface="Arial"/>
                <a:cs typeface="Arial"/>
              </a:rPr>
              <a:t>-</a:t>
            </a:r>
            <a:endParaRPr sz="800">
              <a:latin typeface="Arial"/>
              <a:cs typeface="Arial"/>
            </a:endParaRPr>
          </a:p>
          <a:p>
            <a:pPr marL="88900">
              <a:lnSpc>
                <a:spcPts val="900"/>
              </a:lnSpc>
            </a:pPr>
            <a:r>
              <a:rPr sz="800" dirty="0">
                <a:solidFill>
                  <a:srgbClr val="0048AA"/>
                </a:solidFill>
                <a:latin typeface="Arial"/>
                <a:cs typeface="Arial"/>
              </a:rPr>
              <a:t>G. Hinton</a:t>
            </a:r>
            <a:r>
              <a:rPr sz="800" spc="-105" dirty="0">
                <a:solidFill>
                  <a:srgbClr val="0048AA"/>
                </a:solidFill>
                <a:latin typeface="Arial"/>
                <a:cs typeface="Arial"/>
              </a:rPr>
              <a:t> </a:t>
            </a:r>
            <a:r>
              <a:rPr sz="800" dirty="0">
                <a:solidFill>
                  <a:srgbClr val="0048AA"/>
                </a:solidFill>
                <a:latin typeface="Arial"/>
                <a:cs typeface="Arial"/>
              </a:rPr>
              <a:t>-</a:t>
            </a:r>
            <a:endParaRPr sz="800">
              <a:latin typeface="Arial"/>
              <a:cs typeface="Arial"/>
            </a:endParaRPr>
          </a:p>
          <a:p>
            <a:pPr marL="88900">
              <a:lnSpc>
                <a:spcPts val="930"/>
              </a:lnSpc>
            </a:pPr>
            <a:r>
              <a:rPr sz="800" dirty="0">
                <a:solidFill>
                  <a:srgbClr val="0048AA"/>
                </a:solidFill>
                <a:latin typeface="Arial"/>
                <a:cs typeface="Arial"/>
              </a:rPr>
              <a:t>R.</a:t>
            </a:r>
            <a:r>
              <a:rPr sz="800" spc="-105" dirty="0">
                <a:solidFill>
                  <a:srgbClr val="0048AA"/>
                </a:solidFill>
                <a:latin typeface="Arial"/>
                <a:cs typeface="Arial"/>
              </a:rPr>
              <a:t> </a:t>
            </a:r>
            <a:r>
              <a:rPr sz="800" dirty="0">
                <a:solidFill>
                  <a:srgbClr val="0048AA"/>
                </a:solidFill>
                <a:latin typeface="Arial"/>
                <a:cs typeface="Arial"/>
              </a:rPr>
              <a:t>Williams</a:t>
            </a:r>
            <a:endParaRPr sz="800">
              <a:latin typeface="Arial"/>
              <a:cs typeface="Arial"/>
            </a:endParaRPr>
          </a:p>
        </p:txBody>
      </p:sp>
      <p:sp>
        <p:nvSpPr>
          <p:cNvPr id="99" name="object 99"/>
          <p:cNvSpPr/>
          <p:nvPr/>
        </p:nvSpPr>
        <p:spPr>
          <a:xfrm>
            <a:off x="4365373" y="4633800"/>
            <a:ext cx="1710406" cy="1403472"/>
          </a:xfrm>
          <a:prstGeom prst="rect">
            <a:avLst/>
          </a:prstGeom>
          <a:blipFill>
            <a:blip r:embed="rId33" cstate="print"/>
            <a:stretch>
              <a:fillRect/>
            </a:stretch>
          </a:blipFill>
        </p:spPr>
        <p:txBody>
          <a:bodyPr wrap="square" lIns="0" tIns="0" rIns="0" bIns="0" rtlCol="0"/>
          <a:lstStyle/>
          <a:p>
            <a:endParaRPr/>
          </a:p>
        </p:txBody>
      </p:sp>
      <p:sp>
        <p:nvSpPr>
          <p:cNvPr id="100" name="object 100"/>
          <p:cNvSpPr/>
          <p:nvPr/>
        </p:nvSpPr>
        <p:spPr>
          <a:xfrm>
            <a:off x="6632232" y="1589111"/>
            <a:ext cx="666750" cy="1364853"/>
          </a:xfrm>
          <a:prstGeom prst="rect">
            <a:avLst/>
          </a:prstGeom>
          <a:blipFill>
            <a:blip r:embed="rId34" cstate="print"/>
            <a:stretch>
              <a:fillRect/>
            </a:stretch>
          </a:blipFill>
        </p:spPr>
        <p:txBody>
          <a:bodyPr wrap="square" lIns="0" tIns="0" rIns="0" bIns="0" rtlCol="0"/>
          <a:lstStyle/>
          <a:p>
            <a:endParaRPr/>
          </a:p>
        </p:txBody>
      </p:sp>
      <p:sp>
        <p:nvSpPr>
          <p:cNvPr id="101" name="object 101"/>
          <p:cNvSpPr/>
          <p:nvPr/>
        </p:nvSpPr>
        <p:spPr>
          <a:xfrm>
            <a:off x="6670332" y="1601812"/>
            <a:ext cx="590550" cy="1288652"/>
          </a:xfrm>
          <a:prstGeom prst="rect">
            <a:avLst/>
          </a:prstGeom>
          <a:blipFill>
            <a:blip r:embed="rId35" cstate="print"/>
            <a:stretch>
              <a:fillRect/>
            </a:stretch>
          </a:blipFill>
        </p:spPr>
        <p:txBody>
          <a:bodyPr wrap="square" lIns="0" tIns="0" rIns="0" bIns="0" rtlCol="0"/>
          <a:lstStyle/>
          <a:p>
            <a:endParaRPr/>
          </a:p>
        </p:txBody>
      </p:sp>
      <p:sp>
        <p:nvSpPr>
          <p:cNvPr id="102" name="object 102"/>
          <p:cNvSpPr/>
          <p:nvPr/>
        </p:nvSpPr>
        <p:spPr>
          <a:xfrm>
            <a:off x="6718300" y="1765300"/>
            <a:ext cx="482600" cy="215900"/>
          </a:xfrm>
          <a:prstGeom prst="rect">
            <a:avLst/>
          </a:prstGeom>
          <a:blipFill>
            <a:blip r:embed="rId36" cstate="print"/>
            <a:stretch>
              <a:fillRect/>
            </a:stretch>
          </a:blipFill>
        </p:spPr>
        <p:txBody>
          <a:bodyPr wrap="square" lIns="0" tIns="0" rIns="0" bIns="0" rtlCol="0"/>
          <a:lstStyle/>
          <a:p>
            <a:endParaRPr/>
          </a:p>
        </p:txBody>
      </p:sp>
      <p:sp>
        <p:nvSpPr>
          <p:cNvPr id="103" name="object 103"/>
          <p:cNvSpPr txBox="1"/>
          <p:nvPr/>
        </p:nvSpPr>
        <p:spPr>
          <a:xfrm>
            <a:off x="6743700" y="1752600"/>
            <a:ext cx="43243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SVMs</a:t>
            </a:r>
            <a:endParaRPr sz="1200">
              <a:latin typeface="Arial"/>
              <a:cs typeface="Arial"/>
            </a:endParaRPr>
          </a:p>
        </p:txBody>
      </p:sp>
      <p:sp>
        <p:nvSpPr>
          <p:cNvPr id="104" name="object 104"/>
          <p:cNvSpPr txBox="1"/>
          <p:nvPr/>
        </p:nvSpPr>
        <p:spPr>
          <a:xfrm>
            <a:off x="67310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1995</a:t>
            </a:r>
            <a:endParaRPr sz="800">
              <a:latin typeface="Arial"/>
              <a:cs typeface="Arial"/>
            </a:endParaRPr>
          </a:p>
        </p:txBody>
      </p:sp>
      <p:sp>
        <p:nvSpPr>
          <p:cNvPr id="105" name="object 105"/>
          <p:cNvSpPr/>
          <p:nvPr/>
        </p:nvSpPr>
        <p:spPr>
          <a:xfrm>
            <a:off x="5093547" y="1589111"/>
            <a:ext cx="624284" cy="1364853"/>
          </a:xfrm>
          <a:prstGeom prst="rect">
            <a:avLst/>
          </a:prstGeom>
          <a:blipFill>
            <a:blip r:embed="rId37" cstate="print"/>
            <a:stretch>
              <a:fillRect/>
            </a:stretch>
          </a:blipFill>
        </p:spPr>
        <p:txBody>
          <a:bodyPr wrap="square" lIns="0" tIns="0" rIns="0" bIns="0" rtlCol="0"/>
          <a:lstStyle/>
          <a:p>
            <a:endParaRPr/>
          </a:p>
        </p:txBody>
      </p:sp>
      <p:sp>
        <p:nvSpPr>
          <p:cNvPr id="106" name="object 106"/>
          <p:cNvSpPr/>
          <p:nvPr/>
        </p:nvSpPr>
        <p:spPr>
          <a:xfrm>
            <a:off x="5131647" y="1601812"/>
            <a:ext cx="548085" cy="1288652"/>
          </a:xfrm>
          <a:prstGeom prst="rect">
            <a:avLst/>
          </a:prstGeom>
          <a:blipFill>
            <a:blip r:embed="rId38" cstate="print"/>
            <a:stretch>
              <a:fillRect/>
            </a:stretch>
          </a:blipFill>
        </p:spPr>
        <p:txBody>
          <a:bodyPr wrap="square" lIns="0" tIns="0" rIns="0" bIns="0" rtlCol="0"/>
          <a:lstStyle/>
          <a:p>
            <a:endParaRPr/>
          </a:p>
        </p:txBody>
      </p:sp>
      <p:sp>
        <p:nvSpPr>
          <p:cNvPr id="107" name="object 107"/>
          <p:cNvSpPr/>
          <p:nvPr/>
        </p:nvSpPr>
        <p:spPr>
          <a:xfrm>
            <a:off x="5168900" y="1765300"/>
            <a:ext cx="482600" cy="215900"/>
          </a:xfrm>
          <a:prstGeom prst="rect">
            <a:avLst/>
          </a:prstGeom>
          <a:blipFill>
            <a:blip r:embed="rId39" cstate="print"/>
            <a:stretch>
              <a:fillRect/>
            </a:stretch>
          </a:blipFill>
        </p:spPr>
        <p:txBody>
          <a:bodyPr wrap="square" lIns="0" tIns="0" rIns="0" bIns="0" rtlCol="0"/>
          <a:lstStyle/>
          <a:p>
            <a:endParaRPr/>
          </a:p>
        </p:txBody>
      </p:sp>
      <p:sp>
        <p:nvSpPr>
          <p:cNvPr id="108" name="object 108"/>
          <p:cNvSpPr txBox="1"/>
          <p:nvPr/>
        </p:nvSpPr>
        <p:spPr>
          <a:xfrm>
            <a:off x="5194300" y="1752600"/>
            <a:ext cx="431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CNNs</a:t>
            </a:r>
            <a:endParaRPr sz="1200">
              <a:latin typeface="Arial"/>
              <a:cs typeface="Arial"/>
            </a:endParaRPr>
          </a:p>
        </p:txBody>
      </p:sp>
      <p:sp>
        <p:nvSpPr>
          <p:cNvPr id="109" name="object 109"/>
          <p:cNvSpPr txBox="1"/>
          <p:nvPr/>
        </p:nvSpPr>
        <p:spPr>
          <a:xfrm>
            <a:off x="57023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1989</a:t>
            </a:r>
            <a:endParaRPr sz="800">
              <a:latin typeface="Arial"/>
              <a:cs typeface="Arial"/>
            </a:endParaRPr>
          </a:p>
        </p:txBody>
      </p:sp>
      <p:sp>
        <p:nvSpPr>
          <p:cNvPr id="110" name="object 110"/>
          <p:cNvSpPr/>
          <p:nvPr/>
        </p:nvSpPr>
        <p:spPr>
          <a:xfrm>
            <a:off x="5799464" y="3520406"/>
            <a:ext cx="378451" cy="503665"/>
          </a:xfrm>
          <a:prstGeom prst="rect">
            <a:avLst/>
          </a:prstGeom>
          <a:blipFill>
            <a:blip r:embed="rId40" cstate="print"/>
            <a:stretch>
              <a:fillRect/>
            </a:stretch>
          </a:blipFill>
        </p:spPr>
        <p:txBody>
          <a:bodyPr wrap="square" lIns="0" tIns="0" rIns="0" bIns="0" rtlCol="0"/>
          <a:lstStyle/>
          <a:p>
            <a:endParaRPr/>
          </a:p>
        </p:txBody>
      </p:sp>
      <p:sp>
        <p:nvSpPr>
          <p:cNvPr id="111" name="object 111"/>
          <p:cNvSpPr/>
          <p:nvPr/>
        </p:nvSpPr>
        <p:spPr>
          <a:xfrm>
            <a:off x="4188917" y="780316"/>
            <a:ext cx="0" cy="5396865"/>
          </a:xfrm>
          <a:custGeom>
            <a:avLst/>
            <a:gdLst/>
            <a:ahLst/>
            <a:cxnLst/>
            <a:rect l="l" t="t" r="r" b="b"/>
            <a:pathLst>
              <a:path h="5396865">
                <a:moveTo>
                  <a:pt x="0" y="5396852"/>
                </a:moveTo>
                <a:lnTo>
                  <a:pt x="0" y="0"/>
                </a:lnTo>
              </a:path>
            </a:pathLst>
          </a:custGeom>
          <a:ln w="25400">
            <a:solidFill>
              <a:srgbClr val="D82679"/>
            </a:solidFill>
          </a:ln>
        </p:spPr>
        <p:txBody>
          <a:bodyPr wrap="square" lIns="0" tIns="0" rIns="0" bIns="0" rtlCol="0"/>
          <a:lstStyle/>
          <a:p>
            <a:endParaRPr/>
          </a:p>
        </p:txBody>
      </p:sp>
      <p:sp>
        <p:nvSpPr>
          <p:cNvPr id="112" name="object 112"/>
          <p:cNvSpPr/>
          <p:nvPr/>
        </p:nvSpPr>
        <p:spPr>
          <a:xfrm>
            <a:off x="7516317" y="780316"/>
            <a:ext cx="0" cy="5396865"/>
          </a:xfrm>
          <a:custGeom>
            <a:avLst/>
            <a:gdLst/>
            <a:ahLst/>
            <a:cxnLst/>
            <a:rect l="l" t="t" r="r" b="b"/>
            <a:pathLst>
              <a:path h="5396865">
                <a:moveTo>
                  <a:pt x="0" y="5396852"/>
                </a:moveTo>
                <a:lnTo>
                  <a:pt x="0" y="0"/>
                </a:lnTo>
              </a:path>
            </a:pathLst>
          </a:custGeom>
          <a:ln w="25400">
            <a:solidFill>
              <a:srgbClr val="D82679"/>
            </a:solidFill>
          </a:ln>
        </p:spPr>
        <p:txBody>
          <a:bodyPr wrap="square" lIns="0" tIns="0" rIns="0" bIns="0" rtlCol="0"/>
          <a:lstStyle/>
          <a:p>
            <a:endParaRPr/>
          </a:p>
        </p:txBody>
      </p:sp>
      <p:sp>
        <p:nvSpPr>
          <p:cNvPr id="113" name="object 113"/>
          <p:cNvSpPr txBox="1"/>
          <p:nvPr/>
        </p:nvSpPr>
        <p:spPr>
          <a:xfrm>
            <a:off x="6807200" y="4114800"/>
            <a:ext cx="516890" cy="261620"/>
          </a:xfrm>
          <a:prstGeom prst="rect">
            <a:avLst/>
          </a:prstGeom>
        </p:spPr>
        <p:txBody>
          <a:bodyPr vert="horz" wrap="square" lIns="0" tIns="12700" rIns="0" bIns="0" rtlCol="0">
            <a:spAutoFit/>
          </a:bodyPr>
          <a:lstStyle/>
          <a:p>
            <a:pPr marL="12700">
              <a:lnSpc>
                <a:spcPts val="930"/>
              </a:lnSpc>
              <a:spcBef>
                <a:spcPts val="100"/>
              </a:spcBef>
            </a:pPr>
            <a:r>
              <a:rPr sz="800" dirty="0">
                <a:solidFill>
                  <a:srgbClr val="0048AA"/>
                </a:solidFill>
                <a:latin typeface="Arial"/>
                <a:cs typeface="Arial"/>
              </a:rPr>
              <a:t>C. </a:t>
            </a:r>
            <a:r>
              <a:rPr sz="800" spc="-5" dirty="0">
                <a:solidFill>
                  <a:srgbClr val="0048AA"/>
                </a:solidFill>
                <a:latin typeface="Arial"/>
                <a:cs typeface="Arial"/>
              </a:rPr>
              <a:t>Cortes</a:t>
            </a:r>
            <a:r>
              <a:rPr sz="800" spc="-65" dirty="0">
                <a:solidFill>
                  <a:srgbClr val="0048AA"/>
                </a:solidFill>
                <a:latin typeface="Arial"/>
                <a:cs typeface="Arial"/>
              </a:rPr>
              <a:t> </a:t>
            </a:r>
            <a:r>
              <a:rPr sz="800" dirty="0">
                <a:solidFill>
                  <a:srgbClr val="0048AA"/>
                </a:solidFill>
                <a:latin typeface="Arial"/>
                <a:cs typeface="Arial"/>
              </a:rPr>
              <a:t>-</a:t>
            </a:r>
            <a:endParaRPr sz="800">
              <a:latin typeface="Arial"/>
              <a:cs typeface="Arial"/>
            </a:endParaRPr>
          </a:p>
          <a:p>
            <a:pPr marL="50800">
              <a:lnSpc>
                <a:spcPts val="930"/>
              </a:lnSpc>
            </a:pPr>
            <a:r>
              <a:rPr sz="800" spc="-40" dirty="0">
                <a:solidFill>
                  <a:srgbClr val="0048AA"/>
                </a:solidFill>
                <a:latin typeface="Arial"/>
                <a:cs typeface="Arial"/>
              </a:rPr>
              <a:t>V.</a:t>
            </a:r>
            <a:r>
              <a:rPr sz="800" spc="-35" dirty="0">
                <a:solidFill>
                  <a:srgbClr val="0048AA"/>
                </a:solidFill>
                <a:latin typeface="Arial"/>
                <a:cs typeface="Arial"/>
              </a:rPr>
              <a:t> </a:t>
            </a:r>
            <a:r>
              <a:rPr sz="800" spc="-10" dirty="0">
                <a:solidFill>
                  <a:srgbClr val="0048AA"/>
                </a:solidFill>
                <a:latin typeface="Arial"/>
                <a:cs typeface="Arial"/>
              </a:rPr>
              <a:t>Vapnik</a:t>
            </a:r>
            <a:endParaRPr sz="800">
              <a:latin typeface="Arial"/>
              <a:cs typeface="Arial"/>
            </a:endParaRPr>
          </a:p>
        </p:txBody>
      </p:sp>
      <p:sp>
        <p:nvSpPr>
          <p:cNvPr id="114" name="object 114"/>
          <p:cNvSpPr/>
          <p:nvPr/>
        </p:nvSpPr>
        <p:spPr>
          <a:xfrm>
            <a:off x="6616906" y="4850947"/>
            <a:ext cx="878316" cy="629460"/>
          </a:xfrm>
          <a:prstGeom prst="rect">
            <a:avLst/>
          </a:prstGeom>
          <a:blipFill>
            <a:blip r:embed="rId41" cstate="print"/>
            <a:stretch>
              <a:fillRect/>
            </a:stretch>
          </a:blipFill>
        </p:spPr>
        <p:txBody>
          <a:bodyPr wrap="square" lIns="0" tIns="0" rIns="0" bIns="0" rtlCol="0"/>
          <a:lstStyle/>
          <a:p>
            <a:endParaRPr/>
          </a:p>
        </p:txBody>
      </p:sp>
      <p:sp>
        <p:nvSpPr>
          <p:cNvPr id="115" name="object 115"/>
          <p:cNvSpPr/>
          <p:nvPr/>
        </p:nvSpPr>
        <p:spPr>
          <a:xfrm>
            <a:off x="7495832" y="1589111"/>
            <a:ext cx="590153" cy="1364853"/>
          </a:xfrm>
          <a:prstGeom prst="rect">
            <a:avLst/>
          </a:prstGeom>
          <a:blipFill>
            <a:blip r:embed="rId42" cstate="print"/>
            <a:stretch>
              <a:fillRect/>
            </a:stretch>
          </a:blipFill>
        </p:spPr>
        <p:txBody>
          <a:bodyPr wrap="square" lIns="0" tIns="0" rIns="0" bIns="0" rtlCol="0"/>
          <a:lstStyle/>
          <a:p>
            <a:endParaRPr/>
          </a:p>
        </p:txBody>
      </p:sp>
      <p:sp>
        <p:nvSpPr>
          <p:cNvPr id="116" name="object 116"/>
          <p:cNvSpPr/>
          <p:nvPr/>
        </p:nvSpPr>
        <p:spPr>
          <a:xfrm>
            <a:off x="7533932" y="1601812"/>
            <a:ext cx="513953" cy="1288652"/>
          </a:xfrm>
          <a:prstGeom prst="rect">
            <a:avLst/>
          </a:prstGeom>
          <a:blipFill>
            <a:blip r:embed="rId43" cstate="print"/>
            <a:stretch>
              <a:fillRect/>
            </a:stretch>
          </a:blipFill>
        </p:spPr>
        <p:txBody>
          <a:bodyPr wrap="square" lIns="0" tIns="0" rIns="0" bIns="0" rtlCol="0"/>
          <a:lstStyle/>
          <a:p>
            <a:endParaRPr/>
          </a:p>
        </p:txBody>
      </p:sp>
      <p:sp>
        <p:nvSpPr>
          <p:cNvPr id="117" name="object 117"/>
          <p:cNvSpPr/>
          <p:nvPr/>
        </p:nvSpPr>
        <p:spPr>
          <a:xfrm>
            <a:off x="7569200" y="1689100"/>
            <a:ext cx="444500" cy="228600"/>
          </a:xfrm>
          <a:prstGeom prst="rect">
            <a:avLst/>
          </a:prstGeom>
          <a:blipFill>
            <a:blip r:embed="rId44" cstate="print"/>
            <a:stretch>
              <a:fillRect/>
            </a:stretch>
          </a:blipFill>
        </p:spPr>
        <p:txBody>
          <a:bodyPr wrap="square" lIns="0" tIns="0" rIns="0" bIns="0" rtlCol="0"/>
          <a:lstStyle/>
          <a:p>
            <a:endParaRPr/>
          </a:p>
        </p:txBody>
      </p:sp>
      <p:sp>
        <p:nvSpPr>
          <p:cNvPr id="118" name="object 118"/>
          <p:cNvSpPr/>
          <p:nvPr/>
        </p:nvSpPr>
        <p:spPr>
          <a:xfrm>
            <a:off x="7594600" y="1866900"/>
            <a:ext cx="393700" cy="203200"/>
          </a:xfrm>
          <a:prstGeom prst="rect">
            <a:avLst/>
          </a:prstGeom>
          <a:blipFill>
            <a:blip r:embed="rId45" cstate="print"/>
            <a:stretch>
              <a:fillRect/>
            </a:stretch>
          </a:blipFill>
        </p:spPr>
        <p:txBody>
          <a:bodyPr wrap="square" lIns="0" tIns="0" rIns="0" bIns="0" rtlCol="0"/>
          <a:lstStyle/>
          <a:p>
            <a:endParaRPr/>
          </a:p>
        </p:txBody>
      </p:sp>
      <p:sp>
        <p:nvSpPr>
          <p:cNvPr id="119" name="object 119"/>
          <p:cNvSpPr txBox="1"/>
          <p:nvPr/>
        </p:nvSpPr>
        <p:spPr>
          <a:xfrm>
            <a:off x="7594600" y="1663700"/>
            <a:ext cx="389890" cy="386080"/>
          </a:xfrm>
          <a:prstGeom prst="rect">
            <a:avLst/>
          </a:prstGeom>
        </p:spPr>
        <p:txBody>
          <a:bodyPr vert="horz" wrap="square" lIns="0" tIns="22860" rIns="0" bIns="0" rtlCol="0">
            <a:spAutoFit/>
          </a:bodyPr>
          <a:lstStyle/>
          <a:p>
            <a:pPr marL="38100" marR="5080" indent="-25400">
              <a:lnSpc>
                <a:spcPts val="1400"/>
              </a:lnSpc>
              <a:spcBef>
                <a:spcPts val="180"/>
              </a:spcBef>
            </a:pPr>
            <a:r>
              <a:rPr sz="1200" spc="-5" dirty="0">
                <a:solidFill>
                  <a:srgbClr val="FFFFFF"/>
                </a:solidFill>
                <a:latin typeface="Arial"/>
                <a:cs typeface="Arial"/>
              </a:rPr>
              <a:t>Deep  </a:t>
            </a:r>
            <a:r>
              <a:rPr sz="1200" dirty="0">
                <a:solidFill>
                  <a:srgbClr val="FFFFFF"/>
                </a:solidFill>
                <a:latin typeface="Arial"/>
                <a:cs typeface="Arial"/>
              </a:rPr>
              <a:t>Nets</a:t>
            </a:r>
            <a:endParaRPr sz="1200">
              <a:latin typeface="Arial"/>
              <a:cs typeface="Arial"/>
            </a:endParaRPr>
          </a:p>
        </p:txBody>
      </p:sp>
      <p:sp>
        <p:nvSpPr>
          <p:cNvPr id="120" name="object 120"/>
          <p:cNvSpPr txBox="1"/>
          <p:nvPr/>
        </p:nvSpPr>
        <p:spPr>
          <a:xfrm>
            <a:off x="76327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2006</a:t>
            </a:r>
            <a:endParaRPr sz="800">
              <a:latin typeface="Arial"/>
              <a:cs typeface="Arial"/>
            </a:endParaRPr>
          </a:p>
        </p:txBody>
      </p:sp>
      <p:sp>
        <p:nvSpPr>
          <p:cNvPr id="121" name="object 121"/>
          <p:cNvSpPr/>
          <p:nvPr/>
        </p:nvSpPr>
        <p:spPr>
          <a:xfrm>
            <a:off x="7548371" y="3520406"/>
            <a:ext cx="378618" cy="503746"/>
          </a:xfrm>
          <a:prstGeom prst="rect">
            <a:avLst/>
          </a:prstGeom>
          <a:blipFill>
            <a:blip r:embed="rId46" cstate="print"/>
            <a:stretch>
              <a:fillRect/>
            </a:stretch>
          </a:blipFill>
        </p:spPr>
        <p:txBody>
          <a:bodyPr wrap="square" lIns="0" tIns="0" rIns="0" bIns="0" rtlCol="0"/>
          <a:lstStyle/>
          <a:p>
            <a:endParaRPr/>
          </a:p>
        </p:txBody>
      </p:sp>
      <p:sp>
        <p:nvSpPr>
          <p:cNvPr id="122" name="object 122"/>
          <p:cNvSpPr/>
          <p:nvPr/>
        </p:nvSpPr>
        <p:spPr>
          <a:xfrm>
            <a:off x="7946342" y="3518694"/>
            <a:ext cx="381000" cy="506467"/>
          </a:xfrm>
          <a:prstGeom prst="rect">
            <a:avLst/>
          </a:prstGeom>
          <a:blipFill>
            <a:blip r:embed="rId47" cstate="print"/>
            <a:stretch>
              <a:fillRect/>
            </a:stretch>
          </a:blipFill>
        </p:spPr>
        <p:txBody>
          <a:bodyPr wrap="square" lIns="0" tIns="0" rIns="0" bIns="0" rtlCol="0"/>
          <a:lstStyle/>
          <a:p>
            <a:endParaRPr/>
          </a:p>
        </p:txBody>
      </p:sp>
      <p:sp>
        <p:nvSpPr>
          <p:cNvPr id="123" name="object 123"/>
          <p:cNvSpPr/>
          <p:nvPr/>
        </p:nvSpPr>
        <p:spPr>
          <a:xfrm>
            <a:off x="8339411" y="3518891"/>
            <a:ext cx="368617" cy="506101"/>
          </a:xfrm>
          <a:prstGeom prst="rect">
            <a:avLst/>
          </a:prstGeom>
          <a:blipFill>
            <a:blip r:embed="rId48" cstate="print"/>
            <a:stretch>
              <a:fillRect/>
            </a:stretch>
          </a:blipFill>
        </p:spPr>
        <p:txBody>
          <a:bodyPr wrap="square" lIns="0" tIns="0" rIns="0" bIns="0" rtlCol="0"/>
          <a:lstStyle/>
          <a:p>
            <a:endParaRPr/>
          </a:p>
        </p:txBody>
      </p:sp>
      <p:sp>
        <p:nvSpPr>
          <p:cNvPr id="124" name="object 124"/>
          <p:cNvSpPr/>
          <p:nvPr/>
        </p:nvSpPr>
        <p:spPr>
          <a:xfrm>
            <a:off x="8726107" y="3519884"/>
            <a:ext cx="393172" cy="504068"/>
          </a:xfrm>
          <a:prstGeom prst="rect">
            <a:avLst/>
          </a:prstGeom>
          <a:blipFill>
            <a:blip r:embed="rId49" cstate="print"/>
            <a:stretch>
              <a:fillRect/>
            </a:stretch>
          </a:blipFill>
        </p:spPr>
        <p:txBody>
          <a:bodyPr wrap="square" lIns="0" tIns="0" rIns="0" bIns="0" rtlCol="0"/>
          <a:lstStyle/>
          <a:p>
            <a:endParaRPr/>
          </a:p>
        </p:txBody>
      </p:sp>
      <p:sp>
        <p:nvSpPr>
          <p:cNvPr id="125" name="object 125"/>
          <p:cNvSpPr/>
          <p:nvPr/>
        </p:nvSpPr>
        <p:spPr>
          <a:xfrm>
            <a:off x="8186363" y="1596538"/>
            <a:ext cx="590153" cy="1364853"/>
          </a:xfrm>
          <a:prstGeom prst="rect">
            <a:avLst/>
          </a:prstGeom>
          <a:blipFill>
            <a:blip r:embed="rId42" cstate="print"/>
            <a:stretch>
              <a:fillRect/>
            </a:stretch>
          </a:blipFill>
        </p:spPr>
        <p:txBody>
          <a:bodyPr wrap="square" lIns="0" tIns="0" rIns="0" bIns="0" rtlCol="0"/>
          <a:lstStyle/>
          <a:p>
            <a:endParaRPr/>
          </a:p>
        </p:txBody>
      </p:sp>
      <p:sp>
        <p:nvSpPr>
          <p:cNvPr id="126" name="object 126"/>
          <p:cNvSpPr/>
          <p:nvPr/>
        </p:nvSpPr>
        <p:spPr>
          <a:xfrm>
            <a:off x="8224463" y="1609238"/>
            <a:ext cx="513953" cy="1288653"/>
          </a:xfrm>
          <a:prstGeom prst="rect">
            <a:avLst/>
          </a:prstGeom>
          <a:blipFill>
            <a:blip r:embed="rId43" cstate="print"/>
            <a:stretch>
              <a:fillRect/>
            </a:stretch>
          </a:blipFill>
        </p:spPr>
        <p:txBody>
          <a:bodyPr wrap="square" lIns="0" tIns="0" rIns="0" bIns="0" rtlCol="0"/>
          <a:lstStyle/>
          <a:p>
            <a:endParaRPr/>
          </a:p>
        </p:txBody>
      </p:sp>
      <p:sp>
        <p:nvSpPr>
          <p:cNvPr id="127" name="object 127"/>
          <p:cNvSpPr/>
          <p:nvPr/>
        </p:nvSpPr>
        <p:spPr>
          <a:xfrm>
            <a:off x="8280400" y="1701800"/>
            <a:ext cx="393700" cy="203200"/>
          </a:xfrm>
          <a:prstGeom prst="rect">
            <a:avLst/>
          </a:prstGeom>
          <a:blipFill>
            <a:blip r:embed="rId50" cstate="print"/>
            <a:stretch>
              <a:fillRect/>
            </a:stretch>
          </a:blipFill>
        </p:spPr>
        <p:txBody>
          <a:bodyPr wrap="square" lIns="0" tIns="0" rIns="0" bIns="0" rtlCol="0"/>
          <a:lstStyle/>
          <a:p>
            <a:endParaRPr/>
          </a:p>
        </p:txBody>
      </p:sp>
      <p:sp>
        <p:nvSpPr>
          <p:cNvPr id="128" name="object 128"/>
          <p:cNvSpPr/>
          <p:nvPr/>
        </p:nvSpPr>
        <p:spPr>
          <a:xfrm>
            <a:off x="8318500" y="1879600"/>
            <a:ext cx="317500" cy="203200"/>
          </a:xfrm>
          <a:prstGeom prst="rect">
            <a:avLst/>
          </a:prstGeom>
          <a:blipFill>
            <a:blip r:embed="rId51" cstate="print"/>
            <a:stretch>
              <a:fillRect/>
            </a:stretch>
          </a:blipFill>
        </p:spPr>
        <p:txBody>
          <a:bodyPr wrap="square" lIns="0" tIns="0" rIns="0" bIns="0" rtlCol="0"/>
          <a:lstStyle/>
          <a:p>
            <a:endParaRPr/>
          </a:p>
        </p:txBody>
      </p:sp>
      <p:sp>
        <p:nvSpPr>
          <p:cNvPr id="129" name="object 129"/>
          <p:cNvSpPr txBox="1"/>
          <p:nvPr/>
        </p:nvSpPr>
        <p:spPr>
          <a:xfrm>
            <a:off x="8318500" y="1676400"/>
            <a:ext cx="321945" cy="386080"/>
          </a:xfrm>
          <a:prstGeom prst="rect">
            <a:avLst/>
          </a:prstGeom>
        </p:spPr>
        <p:txBody>
          <a:bodyPr vert="horz" wrap="square" lIns="0" tIns="22860" rIns="0" bIns="0" rtlCol="0">
            <a:spAutoFit/>
          </a:bodyPr>
          <a:lstStyle/>
          <a:p>
            <a:pPr marL="38100" marR="5080" indent="-25400">
              <a:lnSpc>
                <a:spcPts val="1400"/>
              </a:lnSpc>
              <a:spcBef>
                <a:spcPts val="180"/>
              </a:spcBef>
            </a:pPr>
            <a:r>
              <a:rPr sz="1200" dirty="0">
                <a:solidFill>
                  <a:srgbClr val="FFFFFF"/>
                </a:solidFill>
                <a:latin typeface="Arial"/>
                <a:cs typeface="Arial"/>
              </a:rPr>
              <a:t>Alex  Net</a:t>
            </a:r>
            <a:endParaRPr sz="1200">
              <a:latin typeface="Arial"/>
              <a:cs typeface="Arial"/>
            </a:endParaRPr>
          </a:p>
        </p:txBody>
      </p:sp>
      <p:sp>
        <p:nvSpPr>
          <p:cNvPr id="130" name="object 130"/>
          <p:cNvSpPr txBox="1"/>
          <p:nvPr/>
        </p:nvSpPr>
        <p:spPr>
          <a:xfrm>
            <a:off x="83312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2012</a:t>
            </a:r>
            <a:endParaRPr sz="800">
              <a:latin typeface="Arial"/>
              <a:cs typeface="Arial"/>
            </a:endParaRPr>
          </a:p>
        </p:txBody>
      </p:sp>
      <p:sp>
        <p:nvSpPr>
          <p:cNvPr id="131" name="object 131"/>
          <p:cNvSpPr/>
          <p:nvPr/>
        </p:nvSpPr>
        <p:spPr>
          <a:xfrm>
            <a:off x="6673995" y="3528524"/>
            <a:ext cx="771639" cy="506882"/>
          </a:xfrm>
          <a:prstGeom prst="rect">
            <a:avLst/>
          </a:prstGeom>
          <a:blipFill>
            <a:blip r:embed="rId52" cstate="print"/>
            <a:stretch>
              <a:fillRect/>
            </a:stretch>
          </a:blipFill>
        </p:spPr>
        <p:txBody>
          <a:bodyPr wrap="square" lIns="0" tIns="0" rIns="0" bIns="0" rtlCol="0"/>
          <a:lstStyle/>
          <a:p>
            <a:endParaRPr/>
          </a:p>
        </p:txBody>
      </p:sp>
      <p:sp>
        <p:nvSpPr>
          <p:cNvPr id="132" name="object 132"/>
          <p:cNvSpPr txBox="1"/>
          <p:nvPr/>
        </p:nvSpPr>
        <p:spPr>
          <a:xfrm>
            <a:off x="7658100" y="4114800"/>
            <a:ext cx="1347470" cy="261620"/>
          </a:xfrm>
          <a:prstGeom prst="rect">
            <a:avLst/>
          </a:prstGeom>
        </p:spPr>
        <p:txBody>
          <a:bodyPr vert="horz" wrap="square" lIns="0" tIns="12700" rIns="0" bIns="0" rtlCol="0">
            <a:spAutoFit/>
          </a:bodyPr>
          <a:lstStyle/>
          <a:p>
            <a:pPr marL="12700">
              <a:lnSpc>
                <a:spcPts val="930"/>
              </a:lnSpc>
              <a:spcBef>
                <a:spcPts val="100"/>
              </a:spcBef>
            </a:pPr>
            <a:r>
              <a:rPr sz="800" dirty="0">
                <a:solidFill>
                  <a:srgbClr val="0048AA"/>
                </a:solidFill>
                <a:latin typeface="Arial"/>
                <a:cs typeface="Arial"/>
              </a:rPr>
              <a:t>R. Salakhutdinov - J. Hinton</a:t>
            </a:r>
            <a:r>
              <a:rPr sz="800" spc="-105" dirty="0">
                <a:solidFill>
                  <a:srgbClr val="0048AA"/>
                </a:solidFill>
                <a:latin typeface="Arial"/>
                <a:cs typeface="Arial"/>
              </a:rPr>
              <a:t> </a:t>
            </a:r>
            <a:r>
              <a:rPr sz="800" dirty="0">
                <a:solidFill>
                  <a:srgbClr val="0048AA"/>
                </a:solidFill>
                <a:latin typeface="Arial"/>
                <a:cs typeface="Arial"/>
              </a:rPr>
              <a:t>-</a:t>
            </a:r>
            <a:endParaRPr sz="800">
              <a:latin typeface="Arial"/>
              <a:cs typeface="Arial"/>
            </a:endParaRPr>
          </a:p>
          <a:p>
            <a:pPr marL="50800">
              <a:lnSpc>
                <a:spcPts val="930"/>
              </a:lnSpc>
            </a:pPr>
            <a:r>
              <a:rPr sz="800" dirty="0">
                <a:solidFill>
                  <a:srgbClr val="0048AA"/>
                </a:solidFill>
                <a:latin typeface="Arial"/>
                <a:cs typeface="Arial"/>
              </a:rPr>
              <a:t>A. Krizhevsky - I.</a:t>
            </a:r>
            <a:r>
              <a:rPr sz="800" spc="-80" dirty="0">
                <a:solidFill>
                  <a:srgbClr val="0048AA"/>
                </a:solidFill>
                <a:latin typeface="Arial"/>
                <a:cs typeface="Arial"/>
              </a:rPr>
              <a:t> </a:t>
            </a:r>
            <a:r>
              <a:rPr sz="800" dirty="0">
                <a:solidFill>
                  <a:srgbClr val="0048AA"/>
                </a:solidFill>
                <a:latin typeface="Arial"/>
                <a:cs typeface="Arial"/>
              </a:rPr>
              <a:t>Sutskever</a:t>
            </a:r>
            <a:endParaRPr sz="800">
              <a:latin typeface="Arial"/>
              <a:cs typeface="Arial"/>
            </a:endParaRPr>
          </a:p>
        </p:txBody>
      </p:sp>
      <p:sp>
        <p:nvSpPr>
          <p:cNvPr id="133" name="object 133"/>
          <p:cNvSpPr/>
          <p:nvPr/>
        </p:nvSpPr>
        <p:spPr>
          <a:xfrm>
            <a:off x="7567900" y="4600689"/>
            <a:ext cx="1528634" cy="1254174"/>
          </a:xfrm>
          <a:prstGeom prst="rect">
            <a:avLst/>
          </a:prstGeom>
          <a:blipFill>
            <a:blip r:embed="rId53" cstate="print"/>
            <a:stretch>
              <a:fillRect/>
            </a:stretch>
          </a:blipFill>
        </p:spPr>
        <p:txBody>
          <a:bodyPr wrap="square" lIns="0" tIns="0" rIns="0" bIns="0" rtlCol="0"/>
          <a:lstStyle/>
          <a:p>
            <a:endParaRPr/>
          </a:p>
        </p:txBody>
      </p:sp>
      <p:sp>
        <p:nvSpPr>
          <p:cNvPr id="134" name="object 134"/>
          <p:cNvSpPr/>
          <p:nvPr/>
        </p:nvSpPr>
        <p:spPr>
          <a:xfrm>
            <a:off x="3007817" y="780316"/>
            <a:ext cx="0" cy="5396865"/>
          </a:xfrm>
          <a:custGeom>
            <a:avLst/>
            <a:gdLst/>
            <a:ahLst/>
            <a:cxnLst/>
            <a:rect l="l" t="t" r="r" b="b"/>
            <a:pathLst>
              <a:path h="5396865">
                <a:moveTo>
                  <a:pt x="0" y="5396852"/>
                </a:moveTo>
                <a:lnTo>
                  <a:pt x="0" y="0"/>
                </a:lnTo>
              </a:path>
            </a:pathLst>
          </a:custGeom>
          <a:ln w="25400">
            <a:solidFill>
              <a:srgbClr val="D82679"/>
            </a:solidFill>
          </a:ln>
        </p:spPr>
        <p:txBody>
          <a:bodyPr wrap="square" lIns="0" tIns="0" rIns="0" bIns="0" rtlCol="0"/>
          <a:lstStyle/>
          <a:p>
            <a:endParaRPr/>
          </a:p>
        </p:txBody>
      </p:sp>
      <p:sp>
        <p:nvSpPr>
          <p:cNvPr id="135" name="object 135"/>
          <p:cNvSpPr/>
          <p:nvPr/>
        </p:nvSpPr>
        <p:spPr>
          <a:xfrm>
            <a:off x="6601917" y="780316"/>
            <a:ext cx="0" cy="5396865"/>
          </a:xfrm>
          <a:custGeom>
            <a:avLst/>
            <a:gdLst/>
            <a:ahLst/>
            <a:cxnLst/>
            <a:rect l="l" t="t" r="r" b="b"/>
            <a:pathLst>
              <a:path h="5396865">
                <a:moveTo>
                  <a:pt x="0" y="5396852"/>
                </a:moveTo>
                <a:lnTo>
                  <a:pt x="0" y="0"/>
                </a:lnTo>
              </a:path>
            </a:pathLst>
          </a:custGeom>
          <a:ln w="25400">
            <a:solidFill>
              <a:srgbClr val="D82679"/>
            </a:solidFill>
          </a:ln>
        </p:spPr>
        <p:txBody>
          <a:bodyPr wrap="square" lIns="0" tIns="0" rIns="0" bIns="0" rtlCol="0"/>
          <a:lstStyle/>
          <a:p>
            <a:endParaRPr/>
          </a:p>
        </p:txBody>
      </p:sp>
      <p:sp>
        <p:nvSpPr>
          <p:cNvPr id="136" name="object 136"/>
          <p:cNvSpPr txBox="1"/>
          <p:nvPr/>
        </p:nvSpPr>
        <p:spPr>
          <a:xfrm>
            <a:off x="3441700" y="850900"/>
            <a:ext cx="549275" cy="645160"/>
          </a:xfrm>
          <a:prstGeom prst="rect">
            <a:avLst/>
          </a:prstGeom>
        </p:spPr>
        <p:txBody>
          <a:bodyPr vert="horz" wrap="square" lIns="0" tIns="27939" rIns="0" bIns="0" rtlCol="0">
            <a:spAutoFit/>
          </a:bodyPr>
          <a:lstStyle/>
          <a:p>
            <a:pPr marL="12700" marR="5080" indent="139700">
              <a:lnSpc>
                <a:spcPts val="1600"/>
              </a:lnSpc>
              <a:spcBef>
                <a:spcPts val="219"/>
              </a:spcBef>
            </a:pPr>
            <a:r>
              <a:rPr sz="1400" dirty="0">
                <a:solidFill>
                  <a:srgbClr val="0048AA"/>
                </a:solidFill>
                <a:latin typeface="Arial"/>
                <a:cs typeface="Arial"/>
              </a:rPr>
              <a:t>1st  Neural  </a:t>
            </a:r>
            <a:r>
              <a:rPr sz="1400" spc="-5" dirty="0">
                <a:solidFill>
                  <a:srgbClr val="0048AA"/>
                </a:solidFill>
                <a:latin typeface="Arial"/>
                <a:cs typeface="Arial"/>
              </a:rPr>
              <a:t>Winter</a:t>
            </a:r>
            <a:endParaRPr sz="1400">
              <a:latin typeface="Arial"/>
              <a:cs typeface="Arial"/>
            </a:endParaRPr>
          </a:p>
        </p:txBody>
      </p:sp>
      <p:sp>
        <p:nvSpPr>
          <p:cNvPr id="137" name="object 137"/>
          <p:cNvSpPr txBox="1"/>
          <p:nvPr/>
        </p:nvSpPr>
        <p:spPr>
          <a:xfrm>
            <a:off x="6794500" y="863600"/>
            <a:ext cx="551815" cy="645160"/>
          </a:xfrm>
          <a:prstGeom prst="rect">
            <a:avLst/>
          </a:prstGeom>
        </p:spPr>
        <p:txBody>
          <a:bodyPr vert="horz" wrap="square" lIns="0" tIns="27939" rIns="0" bIns="0" rtlCol="0">
            <a:spAutoFit/>
          </a:bodyPr>
          <a:lstStyle/>
          <a:p>
            <a:pPr marL="12700" marR="5080" indent="114300">
              <a:lnSpc>
                <a:spcPts val="1600"/>
              </a:lnSpc>
              <a:spcBef>
                <a:spcPts val="219"/>
              </a:spcBef>
            </a:pPr>
            <a:r>
              <a:rPr sz="1400" spc="-5" dirty="0">
                <a:solidFill>
                  <a:srgbClr val="0048AA"/>
                </a:solidFill>
                <a:latin typeface="Arial"/>
                <a:cs typeface="Arial"/>
              </a:rPr>
              <a:t>2nd  </a:t>
            </a:r>
            <a:r>
              <a:rPr sz="1400" dirty="0">
                <a:solidFill>
                  <a:srgbClr val="0048AA"/>
                </a:solidFill>
                <a:latin typeface="Arial"/>
                <a:cs typeface="Arial"/>
              </a:rPr>
              <a:t>Neural  </a:t>
            </a:r>
            <a:r>
              <a:rPr sz="1400" spc="-5" dirty="0">
                <a:solidFill>
                  <a:srgbClr val="0048AA"/>
                </a:solidFill>
                <a:latin typeface="Arial"/>
                <a:cs typeface="Arial"/>
              </a:rPr>
              <a:t>Winter</a:t>
            </a:r>
            <a:endParaRPr sz="1400">
              <a:latin typeface="Arial"/>
              <a:cs typeface="Arial"/>
            </a:endParaRPr>
          </a:p>
        </p:txBody>
      </p:sp>
      <p:sp>
        <p:nvSpPr>
          <p:cNvPr id="138" name="object 138"/>
          <p:cNvSpPr txBox="1"/>
          <p:nvPr/>
        </p:nvSpPr>
        <p:spPr>
          <a:xfrm>
            <a:off x="8102600" y="965200"/>
            <a:ext cx="410845" cy="441959"/>
          </a:xfrm>
          <a:prstGeom prst="rect">
            <a:avLst/>
          </a:prstGeom>
        </p:spPr>
        <p:txBody>
          <a:bodyPr vert="horz" wrap="square" lIns="0" tIns="12700" rIns="0" bIns="0" rtlCol="0">
            <a:spAutoFit/>
          </a:bodyPr>
          <a:lstStyle/>
          <a:p>
            <a:pPr marL="12700">
              <a:lnSpc>
                <a:spcPts val="1639"/>
              </a:lnSpc>
              <a:spcBef>
                <a:spcPts val="100"/>
              </a:spcBef>
            </a:pPr>
            <a:r>
              <a:rPr sz="1400" dirty="0">
                <a:solidFill>
                  <a:srgbClr val="0048AA"/>
                </a:solidFill>
                <a:latin typeface="Arial"/>
                <a:cs typeface="Arial"/>
              </a:rPr>
              <a:t>GPU</a:t>
            </a:r>
            <a:endParaRPr sz="1400">
              <a:latin typeface="Arial"/>
              <a:cs typeface="Arial"/>
            </a:endParaRPr>
          </a:p>
          <a:p>
            <a:pPr marL="63500">
              <a:lnSpc>
                <a:spcPts val="1639"/>
              </a:lnSpc>
            </a:pPr>
            <a:r>
              <a:rPr sz="1400" dirty="0">
                <a:solidFill>
                  <a:srgbClr val="0048AA"/>
                </a:solidFill>
                <a:latin typeface="Arial"/>
                <a:cs typeface="Arial"/>
              </a:rPr>
              <a:t>Era</a:t>
            </a:r>
            <a:endParaRPr sz="1400">
              <a:latin typeface="Arial"/>
              <a:cs typeface="Arial"/>
            </a:endParaRPr>
          </a:p>
        </p:txBody>
      </p:sp>
      <p:sp>
        <p:nvSpPr>
          <p:cNvPr id="139" name="object 139"/>
          <p:cNvSpPr txBox="1"/>
          <p:nvPr/>
        </p:nvSpPr>
        <p:spPr>
          <a:xfrm>
            <a:off x="1181100" y="1054100"/>
            <a:ext cx="90551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48AA"/>
                </a:solidFill>
                <a:latin typeface="Arial"/>
                <a:cs typeface="Arial"/>
              </a:rPr>
              <a:t>Beginnings</a:t>
            </a:r>
            <a:endParaRPr sz="1400">
              <a:latin typeface="Arial"/>
              <a:cs typeface="Arial"/>
            </a:endParaRPr>
          </a:p>
        </p:txBody>
      </p:sp>
      <p:sp>
        <p:nvSpPr>
          <p:cNvPr id="140" name="object 140"/>
          <p:cNvSpPr/>
          <p:nvPr/>
        </p:nvSpPr>
        <p:spPr>
          <a:xfrm>
            <a:off x="5927381" y="1589111"/>
            <a:ext cx="666749" cy="1364853"/>
          </a:xfrm>
          <a:prstGeom prst="rect">
            <a:avLst/>
          </a:prstGeom>
          <a:blipFill>
            <a:blip r:embed="rId54" cstate="print"/>
            <a:stretch>
              <a:fillRect/>
            </a:stretch>
          </a:blipFill>
        </p:spPr>
        <p:txBody>
          <a:bodyPr wrap="square" lIns="0" tIns="0" rIns="0" bIns="0" rtlCol="0"/>
          <a:lstStyle/>
          <a:p>
            <a:endParaRPr/>
          </a:p>
        </p:txBody>
      </p:sp>
      <p:sp>
        <p:nvSpPr>
          <p:cNvPr id="141" name="object 141"/>
          <p:cNvSpPr/>
          <p:nvPr/>
        </p:nvSpPr>
        <p:spPr>
          <a:xfrm>
            <a:off x="5965481" y="1601812"/>
            <a:ext cx="590549" cy="1288652"/>
          </a:xfrm>
          <a:prstGeom prst="rect">
            <a:avLst/>
          </a:prstGeom>
          <a:blipFill>
            <a:blip r:embed="rId55" cstate="print"/>
            <a:stretch>
              <a:fillRect/>
            </a:stretch>
          </a:blipFill>
        </p:spPr>
        <p:txBody>
          <a:bodyPr wrap="square" lIns="0" tIns="0" rIns="0" bIns="0" rtlCol="0"/>
          <a:lstStyle/>
          <a:p>
            <a:endParaRPr/>
          </a:p>
        </p:txBody>
      </p:sp>
      <p:sp>
        <p:nvSpPr>
          <p:cNvPr id="142" name="object 142"/>
          <p:cNvSpPr/>
          <p:nvPr/>
        </p:nvSpPr>
        <p:spPr>
          <a:xfrm>
            <a:off x="5981700" y="1765300"/>
            <a:ext cx="558800" cy="215900"/>
          </a:xfrm>
          <a:prstGeom prst="rect">
            <a:avLst/>
          </a:prstGeom>
          <a:blipFill>
            <a:blip r:embed="rId56" cstate="print"/>
            <a:stretch>
              <a:fillRect/>
            </a:stretch>
          </a:blipFill>
        </p:spPr>
        <p:txBody>
          <a:bodyPr wrap="square" lIns="0" tIns="0" rIns="0" bIns="0" rtlCol="0"/>
          <a:lstStyle/>
          <a:p>
            <a:endParaRPr/>
          </a:p>
        </p:txBody>
      </p:sp>
      <p:sp>
        <p:nvSpPr>
          <p:cNvPr id="143" name="object 143"/>
          <p:cNvSpPr txBox="1"/>
          <p:nvPr/>
        </p:nvSpPr>
        <p:spPr>
          <a:xfrm>
            <a:off x="6007100" y="1752600"/>
            <a:ext cx="50863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LS</a:t>
            </a:r>
            <a:r>
              <a:rPr sz="1200" spc="-5" dirty="0">
                <a:solidFill>
                  <a:srgbClr val="FFFFFF"/>
                </a:solidFill>
                <a:latin typeface="Arial"/>
                <a:cs typeface="Arial"/>
              </a:rPr>
              <a:t>T</a:t>
            </a:r>
            <a:r>
              <a:rPr sz="1200" dirty="0">
                <a:solidFill>
                  <a:srgbClr val="FFFFFF"/>
                </a:solidFill>
                <a:latin typeface="Arial"/>
                <a:cs typeface="Arial"/>
              </a:rPr>
              <a:t>Ms</a:t>
            </a:r>
            <a:endParaRPr sz="1200">
              <a:latin typeface="Arial"/>
              <a:cs typeface="Arial"/>
            </a:endParaRPr>
          </a:p>
        </p:txBody>
      </p:sp>
      <p:sp>
        <p:nvSpPr>
          <p:cNvPr id="144" name="object 144"/>
          <p:cNvSpPr txBox="1"/>
          <p:nvPr/>
        </p:nvSpPr>
        <p:spPr>
          <a:xfrm>
            <a:off x="6184900" y="2616200"/>
            <a:ext cx="25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48AA"/>
                </a:solidFill>
                <a:latin typeface="Arial"/>
                <a:cs typeface="Arial"/>
              </a:rPr>
              <a:t>1997</a:t>
            </a:r>
            <a:endParaRPr sz="800">
              <a:latin typeface="Arial"/>
              <a:cs typeface="Arial"/>
            </a:endParaRPr>
          </a:p>
        </p:txBody>
      </p:sp>
      <p:sp>
        <p:nvSpPr>
          <p:cNvPr id="145" name="object 145"/>
          <p:cNvSpPr/>
          <p:nvPr/>
        </p:nvSpPr>
        <p:spPr>
          <a:xfrm>
            <a:off x="6197107" y="3520918"/>
            <a:ext cx="374670" cy="501746"/>
          </a:xfrm>
          <a:prstGeom prst="rect">
            <a:avLst/>
          </a:prstGeom>
          <a:blipFill>
            <a:blip r:embed="rId57" cstate="print"/>
            <a:stretch>
              <a:fillRect/>
            </a:stretch>
          </a:blipFill>
        </p:spPr>
        <p:txBody>
          <a:bodyPr wrap="square" lIns="0" tIns="0" rIns="0" bIns="0" rtlCol="0"/>
          <a:lstStyle/>
          <a:p>
            <a:endParaRPr/>
          </a:p>
        </p:txBody>
      </p:sp>
      <p:sp>
        <p:nvSpPr>
          <p:cNvPr id="146" name="object 146"/>
          <p:cNvSpPr txBox="1"/>
          <p:nvPr/>
        </p:nvSpPr>
        <p:spPr>
          <a:xfrm>
            <a:off x="5778500" y="4109720"/>
            <a:ext cx="795020" cy="304800"/>
          </a:xfrm>
          <a:prstGeom prst="rect">
            <a:avLst/>
          </a:prstGeom>
        </p:spPr>
        <p:txBody>
          <a:bodyPr vert="horz" wrap="square" lIns="0" tIns="30480" rIns="0" bIns="0" rtlCol="0">
            <a:spAutoFit/>
          </a:bodyPr>
          <a:lstStyle/>
          <a:p>
            <a:pPr marL="12700">
              <a:lnSpc>
                <a:spcPct val="100000"/>
              </a:lnSpc>
              <a:spcBef>
                <a:spcPts val="240"/>
              </a:spcBef>
            </a:pPr>
            <a:r>
              <a:rPr sz="800" spc="-55" dirty="0">
                <a:solidFill>
                  <a:srgbClr val="0048AA"/>
                </a:solidFill>
                <a:latin typeface="Arial"/>
                <a:cs typeface="Arial"/>
              </a:rPr>
              <a:t>Y.</a:t>
            </a:r>
            <a:r>
              <a:rPr sz="800" spc="-15" dirty="0">
                <a:solidFill>
                  <a:srgbClr val="0048AA"/>
                </a:solidFill>
                <a:latin typeface="Arial"/>
                <a:cs typeface="Arial"/>
              </a:rPr>
              <a:t> </a:t>
            </a:r>
            <a:r>
              <a:rPr sz="800" dirty="0">
                <a:solidFill>
                  <a:srgbClr val="0048AA"/>
                </a:solidFill>
                <a:latin typeface="Arial"/>
                <a:cs typeface="Arial"/>
              </a:rPr>
              <a:t>Lecun</a:t>
            </a:r>
            <a:endParaRPr sz="800">
              <a:latin typeface="Arial"/>
              <a:cs typeface="Arial"/>
            </a:endParaRPr>
          </a:p>
          <a:p>
            <a:pPr marL="76200">
              <a:lnSpc>
                <a:spcPct val="100000"/>
              </a:lnSpc>
              <a:spcBef>
                <a:spcPts val="140"/>
              </a:spcBef>
            </a:pPr>
            <a:r>
              <a:rPr sz="800" dirty="0">
                <a:solidFill>
                  <a:srgbClr val="0048AA"/>
                </a:solidFill>
                <a:latin typeface="Arial"/>
                <a:cs typeface="Arial"/>
              </a:rPr>
              <a:t>J.</a:t>
            </a:r>
            <a:r>
              <a:rPr sz="800" spc="-75" dirty="0">
                <a:solidFill>
                  <a:srgbClr val="0048AA"/>
                </a:solidFill>
                <a:latin typeface="Arial"/>
                <a:cs typeface="Arial"/>
              </a:rPr>
              <a:t> </a:t>
            </a:r>
            <a:r>
              <a:rPr sz="800" dirty="0">
                <a:solidFill>
                  <a:srgbClr val="0048AA"/>
                </a:solidFill>
                <a:latin typeface="Arial"/>
                <a:cs typeface="Arial"/>
              </a:rPr>
              <a:t>Schmidhuber</a:t>
            </a:r>
            <a:endParaRPr sz="800">
              <a:latin typeface="Arial"/>
              <a:cs typeface="Arial"/>
            </a:endParaRPr>
          </a:p>
        </p:txBody>
      </p:sp>
    </p:spTree>
    <p:extLst>
      <p:ext uri="{BB962C8B-B14F-4D97-AF65-F5344CB8AC3E}">
        <p14:creationId xmlns:p14="http://schemas.microsoft.com/office/powerpoint/2010/main" val="855863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000000"/>
          </a:buClr>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000000"/>
          </a:buClr>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2798</Words>
  <Application>Microsoft Macintosh PowerPoint</Application>
  <PresentationFormat>On-screen Show (4:3)</PresentationFormat>
  <Paragraphs>404</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MS UI Gothic</vt:lpstr>
      <vt:lpstr>PMingLiU</vt:lpstr>
      <vt:lpstr>Arial</vt:lpstr>
      <vt:lpstr>Book Antiqua</vt:lpstr>
      <vt:lpstr>Calibri</vt:lpstr>
      <vt:lpstr>Calibri Light</vt:lpstr>
      <vt:lpstr>Cambria</vt:lpstr>
      <vt:lpstr>Century</vt:lpstr>
      <vt:lpstr>Lucida Calligraphy</vt:lpstr>
      <vt:lpstr>Lucida Sans Unicode</vt:lpstr>
      <vt:lpstr>Segoe UI Symbol</vt:lpstr>
      <vt:lpstr>Times New Roman</vt:lpstr>
      <vt:lpstr>Wingdings</vt:lpstr>
      <vt:lpstr>White</vt:lpstr>
      <vt:lpstr>Mathematics of Deep Learning</vt:lpstr>
      <vt:lpstr>Course Information: Administrative</vt:lpstr>
      <vt:lpstr>Course Information: Syllabus</vt:lpstr>
      <vt:lpstr>Course Information: Syllabus</vt:lpstr>
      <vt:lpstr>Course Evaluation</vt:lpstr>
      <vt:lpstr>Background</vt:lpstr>
      <vt:lpstr>More Information</vt:lpstr>
      <vt:lpstr>JHU Honor Code</vt:lpstr>
      <vt:lpstr>Brief History of Neural Networks</vt:lpstr>
      <vt:lpstr>Impact of Deep Learning in Computer Vision</vt:lpstr>
      <vt:lpstr>Impact of Deep Learning in Computer Vision</vt:lpstr>
      <vt:lpstr>Impact of Deep Learning in Speech Recognition</vt:lpstr>
      <vt:lpstr>Impact of Deep Learning in Game Playing</vt:lpstr>
      <vt:lpstr>Why These Improvements in Performance?</vt:lpstr>
      <vt:lpstr>Key Theoretical Questions in Deep Learning</vt:lpstr>
      <vt:lpstr>Three Errors in Statistical Learning Theory</vt:lpstr>
      <vt:lpstr>Key Theoretical Questions: Architecture</vt:lpstr>
      <vt:lpstr>Key Theoretical Questions: Architecture</vt:lpstr>
      <vt:lpstr>Key Theoretical Questions: Architecture</vt:lpstr>
      <vt:lpstr>Key Theoretical Questions: Optimization</vt:lpstr>
      <vt:lpstr>Key Theoretical Questions: Optimization</vt:lpstr>
      <vt:lpstr>Key Theoretical Questions: Generalization</vt:lpstr>
      <vt:lpstr>Key Theoretical Questions: Generalization</vt:lpstr>
      <vt:lpstr>Key Theoretical Questions: Generalization</vt:lpstr>
      <vt:lpstr>Key Theoretical Questions are Interrelated</vt:lpstr>
      <vt:lpstr>Toward a Unified Theory?</vt:lpstr>
      <vt:lpstr>Part I: Analysis of Optimization</vt:lpstr>
      <vt:lpstr>Main Results</vt:lpstr>
      <vt:lpstr>Main Results</vt:lpstr>
      <vt:lpstr>Part II: Analysis of Dropout for Linear Nets</vt:lpstr>
      <vt:lpstr>Main Results for Linear Nets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of Deep Learning</dc:title>
  <dc:subject/>
  <dc:creator/>
  <cp:keywords/>
  <dc:description/>
  <cp:lastModifiedBy>Connor Lane</cp:lastModifiedBy>
  <cp:revision>1</cp:revision>
  <dcterms:modified xsi:type="dcterms:W3CDTF">2019-10-07T14:14:38Z</dcterms:modified>
  <cp:category/>
</cp:coreProperties>
</file>